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7"/>
  </p:notesMasterIdLst>
  <p:sldIdLst>
    <p:sldId id="609" r:id="rId2"/>
    <p:sldId id="1130" r:id="rId3"/>
    <p:sldId id="809" r:id="rId4"/>
    <p:sldId id="1044" r:id="rId5"/>
    <p:sldId id="1045" r:id="rId6"/>
    <p:sldId id="1046" r:id="rId7"/>
    <p:sldId id="1047" r:id="rId8"/>
    <p:sldId id="1048" r:id="rId9"/>
    <p:sldId id="1015" r:id="rId10"/>
    <p:sldId id="1082" r:id="rId11"/>
    <p:sldId id="1085" r:id="rId12"/>
    <p:sldId id="1086" r:id="rId13"/>
    <p:sldId id="615" r:id="rId14"/>
    <p:sldId id="1088" r:id="rId15"/>
    <p:sldId id="1072" r:id="rId16"/>
    <p:sldId id="872" r:id="rId17"/>
    <p:sldId id="873" r:id="rId18"/>
    <p:sldId id="879" r:id="rId19"/>
    <p:sldId id="1079" r:id="rId20"/>
    <p:sldId id="1081" r:id="rId21"/>
    <p:sldId id="1089" r:id="rId22"/>
    <p:sldId id="1090" r:id="rId23"/>
    <p:sldId id="880" r:id="rId24"/>
    <p:sldId id="881" r:id="rId25"/>
    <p:sldId id="886" r:id="rId26"/>
    <p:sldId id="887" r:id="rId27"/>
    <p:sldId id="1091" r:id="rId28"/>
    <p:sldId id="885" r:id="rId29"/>
    <p:sldId id="1092" r:id="rId30"/>
    <p:sldId id="1094" r:id="rId31"/>
    <p:sldId id="1093" r:id="rId32"/>
    <p:sldId id="1095" r:id="rId33"/>
    <p:sldId id="1096" r:id="rId34"/>
    <p:sldId id="1097" r:id="rId35"/>
    <p:sldId id="1098" r:id="rId36"/>
    <p:sldId id="1099" r:id="rId37"/>
    <p:sldId id="1100" r:id="rId38"/>
    <p:sldId id="1101" r:id="rId39"/>
    <p:sldId id="1102" r:id="rId40"/>
    <p:sldId id="1103" r:id="rId41"/>
    <p:sldId id="1104" r:id="rId42"/>
    <p:sldId id="1105" r:id="rId43"/>
    <p:sldId id="1106" r:id="rId44"/>
    <p:sldId id="1107" r:id="rId45"/>
    <p:sldId id="890" r:id="rId46"/>
    <p:sldId id="1109" r:id="rId47"/>
    <p:sldId id="1110" r:id="rId48"/>
    <p:sldId id="1111" r:id="rId49"/>
    <p:sldId id="1112" r:id="rId50"/>
    <p:sldId id="1113" r:id="rId51"/>
    <p:sldId id="1114" r:id="rId52"/>
    <p:sldId id="1115" r:id="rId53"/>
    <p:sldId id="1117" r:id="rId54"/>
    <p:sldId id="1118" r:id="rId55"/>
    <p:sldId id="889" r:id="rId56"/>
    <p:sldId id="1120" r:id="rId57"/>
    <p:sldId id="1121" r:id="rId58"/>
    <p:sldId id="888" r:id="rId59"/>
    <p:sldId id="1108" r:id="rId60"/>
    <p:sldId id="1122" r:id="rId61"/>
    <p:sldId id="1123" r:id="rId62"/>
    <p:sldId id="1126" r:id="rId63"/>
    <p:sldId id="893" r:id="rId64"/>
    <p:sldId id="884" r:id="rId65"/>
    <p:sldId id="1124" r:id="rId66"/>
    <p:sldId id="1125" r:id="rId67"/>
    <p:sldId id="894" r:id="rId68"/>
    <p:sldId id="895" r:id="rId69"/>
    <p:sldId id="1127" r:id="rId70"/>
    <p:sldId id="882" r:id="rId71"/>
    <p:sldId id="896" r:id="rId72"/>
    <p:sldId id="448" r:id="rId73"/>
    <p:sldId id="899" r:id="rId74"/>
    <p:sldId id="1128" r:id="rId75"/>
    <p:sldId id="112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A4"/>
    <a:srgbClr val="F8D196"/>
    <a:srgbClr val="FF48A2"/>
    <a:srgbClr val="006D77"/>
    <a:srgbClr val="FF96FF"/>
    <a:srgbClr val="FFE4FF"/>
    <a:srgbClr val="FEE479"/>
    <a:srgbClr val="CDD4D9"/>
    <a:srgbClr val="15151D"/>
    <a:srgbClr val="FFB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8844"/>
  </p:normalViewPr>
  <p:slideViewPr>
    <p:cSldViewPr snapToGrid="0" snapToObjects="1">
      <p:cViewPr varScale="1">
        <p:scale>
          <a:sx n="120" d="100"/>
          <a:sy n="120" d="100"/>
        </p:scale>
        <p:origin x="456"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3224"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06:30: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1 103 16383,'50'0'0,"-5"0"0,-26 0 0,0 0 0,0 0 0,34 0 0,-26 0 0,65-13 0,9-2 0,-36 8 0,13-3 0,27-3 0,1 0 0,-26 4 0,2 5 0,-12 0 0,26 0 0,7 0 0,-8 1 0,-24 1 0,11 2 0,-15-1 0,22 1 0,7 0 0,-8 0 0,-23 1 0,8 3 0,3-1 0,24 2 0,-1 0 0,-27 0 0,-15 3 0,24-1 0,21-1 0,-25-2 0,-36-4 0,19 4 0,-5 1 0,-34-3 0,6 6 0,-8-8 0,0 0 0,11 0 0,3 0 0,0 0 0,22 0 0,-29 0 0,52 0 0,-51 0 0,43 9 0,-47-7 0,13 6 0,-17-8 0,0 0 0,59 0 0,-44 0 0,35 0 0,-1 0 0,-34 0 0,35 0 0,-1 0 0,-34 0 0,31 0 0,-1 0 0,-32 0 0,54 0 0,-62 0 0,11 0 0,-16 0 0,0 0 0,0 0 0,26 0 0,-20 0 0,62 0 0,-58 0 0,27 0 0,0 0 0,-24 0 0,63 0 0,-70 0 0,36 0 0,-37 0 0,28 0 0,-28 0 0,29 0 0,-30 0 0,46 9 0,-41-7 0,58 15 0,-58-15 0,58 15 0,-58-15 0,59 6 0,-60-8 0,34 9 0,-40-7 0,15 6 0,-15-8 0,15 0 0,-15 0 0,24 0 0,-22 0 0,47 0 0,-43 0 0,26 0 0,8 9 0,-31-7 0,29 6 0,2 1 0,-19-7 0,16 6 0,-2 1 0,-20-7 0,42 6 0,-52-8 0,35 0 0,-21 0 0,0 0 0,21 0 0,-35 0 0,60 9 0,-56-7 0,25 2 0,2 0 0,-17-4 0,25 0 0,1 0 0,-24 0 0,28 0 0,-3 0 0,-33 0 0,35 0 0,-1 0 0,-34 0 0,31 0 0,-1 0 0,-32 0 0,28 0 0,0 0 0,-28 0 0,24 0 0,0 0 0,-27 0 0,66 0 0,-67 0 0,50 9 0,-53-7 0,53 6 0,-50-8 0,67 9 0,-66-7 0,23 2 0,0 0 0,-23-4 0,35 0 0,1 0 0,-29 0 0,33 0 0,-1 0 0,-36 0 0,24 4 0,0 1 0,-27-3 0,58 6 0,-62-8 0,37 0 0,-39 0 0,30 0 0,-30 0 0,38-4 0,-36 3 0,26-5 0,2 0 0,-19 4 0,34-1 0,1-3 0,-35-2 0,51 2 0,3 1 0,-36-6 0,12 5 0,17 0 0,-17 1 0,-13 3 0,47-6 0,0-1 0,-49 7 0,41-6 0,2-1 0,-38 7 0,30-6 0,-3-1 0,-36 7 0,37-3 0,-2 1 0,-42 4 0,40 0 0,-2 0 0,-42 0 0,43 0 0,0 0 0,-39 0 0,48 0 0,-1 0 0,-47 0 0,48-4 0,-1 0 0,-47 2 0,45-7 0,0 1 0,-47 6 0,35-3 0,1 1 0,-32 4 0,15 0 0,-1 0 0,-19 0 0,61 0 0,-67 0 0,27 0 0,0 0 0,-24 0 0,36 0 0,1 0 0,-33 0 0,53 0 0,1 0 0,-47 0 0,10 0 0,5 0 0,37 0 0,-56 0 0,34 0 0,-1 0 0,-40 0 0,31 0 0,3 0 0,-24 0 0,28 0 0,-1 0 0,-26 0 0,34 2 0,0 0 0,-39-1 0,50 6 0,3-1 0,-42-4 0,34 7 0,-2-1 0,-38-6 0,15 3 0,-2-1 0,-28-4 0,36 0 0,-43 0 0,15 0 0,11 0 0,-14 0 0,46 0 0,-52 0 0,32 0 0,2 0 0,-16 0 0,36 0 0,2 0 0,-25 0 0,17 0 0,-2 0 0,-30 0 0,52 0 0,-69 0 0,18-4 0,-25 3 0,25-3 0,-10 4 0,63 0 0,-48 0 0,24 0 0,2 0 0,-21 0 0,22 0 0,-4 0 0,-32 0 0,47 0 0,-64 0 0,5 4 0,-11-3 0,-7-2 0,9 0 0,0-3 0,-8-5 0,6 7 0,-7-6 0,9 8 0,0 0 0,0 0 0,0-9 0,0 7 0,0-6 0,0 8 0,0 0 0,0 0 0,0 0 0,0-9 0,0 7 0,0-7 0,0 9 0,0 0 0,-8-8 0,6 6 0,-7-7 0,9 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06:30:44.196"/>
    </inkml:context>
    <inkml:brush xml:id="br0">
      <inkml:brushProperty name="width" value="0.05" units="cm"/>
      <inkml:brushProperty name="height" value="0.05" units="cm"/>
      <inkml:brushProperty name="color" value="#E71224"/>
    </inkml:brush>
  </inkml:definitions>
  <inkml:trace contextRef="#ctx0" brushRef="#br0">1 78 24575,'13'0'0,"2"0"0,-5-9 0,7 7 0,-6-6 0,8 8 0,0 0 0,0 0 0,-9-9 0,7 7 0,-6-6 0,8 8 0,0 0 0,0 0 0,0 0 0,0 0 0,0 0 0,0 0 0,0 0 0,34 4 0,-26-3 0,51 12 0,-53-11 0,45 6 0,-45-8 0,45 9 0,-45-7 0,20 6 0,-26-8 0,0 0 0,0 0 0,0 0 0,0 0 0,25 9 0,-18-7 0,60 15 0,-56-15 0,65 15 0,-68-15 0,43 15 0,-47-15 0,30 15 0,-30-15 0,30 6 0,-30-8 0,38 9 0,-35-7 0,52 6 0,-59 1 0,57-7 0,-59 6 0,52 1 0,-43-7 0,43 6 0,-43-8 0,35 9 0,-38-7 0,30 6 0,-30-8 0,22 0 0,-24 0 0,32 0 0,-28 0 0,45 0 0,-45 0 0,53 0 0,-50 0 0,58 0 0,-58 0 0,50 0 0,-53 0 0,36 0 0,-38 0 0,22-4 0,-24 3 0,6-3 0,-8 4 0,9 0 0,-7 0 0,32 0 0,-28 0 0,45 0 0,-45 0 0,45 0 0,-45 0 0,53 0 0,-50 0 0,50-8 0,-53 6 0,53-7 0,-50 9 0,50-8 0,-53 6 0,45-15 0,-45 14 0,53-14 0,-50 15 0,23-10 0,1-1 0,-20 9 0,24-10 0,0 2 0,-26 10 0,21-7 0,1 1 0,-22 6 0,65-7 0,-68 9 0,51-8 0,-52 6 0,52-7 0,-51 9 0,51 0 0,-52 0 0,60 0 0,-56 0 0,65 0 0,-68 0 0,71 0 0,-57 0 0,15 0 0,0 0 0,-15 0 0,13 0 0,-2 0 0,-23 0 0,66 0 0,-67 0 0,67-8 0,-65 5 0,65-5 0,-68 8 0,24 0 0,1 0 0,-20 0 0,24 0 0,0 0 0,-26 0-3392,25-4 0,2-1 3392,-26 3-20,21-6 1,0-1 19,-25 7 0,34-6 0,-39 8 0,-3-9 0,-11 7 0,-8-6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06:30:47.639"/>
    </inkml:context>
    <inkml:brush xml:id="br0">
      <inkml:brushProperty name="width" value="0.05" units="cm"/>
      <inkml:brushProperty name="height" value="0.05" units="cm"/>
      <inkml:brushProperty name="color" value="#E71224"/>
    </inkml:brush>
  </inkml:definitions>
  <inkml:trace contextRef="#ctx0" brushRef="#br0">1 38 24575,'10'-8'0,"7"6"0,-6-7 0,8 9 0,0 0 0,0 0 0,0-8 0,0 6 0,0-7 0,0 9 0,0 0 0,0 0 0,38 0 0,9 0 0,-10 0 0,20 0 0,20 0 0,-19 0 0,-16 0 0,18 0 0,20 0 0,-22 0 0,-30 0 0,50 0 0,-4 0 0,-59 0 0,61 0 0,-72 0 0,13 0 0,-17 0 0,17 0 0,-13 0 0,56 4 0,-50-3 0,66 11 0,-67-10 0,41 7 0,-46-9 0,13 0 0,-17 0 0,34 0 0,-25 0 0,23 4 0,1 0 0,-20-2 0,36 3 0,1-1 0,-33-4 0,29 0 0,-1 0 0,-35 0 0,23 4 0,0 0 0,-23-2 0,58 7 0,-62-9 0,45 0 0,-45 0 0,53 0 0,-50 0 0,58 0 0,-58 0 0,27 4 0,2 0 0,-23-2-3392,35 1 0,-1 3 3392,-43 2-1927,51-6 0,0-2 1927,-46 9 0,46-4 0,2-2 0,-44-1-144,22 3 0,0-1 144,-29-4 0,43 0 0,-47 0 4732,13 0-4732,-17 0 5594,0 0-5594,0 0 600,0 0-600,0-4 0,0 3 0,0-4 0,-8 5 0,-3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06:30:50.058"/>
    </inkml:context>
    <inkml:brush xml:id="br0">
      <inkml:brushProperty name="width" value="0.05" units="cm"/>
      <inkml:brushProperty name="height" value="0.05" units="cm"/>
      <inkml:brushProperty name="color" value="#E71224"/>
    </inkml:brush>
  </inkml:definitions>
  <inkml:trace contextRef="#ctx0" brushRef="#br0">1 28 24575,'19'0'0,"0"0"0,0 0 0,0 0 0,0 0 0,0 0 0,8 0 0,-6 0 0,49 0 0,-40 0 0,65 0 0,-68 0 0,43 0 0,-55-4 0,44 3 0,-42-3 0,44 4 0,-38 0 0,64-8 0,-56 6 0,29-3 0,1 1 0,-30 4 0,33 0 0,1 0 0,-31 0 0,35 1 0,-1 2 0,-34 7 0,39-7 0,0 0 0,-37 6 0,25-4 0,-2-2 0,-32-1 0,26 7 0,-34-9 0,0 0 0,0 0 0,0 0 0,0 0 0,11 0 0,-8 0 0,8 0 0,-2 0 0,-7 0-6784,57 8 6784,-47-6 0,39 7 0,8-9 0,-44 0 0,32 4 0,5 0 0,-3-2 0,18 7 0,-24-1 0,-41-6 6784,6 7-6784,-8-9 0,9 0 0,-7 0 0,32 0 0,-28 0 0,45 0 0,-45 0 0,53 0 0,-50 0 0,50 0 0,-53 0 0,45 0 0,-45 0 0,36 0 0,-37 0 0,20 0 0,-23 0 0,6 0 0,-8-5 0,0 4 0,0-3 0,1 4 0,-1 0 0,-9-8 0,15-3 0,-12 0 0,6-6 0,-2 15 0,-15-6 0,7 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06:31:15.45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1 125 16383,'45'0'0,"-6"0"0,-20 0 0,0 0 0,0 0 0,0 0 0,0-4 0,26 3 0,-20-3 0,39-5 0,-29 7 0,57-6 0,-49 8 0,31-4 0,0-1 0,-35 3 0,43-7 0,1 1 0,-47 6 0,41-11 0,2 0 0,-31 9 0,28-5 0,-1 1 0,-30 8 0,17 1 0,-4-2 0,-28-8 0,56 7 0,-60-6 0,69 8 0,-64 0 0,34 5 0,-1 2 0,-30-4 0,43 4 0,0-1 0,-39-6 0,40 3 0,-2 2 0,-42-3 0,35 7 0,-1-1 0,-34-6 0,39 7 0,0-1 0,-37-6 0,45 3 0,0-1 0,-43-4 0,43 0 0,0 0 0,-45 0 0,45 7 0,0 2 0,-43-4 0,60 4 0,1-1 0,-55-8 0,20 2 0,18 1 0,-18 0 0,-23-1 0,56 3 0,0-1 0,-57-4 0,46 0 0,-1 0 0,-49 0 0,45 3 0,3 2 0,-34-3 0,33 3 0,2-1 0,-27-4 0,17 4 0,-2 0 0,-28-2 0,32 7 0,0-1 0,-28-6 0,36 3 0,1-1 0,-38-4 0,25 0 0,-4 0 0,-37 0 0,36 0 0,1 0 0,-33 0 0,43 0 0,-1 0 0,-41 0 0,29 0 0,-1 0 0,-35 0 0,65 0 0,-57 0 0,43 0 0,-36 0 0,49 0 0,-55 0 0,20 3 0,-1 2 0,-26-3 0,32 3 0,1-1 0,-32-4 0,32 3 0,-1 2 0,-32-3 0,24 3 0,0-1 0,-27-4 0,23 3 0,0 2 0,-23-3 0,58 7 0,-62-9 0,37 0 0,-39 0 0,13 0 0,-17 0 0,0 0 0,0 0 0,0 0 0,0 0 0,8 0 0,-6 0 0,24 0 0,-22-5 0,21 4 0,-23-3 0,7-5 0,-9 7 0,0-6 0,0 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C4EB-2D9A-C542-A578-2B57E0FB18FF}" type="datetimeFigureOut">
              <a:rPr lang="en-US" smtClean="0"/>
              <a:t>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71AF9-BBC8-D045-B571-D125776D9767}" type="slidenum">
              <a:rPr lang="en-US" smtClean="0"/>
              <a:t>‹#›</a:t>
            </a:fld>
            <a:endParaRPr lang="en-US"/>
          </a:p>
        </p:txBody>
      </p:sp>
    </p:spTree>
    <p:extLst>
      <p:ext uri="{BB962C8B-B14F-4D97-AF65-F5344CB8AC3E}">
        <p14:creationId xmlns:p14="http://schemas.microsoft.com/office/powerpoint/2010/main" val="36178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a:t>
            </a:fld>
            <a:endParaRPr lang="en-US" dirty="0"/>
          </a:p>
        </p:txBody>
      </p:sp>
    </p:spTree>
    <p:extLst>
      <p:ext uri="{BB962C8B-B14F-4D97-AF65-F5344CB8AC3E}">
        <p14:creationId xmlns:p14="http://schemas.microsoft.com/office/powerpoint/2010/main" val="1562316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16</a:t>
            </a:fld>
            <a:endParaRPr lang="en-US"/>
          </a:p>
        </p:txBody>
      </p:sp>
    </p:spTree>
    <p:extLst>
      <p:ext uri="{BB962C8B-B14F-4D97-AF65-F5344CB8AC3E}">
        <p14:creationId xmlns:p14="http://schemas.microsoft.com/office/powerpoint/2010/main" val="376443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17</a:t>
            </a:fld>
            <a:endParaRPr lang="en-US"/>
          </a:p>
        </p:txBody>
      </p:sp>
    </p:spTree>
    <p:extLst>
      <p:ext uri="{BB962C8B-B14F-4D97-AF65-F5344CB8AC3E}">
        <p14:creationId xmlns:p14="http://schemas.microsoft.com/office/powerpoint/2010/main" val="89401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18</a:t>
            </a:fld>
            <a:endParaRPr lang="en-US"/>
          </a:p>
        </p:txBody>
      </p:sp>
    </p:spTree>
    <p:extLst>
      <p:ext uri="{BB962C8B-B14F-4D97-AF65-F5344CB8AC3E}">
        <p14:creationId xmlns:p14="http://schemas.microsoft.com/office/powerpoint/2010/main" val="172803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19</a:t>
            </a:fld>
            <a:endParaRPr lang="en-US"/>
          </a:p>
        </p:txBody>
      </p:sp>
    </p:spTree>
    <p:extLst>
      <p:ext uri="{BB962C8B-B14F-4D97-AF65-F5344CB8AC3E}">
        <p14:creationId xmlns:p14="http://schemas.microsoft.com/office/powerpoint/2010/main" val="96738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20</a:t>
            </a:fld>
            <a:endParaRPr lang="en-US"/>
          </a:p>
        </p:txBody>
      </p:sp>
    </p:spTree>
    <p:extLst>
      <p:ext uri="{BB962C8B-B14F-4D97-AF65-F5344CB8AC3E}">
        <p14:creationId xmlns:p14="http://schemas.microsoft.com/office/powerpoint/2010/main" val="2582346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21</a:t>
            </a:fld>
            <a:endParaRPr lang="en-US" dirty="0"/>
          </a:p>
        </p:txBody>
      </p:sp>
    </p:spTree>
    <p:extLst>
      <p:ext uri="{BB962C8B-B14F-4D97-AF65-F5344CB8AC3E}">
        <p14:creationId xmlns:p14="http://schemas.microsoft.com/office/powerpoint/2010/main" val="1597049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22</a:t>
            </a:fld>
            <a:endParaRPr lang="en-US" dirty="0"/>
          </a:p>
        </p:txBody>
      </p:sp>
    </p:spTree>
    <p:extLst>
      <p:ext uri="{BB962C8B-B14F-4D97-AF65-F5344CB8AC3E}">
        <p14:creationId xmlns:p14="http://schemas.microsoft.com/office/powerpoint/2010/main" val="3789850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23</a:t>
            </a:fld>
            <a:endParaRPr lang="en-US"/>
          </a:p>
        </p:txBody>
      </p:sp>
    </p:spTree>
    <p:extLst>
      <p:ext uri="{BB962C8B-B14F-4D97-AF65-F5344CB8AC3E}">
        <p14:creationId xmlns:p14="http://schemas.microsoft.com/office/powerpoint/2010/main" val="208305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24</a:t>
            </a:fld>
            <a:endParaRPr lang="en-US"/>
          </a:p>
        </p:txBody>
      </p:sp>
    </p:spTree>
    <p:extLst>
      <p:ext uri="{BB962C8B-B14F-4D97-AF65-F5344CB8AC3E}">
        <p14:creationId xmlns:p14="http://schemas.microsoft.com/office/powerpoint/2010/main" val="248062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25</a:t>
            </a:fld>
            <a:endParaRPr lang="en-US"/>
          </a:p>
        </p:txBody>
      </p:sp>
    </p:spTree>
    <p:extLst>
      <p:ext uri="{BB962C8B-B14F-4D97-AF65-F5344CB8AC3E}">
        <p14:creationId xmlns:p14="http://schemas.microsoft.com/office/powerpoint/2010/main" val="341907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a:t>
            </a:fld>
            <a:endParaRPr lang="en-US"/>
          </a:p>
        </p:txBody>
      </p:sp>
    </p:spTree>
    <p:extLst>
      <p:ext uri="{BB962C8B-B14F-4D97-AF65-F5344CB8AC3E}">
        <p14:creationId xmlns:p14="http://schemas.microsoft.com/office/powerpoint/2010/main" val="417590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26</a:t>
            </a:fld>
            <a:endParaRPr lang="en-US"/>
          </a:p>
        </p:txBody>
      </p:sp>
    </p:spTree>
    <p:extLst>
      <p:ext uri="{BB962C8B-B14F-4D97-AF65-F5344CB8AC3E}">
        <p14:creationId xmlns:p14="http://schemas.microsoft.com/office/powerpoint/2010/main" val="1044597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27</a:t>
            </a:fld>
            <a:endParaRPr lang="en-US"/>
          </a:p>
        </p:txBody>
      </p:sp>
    </p:spTree>
    <p:extLst>
      <p:ext uri="{BB962C8B-B14F-4D97-AF65-F5344CB8AC3E}">
        <p14:creationId xmlns:p14="http://schemas.microsoft.com/office/powerpoint/2010/main" val="4290605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28</a:t>
            </a:fld>
            <a:endParaRPr lang="en-US"/>
          </a:p>
        </p:txBody>
      </p:sp>
    </p:spTree>
    <p:extLst>
      <p:ext uri="{BB962C8B-B14F-4D97-AF65-F5344CB8AC3E}">
        <p14:creationId xmlns:p14="http://schemas.microsoft.com/office/powerpoint/2010/main" val="3619287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29</a:t>
            </a:fld>
            <a:endParaRPr lang="en-US"/>
          </a:p>
        </p:txBody>
      </p:sp>
    </p:spTree>
    <p:extLst>
      <p:ext uri="{BB962C8B-B14F-4D97-AF65-F5344CB8AC3E}">
        <p14:creationId xmlns:p14="http://schemas.microsoft.com/office/powerpoint/2010/main" val="2914605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30</a:t>
            </a:fld>
            <a:endParaRPr lang="en-US"/>
          </a:p>
        </p:txBody>
      </p:sp>
    </p:spTree>
    <p:extLst>
      <p:ext uri="{BB962C8B-B14F-4D97-AF65-F5344CB8AC3E}">
        <p14:creationId xmlns:p14="http://schemas.microsoft.com/office/powerpoint/2010/main" val="14537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31</a:t>
            </a:fld>
            <a:endParaRPr lang="en-US"/>
          </a:p>
        </p:txBody>
      </p:sp>
    </p:spTree>
    <p:extLst>
      <p:ext uri="{BB962C8B-B14F-4D97-AF65-F5344CB8AC3E}">
        <p14:creationId xmlns:p14="http://schemas.microsoft.com/office/powerpoint/2010/main" val="27310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32</a:t>
            </a:fld>
            <a:endParaRPr lang="en-US"/>
          </a:p>
        </p:txBody>
      </p:sp>
    </p:spTree>
    <p:extLst>
      <p:ext uri="{BB962C8B-B14F-4D97-AF65-F5344CB8AC3E}">
        <p14:creationId xmlns:p14="http://schemas.microsoft.com/office/powerpoint/2010/main" val="1224214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33</a:t>
            </a:fld>
            <a:endParaRPr lang="en-US"/>
          </a:p>
        </p:txBody>
      </p:sp>
    </p:spTree>
    <p:extLst>
      <p:ext uri="{BB962C8B-B14F-4D97-AF65-F5344CB8AC3E}">
        <p14:creationId xmlns:p14="http://schemas.microsoft.com/office/powerpoint/2010/main" val="392897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34</a:t>
            </a:fld>
            <a:endParaRPr lang="en-US"/>
          </a:p>
        </p:txBody>
      </p:sp>
    </p:spTree>
    <p:extLst>
      <p:ext uri="{BB962C8B-B14F-4D97-AF65-F5344CB8AC3E}">
        <p14:creationId xmlns:p14="http://schemas.microsoft.com/office/powerpoint/2010/main" val="1393302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35</a:t>
            </a:fld>
            <a:endParaRPr lang="en-US"/>
          </a:p>
        </p:txBody>
      </p:sp>
    </p:spTree>
    <p:extLst>
      <p:ext uri="{BB962C8B-B14F-4D97-AF65-F5344CB8AC3E}">
        <p14:creationId xmlns:p14="http://schemas.microsoft.com/office/powerpoint/2010/main" val="90740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a:t>
            </a:fld>
            <a:endParaRPr lang="en-US"/>
          </a:p>
        </p:txBody>
      </p:sp>
    </p:spTree>
    <p:extLst>
      <p:ext uri="{BB962C8B-B14F-4D97-AF65-F5344CB8AC3E}">
        <p14:creationId xmlns:p14="http://schemas.microsoft.com/office/powerpoint/2010/main" val="3258938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36</a:t>
            </a:fld>
            <a:endParaRPr lang="en-US"/>
          </a:p>
        </p:txBody>
      </p:sp>
    </p:spTree>
    <p:extLst>
      <p:ext uri="{BB962C8B-B14F-4D97-AF65-F5344CB8AC3E}">
        <p14:creationId xmlns:p14="http://schemas.microsoft.com/office/powerpoint/2010/main" val="1203990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37</a:t>
            </a:fld>
            <a:endParaRPr lang="en-US"/>
          </a:p>
        </p:txBody>
      </p:sp>
    </p:spTree>
    <p:extLst>
      <p:ext uri="{BB962C8B-B14F-4D97-AF65-F5344CB8AC3E}">
        <p14:creationId xmlns:p14="http://schemas.microsoft.com/office/powerpoint/2010/main" val="4103863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38</a:t>
            </a:fld>
            <a:endParaRPr lang="en-US"/>
          </a:p>
        </p:txBody>
      </p:sp>
    </p:spTree>
    <p:extLst>
      <p:ext uri="{BB962C8B-B14F-4D97-AF65-F5344CB8AC3E}">
        <p14:creationId xmlns:p14="http://schemas.microsoft.com/office/powerpoint/2010/main" val="3721766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39</a:t>
            </a:fld>
            <a:endParaRPr lang="en-US"/>
          </a:p>
        </p:txBody>
      </p:sp>
    </p:spTree>
    <p:extLst>
      <p:ext uri="{BB962C8B-B14F-4D97-AF65-F5344CB8AC3E}">
        <p14:creationId xmlns:p14="http://schemas.microsoft.com/office/powerpoint/2010/main" val="3916446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40</a:t>
            </a:fld>
            <a:endParaRPr lang="en-US"/>
          </a:p>
        </p:txBody>
      </p:sp>
    </p:spTree>
    <p:extLst>
      <p:ext uri="{BB962C8B-B14F-4D97-AF65-F5344CB8AC3E}">
        <p14:creationId xmlns:p14="http://schemas.microsoft.com/office/powerpoint/2010/main" val="2910156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41</a:t>
            </a:fld>
            <a:endParaRPr lang="en-US"/>
          </a:p>
        </p:txBody>
      </p:sp>
    </p:spTree>
    <p:extLst>
      <p:ext uri="{BB962C8B-B14F-4D97-AF65-F5344CB8AC3E}">
        <p14:creationId xmlns:p14="http://schemas.microsoft.com/office/powerpoint/2010/main" val="1145225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42</a:t>
            </a:fld>
            <a:endParaRPr lang="en-US"/>
          </a:p>
        </p:txBody>
      </p:sp>
    </p:spTree>
    <p:extLst>
      <p:ext uri="{BB962C8B-B14F-4D97-AF65-F5344CB8AC3E}">
        <p14:creationId xmlns:p14="http://schemas.microsoft.com/office/powerpoint/2010/main" val="491938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43</a:t>
            </a:fld>
            <a:endParaRPr lang="en-US"/>
          </a:p>
        </p:txBody>
      </p:sp>
    </p:spTree>
    <p:extLst>
      <p:ext uri="{BB962C8B-B14F-4D97-AF65-F5344CB8AC3E}">
        <p14:creationId xmlns:p14="http://schemas.microsoft.com/office/powerpoint/2010/main" val="2277417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44</a:t>
            </a:fld>
            <a:endParaRPr lang="en-US"/>
          </a:p>
        </p:txBody>
      </p:sp>
    </p:spTree>
    <p:extLst>
      <p:ext uri="{BB962C8B-B14F-4D97-AF65-F5344CB8AC3E}">
        <p14:creationId xmlns:p14="http://schemas.microsoft.com/office/powerpoint/2010/main" val="1627287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45</a:t>
            </a:fld>
            <a:endParaRPr lang="en-US"/>
          </a:p>
        </p:txBody>
      </p:sp>
    </p:spTree>
    <p:extLst>
      <p:ext uri="{BB962C8B-B14F-4D97-AF65-F5344CB8AC3E}">
        <p14:creationId xmlns:p14="http://schemas.microsoft.com/office/powerpoint/2010/main" val="155425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a:t>
            </a:fld>
            <a:endParaRPr lang="en-US"/>
          </a:p>
        </p:txBody>
      </p:sp>
    </p:spTree>
    <p:extLst>
      <p:ext uri="{BB962C8B-B14F-4D97-AF65-F5344CB8AC3E}">
        <p14:creationId xmlns:p14="http://schemas.microsoft.com/office/powerpoint/2010/main" val="3559737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46</a:t>
            </a:fld>
            <a:endParaRPr lang="en-US"/>
          </a:p>
        </p:txBody>
      </p:sp>
    </p:spTree>
    <p:extLst>
      <p:ext uri="{BB962C8B-B14F-4D97-AF65-F5344CB8AC3E}">
        <p14:creationId xmlns:p14="http://schemas.microsoft.com/office/powerpoint/2010/main" val="2254376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47</a:t>
            </a:fld>
            <a:endParaRPr lang="en-US"/>
          </a:p>
        </p:txBody>
      </p:sp>
    </p:spTree>
    <p:extLst>
      <p:ext uri="{BB962C8B-B14F-4D97-AF65-F5344CB8AC3E}">
        <p14:creationId xmlns:p14="http://schemas.microsoft.com/office/powerpoint/2010/main" val="4173644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48</a:t>
            </a:fld>
            <a:endParaRPr lang="en-US"/>
          </a:p>
        </p:txBody>
      </p:sp>
    </p:spTree>
    <p:extLst>
      <p:ext uri="{BB962C8B-B14F-4D97-AF65-F5344CB8AC3E}">
        <p14:creationId xmlns:p14="http://schemas.microsoft.com/office/powerpoint/2010/main" val="2473026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49</a:t>
            </a:fld>
            <a:endParaRPr lang="en-US"/>
          </a:p>
        </p:txBody>
      </p:sp>
    </p:spTree>
    <p:extLst>
      <p:ext uri="{BB962C8B-B14F-4D97-AF65-F5344CB8AC3E}">
        <p14:creationId xmlns:p14="http://schemas.microsoft.com/office/powerpoint/2010/main" val="3951880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50</a:t>
            </a:fld>
            <a:endParaRPr lang="en-US"/>
          </a:p>
        </p:txBody>
      </p:sp>
    </p:spTree>
    <p:extLst>
      <p:ext uri="{BB962C8B-B14F-4D97-AF65-F5344CB8AC3E}">
        <p14:creationId xmlns:p14="http://schemas.microsoft.com/office/powerpoint/2010/main" val="678162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51</a:t>
            </a:fld>
            <a:endParaRPr lang="en-US"/>
          </a:p>
        </p:txBody>
      </p:sp>
    </p:spTree>
    <p:extLst>
      <p:ext uri="{BB962C8B-B14F-4D97-AF65-F5344CB8AC3E}">
        <p14:creationId xmlns:p14="http://schemas.microsoft.com/office/powerpoint/2010/main" val="165605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52</a:t>
            </a:fld>
            <a:endParaRPr lang="en-US"/>
          </a:p>
        </p:txBody>
      </p:sp>
    </p:spTree>
    <p:extLst>
      <p:ext uri="{BB962C8B-B14F-4D97-AF65-F5344CB8AC3E}">
        <p14:creationId xmlns:p14="http://schemas.microsoft.com/office/powerpoint/2010/main" val="706013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53</a:t>
            </a:fld>
            <a:endParaRPr lang="en-US"/>
          </a:p>
        </p:txBody>
      </p:sp>
    </p:spTree>
    <p:extLst>
      <p:ext uri="{BB962C8B-B14F-4D97-AF65-F5344CB8AC3E}">
        <p14:creationId xmlns:p14="http://schemas.microsoft.com/office/powerpoint/2010/main" val="2781972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54</a:t>
            </a:fld>
            <a:endParaRPr lang="en-US"/>
          </a:p>
        </p:txBody>
      </p:sp>
    </p:spTree>
    <p:extLst>
      <p:ext uri="{BB962C8B-B14F-4D97-AF65-F5344CB8AC3E}">
        <p14:creationId xmlns:p14="http://schemas.microsoft.com/office/powerpoint/2010/main" val="276491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55</a:t>
            </a:fld>
            <a:endParaRPr lang="en-US"/>
          </a:p>
        </p:txBody>
      </p:sp>
    </p:spTree>
    <p:extLst>
      <p:ext uri="{BB962C8B-B14F-4D97-AF65-F5344CB8AC3E}">
        <p14:creationId xmlns:p14="http://schemas.microsoft.com/office/powerpoint/2010/main" val="20428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a:t>
            </a:fld>
            <a:endParaRPr lang="en-US"/>
          </a:p>
        </p:txBody>
      </p:sp>
    </p:spTree>
    <p:extLst>
      <p:ext uri="{BB962C8B-B14F-4D97-AF65-F5344CB8AC3E}">
        <p14:creationId xmlns:p14="http://schemas.microsoft.com/office/powerpoint/2010/main" val="1888921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56</a:t>
            </a:fld>
            <a:endParaRPr lang="en-US"/>
          </a:p>
        </p:txBody>
      </p:sp>
    </p:spTree>
    <p:extLst>
      <p:ext uri="{BB962C8B-B14F-4D97-AF65-F5344CB8AC3E}">
        <p14:creationId xmlns:p14="http://schemas.microsoft.com/office/powerpoint/2010/main" val="308592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57</a:t>
            </a:fld>
            <a:endParaRPr lang="en-US"/>
          </a:p>
        </p:txBody>
      </p:sp>
    </p:spTree>
    <p:extLst>
      <p:ext uri="{BB962C8B-B14F-4D97-AF65-F5344CB8AC3E}">
        <p14:creationId xmlns:p14="http://schemas.microsoft.com/office/powerpoint/2010/main" val="4073840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58</a:t>
            </a:fld>
            <a:endParaRPr lang="en-US"/>
          </a:p>
        </p:txBody>
      </p:sp>
    </p:spTree>
    <p:extLst>
      <p:ext uri="{BB962C8B-B14F-4D97-AF65-F5344CB8AC3E}">
        <p14:creationId xmlns:p14="http://schemas.microsoft.com/office/powerpoint/2010/main" val="31037135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59</a:t>
            </a:fld>
            <a:endParaRPr lang="en-US"/>
          </a:p>
        </p:txBody>
      </p:sp>
    </p:spTree>
    <p:extLst>
      <p:ext uri="{BB962C8B-B14F-4D97-AF65-F5344CB8AC3E}">
        <p14:creationId xmlns:p14="http://schemas.microsoft.com/office/powerpoint/2010/main" val="7747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60</a:t>
            </a:fld>
            <a:endParaRPr lang="en-US"/>
          </a:p>
        </p:txBody>
      </p:sp>
    </p:spTree>
    <p:extLst>
      <p:ext uri="{BB962C8B-B14F-4D97-AF65-F5344CB8AC3E}">
        <p14:creationId xmlns:p14="http://schemas.microsoft.com/office/powerpoint/2010/main" val="27978932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61</a:t>
            </a:fld>
            <a:endParaRPr lang="en-US"/>
          </a:p>
        </p:txBody>
      </p:sp>
    </p:spTree>
    <p:extLst>
      <p:ext uri="{BB962C8B-B14F-4D97-AF65-F5344CB8AC3E}">
        <p14:creationId xmlns:p14="http://schemas.microsoft.com/office/powerpoint/2010/main" val="14716724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62</a:t>
            </a:fld>
            <a:endParaRPr lang="en-US"/>
          </a:p>
        </p:txBody>
      </p:sp>
    </p:spTree>
    <p:extLst>
      <p:ext uri="{BB962C8B-B14F-4D97-AF65-F5344CB8AC3E}">
        <p14:creationId xmlns:p14="http://schemas.microsoft.com/office/powerpoint/2010/main" val="5370905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63</a:t>
            </a:fld>
            <a:endParaRPr lang="en-US"/>
          </a:p>
        </p:txBody>
      </p:sp>
    </p:spTree>
    <p:extLst>
      <p:ext uri="{BB962C8B-B14F-4D97-AF65-F5344CB8AC3E}">
        <p14:creationId xmlns:p14="http://schemas.microsoft.com/office/powerpoint/2010/main" val="12002198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64</a:t>
            </a:fld>
            <a:endParaRPr lang="en-US"/>
          </a:p>
        </p:txBody>
      </p:sp>
    </p:spTree>
    <p:extLst>
      <p:ext uri="{BB962C8B-B14F-4D97-AF65-F5344CB8AC3E}">
        <p14:creationId xmlns:p14="http://schemas.microsoft.com/office/powerpoint/2010/main" val="3712436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65</a:t>
            </a:fld>
            <a:endParaRPr lang="en-US" dirty="0"/>
          </a:p>
        </p:txBody>
      </p:sp>
    </p:spTree>
    <p:extLst>
      <p:ext uri="{BB962C8B-B14F-4D97-AF65-F5344CB8AC3E}">
        <p14:creationId xmlns:p14="http://schemas.microsoft.com/office/powerpoint/2010/main" val="302282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8</a:t>
            </a:fld>
            <a:endParaRPr lang="en-US"/>
          </a:p>
        </p:txBody>
      </p:sp>
    </p:spTree>
    <p:extLst>
      <p:ext uri="{BB962C8B-B14F-4D97-AF65-F5344CB8AC3E}">
        <p14:creationId xmlns:p14="http://schemas.microsoft.com/office/powerpoint/2010/main" val="2857063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66</a:t>
            </a:fld>
            <a:endParaRPr lang="en-US" dirty="0"/>
          </a:p>
        </p:txBody>
      </p:sp>
    </p:spTree>
    <p:extLst>
      <p:ext uri="{BB962C8B-B14F-4D97-AF65-F5344CB8AC3E}">
        <p14:creationId xmlns:p14="http://schemas.microsoft.com/office/powerpoint/2010/main" val="16602127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67</a:t>
            </a:fld>
            <a:endParaRPr lang="en-US"/>
          </a:p>
        </p:txBody>
      </p:sp>
    </p:spTree>
    <p:extLst>
      <p:ext uri="{BB962C8B-B14F-4D97-AF65-F5344CB8AC3E}">
        <p14:creationId xmlns:p14="http://schemas.microsoft.com/office/powerpoint/2010/main" val="40771514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68</a:t>
            </a:fld>
            <a:endParaRPr lang="en-US"/>
          </a:p>
        </p:txBody>
      </p:sp>
    </p:spTree>
    <p:extLst>
      <p:ext uri="{BB962C8B-B14F-4D97-AF65-F5344CB8AC3E}">
        <p14:creationId xmlns:p14="http://schemas.microsoft.com/office/powerpoint/2010/main" val="18886126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69</a:t>
            </a:fld>
            <a:endParaRPr lang="en-US"/>
          </a:p>
        </p:txBody>
      </p:sp>
    </p:spTree>
    <p:extLst>
      <p:ext uri="{BB962C8B-B14F-4D97-AF65-F5344CB8AC3E}">
        <p14:creationId xmlns:p14="http://schemas.microsoft.com/office/powerpoint/2010/main" val="16403054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70</a:t>
            </a:fld>
            <a:endParaRPr lang="en-US"/>
          </a:p>
        </p:txBody>
      </p:sp>
    </p:spTree>
    <p:extLst>
      <p:ext uri="{BB962C8B-B14F-4D97-AF65-F5344CB8AC3E}">
        <p14:creationId xmlns:p14="http://schemas.microsoft.com/office/powerpoint/2010/main" val="20310452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71</a:t>
            </a:fld>
            <a:endParaRPr lang="en-US"/>
          </a:p>
        </p:txBody>
      </p:sp>
    </p:spTree>
    <p:extLst>
      <p:ext uri="{BB962C8B-B14F-4D97-AF65-F5344CB8AC3E}">
        <p14:creationId xmlns:p14="http://schemas.microsoft.com/office/powerpoint/2010/main" val="33651556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72</a:t>
            </a:fld>
            <a:endParaRPr lang="en-US"/>
          </a:p>
        </p:txBody>
      </p:sp>
    </p:spTree>
    <p:extLst>
      <p:ext uri="{BB962C8B-B14F-4D97-AF65-F5344CB8AC3E}">
        <p14:creationId xmlns:p14="http://schemas.microsoft.com/office/powerpoint/2010/main" val="8127789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73</a:t>
            </a:fld>
            <a:endParaRPr lang="en-US"/>
          </a:p>
        </p:txBody>
      </p:sp>
    </p:spTree>
    <p:extLst>
      <p:ext uri="{BB962C8B-B14F-4D97-AF65-F5344CB8AC3E}">
        <p14:creationId xmlns:p14="http://schemas.microsoft.com/office/powerpoint/2010/main" val="13278878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74</a:t>
            </a:fld>
            <a:endParaRPr lang="en-US"/>
          </a:p>
        </p:txBody>
      </p:sp>
    </p:spTree>
    <p:extLst>
      <p:ext uri="{BB962C8B-B14F-4D97-AF65-F5344CB8AC3E}">
        <p14:creationId xmlns:p14="http://schemas.microsoft.com/office/powerpoint/2010/main" val="25359892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75</a:t>
            </a:fld>
            <a:endParaRPr lang="en-US"/>
          </a:p>
        </p:txBody>
      </p:sp>
    </p:spTree>
    <p:extLst>
      <p:ext uri="{BB962C8B-B14F-4D97-AF65-F5344CB8AC3E}">
        <p14:creationId xmlns:p14="http://schemas.microsoft.com/office/powerpoint/2010/main" val="100863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13</a:t>
            </a:fld>
            <a:endParaRPr lang="en-US" dirty="0"/>
          </a:p>
        </p:txBody>
      </p:sp>
    </p:spTree>
    <p:extLst>
      <p:ext uri="{BB962C8B-B14F-4D97-AF65-F5344CB8AC3E}">
        <p14:creationId xmlns:p14="http://schemas.microsoft.com/office/powerpoint/2010/main" val="74817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14</a:t>
            </a:fld>
            <a:endParaRPr lang="en-US" dirty="0"/>
          </a:p>
        </p:txBody>
      </p:sp>
    </p:spTree>
    <p:extLst>
      <p:ext uri="{BB962C8B-B14F-4D97-AF65-F5344CB8AC3E}">
        <p14:creationId xmlns:p14="http://schemas.microsoft.com/office/powerpoint/2010/main" val="193836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71AF9-BBC8-D045-B571-D125776D9767}" type="slidenum">
              <a:rPr lang="en-US" smtClean="0"/>
              <a:t>15</a:t>
            </a:fld>
            <a:endParaRPr lang="en-US"/>
          </a:p>
        </p:txBody>
      </p:sp>
    </p:spTree>
    <p:extLst>
      <p:ext uri="{BB962C8B-B14F-4D97-AF65-F5344CB8AC3E}">
        <p14:creationId xmlns:p14="http://schemas.microsoft.com/office/powerpoint/2010/main" val="104263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1C33-5988-D54F-BB26-5D5DAD4AF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9BA848-FA4A-0346-83E1-44D13A16B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5C035-42E1-754D-AF29-0F9C97627D40}"/>
              </a:ext>
            </a:extLst>
          </p:cNvPr>
          <p:cNvSpPr>
            <a:spLocks noGrp="1"/>
          </p:cNvSpPr>
          <p:nvPr>
            <p:ph type="dt" sz="half" idx="10"/>
          </p:nvPr>
        </p:nvSpPr>
        <p:spPr/>
        <p:txBody>
          <a:bodyPr/>
          <a:lstStyle/>
          <a:p>
            <a:fld id="{1E0BB3E9-0CED-1B46-B041-1C2CC850E913}" type="datetime1">
              <a:rPr lang="en-US" smtClean="0"/>
              <a:t>10/20/21</a:t>
            </a:fld>
            <a:endParaRPr lang="en-US"/>
          </a:p>
        </p:txBody>
      </p:sp>
      <p:sp>
        <p:nvSpPr>
          <p:cNvPr id="5" name="Footer Placeholder 4">
            <a:extLst>
              <a:ext uri="{FF2B5EF4-FFF2-40B4-BE49-F238E27FC236}">
                <a16:creationId xmlns:a16="http://schemas.microsoft.com/office/drawing/2014/main" id="{8550DB20-4AFA-0443-8463-CC96FA03A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9BBF5-37BB-9A42-966A-3111868254AC}"/>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97455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ight_yellow">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10/20/21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261763" y="6353464"/>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8490" y="36020"/>
            <a:ext cx="12115800" cy="6766560"/>
          </a:xfrm>
          <a:prstGeom prst="rect">
            <a:avLst/>
          </a:prstGeom>
          <a:solidFill>
            <a:schemeClr val="bg1"/>
          </a:solidFill>
          <a:ln w="889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4EDC054-3F3E-9A4C-8863-5890942F13E3}"/>
              </a:ext>
            </a:extLst>
          </p:cNvPr>
          <p:cNvSpPr>
            <a:spLocks noGrp="1"/>
          </p:cNvSpPr>
          <p:nvPr>
            <p:ph type="title"/>
          </p:nvPr>
        </p:nvSpPr>
        <p:spPr>
          <a:xfrm>
            <a:off x="635000" y="291319"/>
            <a:ext cx="8941419" cy="1162592"/>
          </a:xfrm>
        </p:spPr>
        <p:txBody>
          <a:bodyPr/>
          <a:lstStyle/>
          <a:p>
            <a:r>
              <a:rPr lang="en-US"/>
              <a:t>Click to edit Master title style</a:t>
            </a:r>
          </a:p>
        </p:txBody>
      </p:sp>
    </p:spTree>
    <p:extLst>
      <p:ext uri="{BB962C8B-B14F-4D97-AF65-F5344CB8AC3E}">
        <p14:creationId xmlns:p14="http://schemas.microsoft.com/office/powerpoint/2010/main" val="349952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ight_p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82100" y="635634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FFD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1D401-D15E-B84A-8905-AA31033AA18C}"/>
              </a:ext>
            </a:extLst>
          </p:cNvPr>
          <p:cNvSpPr>
            <a:spLocks noGrp="1"/>
          </p:cNvSpPr>
          <p:nvPr>
            <p:ph type="title"/>
          </p:nvPr>
        </p:nvSpPr>
        <p:spPr>
          <a:xfrm>
            <a:off x="806211" y="305173"/>
            <a:ext cx="8941419" cy="1162592"/>
          </a:xfrm>
        </p:spPr>
        <p:txBody>
          <a:bodyPr/>
          <a:lstStyle/>
          <a:p>
            <a:r>
              <a:rPr lang="en-US"/>
              <a:t>Click to edit Master title style</a:t>
            </a:r>
          </a:p>
        </p:txBody>
      </p:sp>
    </p:spTree>
    <p:extLst>
      <p:ext uri="{BB962C8B-B14F-4D97-AF65-F5344CB8AC3E}">
        <p14:creationId xmlns:p14="http://schemas.microsoft.com/office/powerpoint/2010/main" val="412137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ow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82100" y="635634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46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AB10-9C5B-3C49-B908-D60D65720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B2FF2-3514-7E4F-979B-7D465AE1B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6229F0-20F9-7245-A8DF-ED91AF9AB9A9}"/>
              </a:ext>
            </a:extLst>
          </p:cNvPr>
          <p:cNvSpPr>
            <a:spLocks noGrp="1"/>
          </p:cNvSpPr>
          <p:nvPr>
            <p:ph type="dt" sz="half" idx="10"/>
          </p:nvPr>
        </p:nvSpPr>
        <p:spPr/>
        <p:txBody>
          <a:bodyPr/>
          <a:lstStyle/>
          <a:p>
            <a:fld id="{BCCA5D27-77B1-A446-B071-2F2327DE6C51}" type="datetime1">
              <a:rPr lang="en-US" smtClean="0"/>
              <a:t>10/20/21</a:t>
            </a:fld>
            <a:endParaRPr lang="en-US"/>
          </a:p>
        </p:txBody>
      </p:sp>
      <p:sp>
        <p:nvSpPr>
          <p:cNvPr id="5" name="Footer Placeholder 4">
            <a:extLst>
              <a:ext uri="{FF2B5EF4-FFF2-40B4-BE49-F238E27FC236}">
                <a16:creationId xmlns:a16="http://schemas.microsoft.com/office/drawing/2014/main" id="{5500ABE4-540A-8A46-BADB-D57CF3600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E289A-E7A6-7041-AC8D-F84B985203D2}"/>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21668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0083-B51B-F64B-AA55-08C12C451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269A8-BAB3-5047-9C68-7A1701E5C9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3138AC-E452-D440-864F-ECCBC3D383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6ABF0-DD3E-AB42-9B7A-29D73575CF6C}"/>
              </a:ext>
            </a:extLst>
          </p:cNvPr>
          <p:cNvSpPr>
            <a:spLocks noGrp="1"/>
          </p:cNvSpPr>
          <p:nvPr>
            <p:ph type="dt" sz="half" idx="10"/>
          </p:nvPr>
        </p:nvSpPr>
        <p:spPr/>
        <p:txBody>
          <a:bodyPr/>
          <a:lstStyle/>
          <a:p>
            <a:fld id="{7E1EE7FA-812F-EE4B-97B5-D6CE3F082AAD}" type="datetime1">
              <a:rPr lang="en-US" smtClean="0"/>
              <a:t>10/20/21</a:t>
            </a:fld>
            <a:endParaRPr lang="en-US"/>
          </a:p>
        </p:txBody>
      </p:sp>
      <p:sp>
        <p:nvSpPr>
          <p:cNvPr id="6" name="Footer Placeholder 5">
            <a:extLst>
              <a:ext uri="{FF2B5EF4-FFF2-40B4-BE49-F238E27FC236}">
                <a16:creationId xmlns:a16="http://schemas.microsoft.com/office/drawing/2014/main" id="{930F0AD2-EEAA-084E-86BF-5E9E486A6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EA0A6-0275-B747-9008-35F9B8FBEC6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85169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8F68-5C69-394B-8BCF-D20309B06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B7271F-5514-F246-8093-A1E88A3AC0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8AF8BF-D8FB-054F-AFB9-095D0F84E9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D8762-E4ED-944E-9C50-E6D1F7468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414A51-2447-9447-9E65-910F362E10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34532E-F973-AE4F-B307-9C4ABFDB41D3}"/>
              </a:ext>
            </a:extLst>
          </p:cNvPr>
          <p:cNvSpPr>
            <a:spLocks noGrp="1"/>
          </p:cNvSpPr>
          <p:nvPr>
            <p:ph type="dt" sz="half" idx="10"/>
          </p:nvPr>
        </p:nvSpPr>
        <p:spPr/>
        <p:txBody>
          <a:bodyPr/>
          <a:lstStyle/>
          <a:p>
            <a:fld id="{416D3C00-66B6-4A4A-A860-E1848453299D}" type="datetime1">
              <a:rPr lang="en-US" smtClean="0"/>
              <a:t>10/20/21</a:t>
            </a:fld>
            <a:endParaRPr lang="en-US"/>
          </a:p>
        </p:txBody>
      </p:sp>
      <p:sp>
        <p:nvSpPr>
          <p:cNvPr id="8" name="Footer Placeholder 7">
            <a:extLst>
              <a:ext uri="{FF2B5EF4-FFF2-40B4-BE49-F238E27FC236}">
                <a16:creationId xmlns:a16="http://schemas.microsoft.com/office/drawing/2014/main" id="{B0E3EA70-3106-774D-8323-DEFC4395D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B0D810-CC25-514E-90F4-4DE901DD15F8}"/>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7568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5B8A-B85B-3A4C-A622-549F6B280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38235-253C-054A-863C-FEEF02C125D8}"/>
              </a:ext>
            </a:extLst>
          </p:cNvPr>
          <p:cNvSpPr>
            <a:spLocks noGrp="1"/>
          </p:cNvSpPr>
          <p:nvPr>
            <p:ph type="dt" sz="half" idx="10"/>
          </p:nvPr>
        </p:nvSpPr>
        <p:spPr/>
        <p:txBody>
          <a:bodyPr/>
          <a:lstStyle/>
          <a:p>
            <a:fld id="{682790A7-1731-0142-B22D-906FA7E5FD6F}" type="datetime1">
              <a:rPr lang="en-US" smtClean="0"/>
              <a:t>10/20/21</a:t>
            </a:fld>
            <a:endParaRPr lang="en-US"/>
          </a:p>
        </p:txBody>
      </p:sp>
      <p:sp>
        <p:nvSpPr>
          <p:cNvPr id="4" name="Footer Placeholder 3">
            <a:extLst>
              <a:ext uri="{FF2B5EF4-FFF2-40B4-BE49-F238E27FC236}">
                <a16:creationId xmlns:a16="http://schemas.microsoft.com/office/drawing/2014/main" id="{71C82665-4262-8347-AD55-38E1521E8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F5E5-C99B-3C42-B309-3F0AF7B72147}"/>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4076510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5FFE0-C88F-AC4C-B413-4CA6766452EA}"/>
              </a:ext>
            </a:extLst>
          </p:cNvPr>
          <p:cNvSpPr>
            <a:spLocks noGrp="1"/>
          </p:cNvSpPr>
          <p:nvPr>
            <p:ph type="dt" sz="half" idx="10"/>
          </p:nvPr>
        </p:nvSpPr>
        <p:spPr/>
        <p:txBody>
          <a:bodyPr/>
          <a:lstStyle/>
          <a:p>
            <a:fld id="{CDD62F22-1847-3741-97A0-FBB6C40DDBE4}" type="datetime1">
              <a:rPr lang="en-US" smtClean="0"/>
              <a:t>10/20/21</a:t>
            </a:fld>
            <a:endParaRPr lang="en-US"/>
          </a:p>
        </p:txBody>
      </p:sp>
      <p:sp>
        <p:nvSpPr>
          <p:cNvPr id="3" name="Footer Placeholder 2">
            <a:extLst>
              <a:ext uri="{FF2B5EF4-FFF2-40B4-BE49-F238E27FC236}">
                <a16:creationId xmlns:a16="http://schemas.microsoft.com/office/drawing/2014/main" id="{F69AA98C-D40D-8D43-98C3-46A866A4A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D8FF45-51F5-8141-9CC0-7DC330B6B0A1}"/>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292384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E2CB-80F8-D044-9E4B-F28537928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BA669-90B7-C24B-85DE-2B3AE23BA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37B98-29BA-8C4A-92D6-327615463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D2CC34-7FA9-D642-B02C-D5F95E464962}"/>
              </a:ext>
            </a:extLst>
          </p:cNvPr>
          <p:cNvSpPr>
            <a:spLocks noGrp="1"/>
          </p:cNvSpPr>
          <p:nvPr>
            <p:ph type="dt" sz="half" idx="10"/>
          </p:nvPr>
        </p:nvSpPr>
        <p:spPr/>
        <p:txBody>
          <a:bodyPr/>
          <a:lstStyle/>
          <a:p>
            <a:fld id="{1B54A145-D001-0043-BDFD-43F84EC21D21}" type="datetime1">
              <a:rPr lang="en-US" smtClean="0"/>
              <a:t>10/20/21</a:t>
            </a:fld>
            <a:endParaRPr lang="en-US"/>
          </a:p>
        </p:txBody>
      </p:sp>
      <p:sp>
        <p:nvSpPr>
          <p:cNvPr id="6" name="Footer Placeholder 5">
            <a:extLst>
              <a:ext uri="{FF2B5EF4-FFF2-40B4-BE49-F238E27FC236}">
                <a16:creationId xmlns:a16="http://schemas.microsoft.com/office/drawing/2014/main" id="{B8A75B0C-13CF-B44D-AC2B-62756B967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29ACA-557C-D642-9221-716CB8856A9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05805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B498-A163-CC43-81E8-5B8BB1A5D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191C70-2BE4-4C4B-82E5-BDF2E7FCE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115BF7-13A1-7A4C-81CA-FF68AE174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6B23D8-BE98-3444-8236-7530A84FAE2D}"/>
              </a:ext>
            </a:extLst>
          </p:cNvPr>
          <p:cNvSpPr>
            <a:spLocks noGrp="1"/>
          </p:cNvSpPr>
          <p:nvPr>
            <p:ph type="dt" sz="half" idx="10"/>
          </p:nvPr>
        </p:nvSpPr>
        <p:spPr/>
        <p:txBody>
          <a:bodyPr/>
          <a:lstStyle/>
          <a:p>
            <a:fld id="{D8EDBB61-3F76-834E-931F-A09ADFED271D}" type="datetime1">
              <a:rPr lang="en-US" smtClean="0"/>
              <a:t>10/20/21</a:t>
            </a:fld>
            <a:endParaRPr lang="en-US"/>
          </a:p>
        </p:txBody>
      </p:sp>
      <p:sp>
        <p:nvSpPr>
          <p:cNvPr id="6" name="Footer Placeholder 5">
            <a:extLst>
              <a:ext uri="{FF2B5EF4-FFF2-40B4-BE49-F238E27FC236}">
                <a16:creationId xmlns:a16="http://schemas.microsoft.com/office/drawing/2014/main" id="{064F8367-2C30-414A-B7CB-0A1C4A799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8D990-6B2E-9840-8478-36F0D89AC03F}"/>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381855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10/20/21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rgbClr val="00B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85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CC8A-803B-724E-AECF-F9E466395B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D74CA-2C44-7141-A60F-B722C70D0C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83FFE-E161-C74A-BD5F-88AF473EB88C}"/>
              </a:ext>
            </a:extLst>
          </p:cNvPr>
          <p:cNvSpPr>
            <a:spLocks noGrp="1"/>
          </p:cNvSpPr>
          <p:nvPr>
            <p:ph type="dt" sz="half" idx="10"/>
          </p:nvPr>
        </p:nvSpPr>
        <p:spPr/>
        <p:txBody>
          <a:bodyPr/>
          <a:lstStyle/>
          <a:p>
            <a:fld id="{A27246D3-B105-C547-8D99-C7EF16289A44}" type="datetime1">
              <a:rPr lang="en-US" smtClean="0"/>
              <a:t>10/20/21</a:t>
            </a:fld>
            <a:endParaRPr lang="en-US"/>
          </a:p>
        </p:txBody>
      </p:sp>
      <p:sp>
        <p:nvSpPr>
          <p:cNvPr id="5" name="Footer Placeholder 4">
            <a:extLst>
              <a:ext uri="{FF2B5EF4-FFF2-40B4-BE49-F238E27FC236}">
                <a16:creationId xmlns:a16="http://schemas.microsoft.com/office/drawing/2014/main" id="{4F6345C2-A542-C644-9046-6C4684C7E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BCC9B-1D97-6E46-8F5C-D7A15AEFBECC}"/>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2696623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55349-E760-A049-B782-49DD46AAC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CF6423-2F3F-EE4C-9C5E-4D2744E354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FC342-0932-3E49-AB8D-9E00037231BC}"/>
              </a:ext>
            </a:extLst>
          </p:cNvPr>
          <p:cNvSpPr>
            <a:spLocks noGrp="1"/>
          </p:cNvSpPr>
          <p:nvPr>
            <p:ph type="dt" sz="half" idx="10"/>
          </p:nvPr>
        </p:nvSpPr>
        <p:spPr/>
        <p:txBody>
          <a:bodyPr/>
          <a:lstStyle/>
          <a:p>
            <a:fld id="{14E2528B-01BC-DC4B-A165-7D762F3D6F95}" type="datetime1">
              <a:rPr lang="en-US" smtClean="0"/>
              <a:t>10/20/21</a:t>
            </a:fld>
            <a:endParaRPr lang="en-US"/>
          </a:p>
        </p:txBody>
      </p:sp>
      <p:sp>
        <p:nvSpPr>
          <p:cNvPr id="5" name="Footer Placeholder 4">
            <a:extLst>
              <a:ext uri="{FF2B5EF4-FFF2-40B4-BE49-F238E27FC236}">
                <a16:creationId xmlns:a16="http://schemas.microsoft.com/office/drawing/2014/main" id="{35C7E810-6B49-2448-9378-755458BB4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4FFE0-7A6D-074A-AC35-C18BEA6DC9F6}"/>
              </a:ext>
            </a:extLst>
          </p:cNvPr>
          <p:cNvSpPr>
            <a:spLocks noGrp="1"/>
          </p:cNvSpPr>
          <p:nvPr>
            <p:ph type="sldNum" sz="quarter" idx="12"/>
          </p:nvPr>
        </p:nvSpPr>
        <p:spPr/>
        <p:txBody>
          <a:bodyPr/>
          <a:lstStyle/>
          <a:p>
            <a:fld id="{6BCA73C5-4051-2D45-AC51-FD5A1C1C157A}" type="slidenum">
              <a:rPr lang="en-US" smtClean="0"/>
              <a:t>‹#›</a:t>
            </a:fld>
            <a:endParaRPr lang="en-US"/>
          </a:p>
        </p:txBody>
      </p:sp>
    </p:spTree>
    <p:extLst>
      <p:ext uri="{BB962C8B-B14F-4D97-AF65-F5344CB8AC3E}">
        <p14:creationId xmlns:p14="http://schemas.microsoft.com/office/powerpoint/2010/main" val="95530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ft_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10/20/21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093926" y="635108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37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oft_blue_rnngenera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10/20/21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093926" y="6351089"/>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BCB97D5-FF91-D048-B68A-4C27602DA7A6}"/>
              </a:ext>
            </a:extLst>
          </p:cNvPr>
          <p:cNvSpPr>
            <a:spLocks noGrp="1"/>
          </p:cNvSpPr>
          <p:nvPr>
            <p:ph type="title"/>
          </p:nvPr>
        </p:nvSpPr>
        <p:spPr>
          <a:xfrm>
            <a:off x="716886" y="264119"/>
            <a:ext cx="3228098" cy="551431"/>
          </a:xfrm>
        </p:spPr>
        <p:txBody>
          <a:bodyPr>
            <a:normAutofit/>
          </a:bodyPr>
          <a:lstStyle/>
          <a:p>
            <a:r>
              <a:rPr lang="en-US" dirty="0"/>
              <a:t>RNN: Generation</a:t>
            </a:r>
          </a:p>
        </p:txBody>
      </p:sp>
      <p:sp>
        <p:nvSpPr>
          <p:cNvPr id="9" name="Rectangle 8">
            <a:extLst>
              <a:ext uri="{FF2B5EF4-FFF2-40B4-BE49-F238E27FC236}">
                <a16:creationId xmlns:a16="http://schemas.microsoft.com/office/drawing/2014/main" id="{C8A1BF71-7685-7A48-B3C2-CF114B820895}"/>
              </a:ext>
            </a:extLst>
          </p:cNvPr>
          <p:cNvSpPr/>
          <p:nvPr userDrawn="1"/>
        </p:nvSpPr>
        <p:spPr>
          <a:xfrm>
            <a:off x="806939" y="757278"/>
            <a:ext cx="2872476" cy="942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01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ft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10/20/21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rgbClr val="BDA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0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ft_purple_lst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a:xfrm>
            <a:off x="838201" y="301931"/>
            <a:ext cx="5257800" cy="631203"/>
          </a:xfrm>
        </p:spPr>
        <p:txBody>
          <a:bodyPr/>
          <a:lstStyle>
            <a:lvl1pPr>
              <a:defRPr b="0" i="0">
                <a:latin typeface="Avenir" panose="02000503020000020003" pitchFamily="2"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10/20/21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220200" y="6355502"/>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51955" y="31865"/>
            <a:ext cx="12115800" cy="6766560"/>
          </a:xfrm>
          <a:prstGeom prst="rect">
            <a:avLst/>
          </a:prstGeom>
          <a:solidFill>
            <a:schemeClr val="bg1"/>
          </a:solidFill>
          <a:ln w="88900">
            <a:solidFill>
              <a:srgbClr val="BDA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765461-4928-6445-B134-8DED9485542D}"/>
              </a:ext>
            </a:extLst>
          </p:cNvPr>
          <p:cNvSpPr/>
          <p:nvPr userDrawn="1"/>
        </p:nvSpPr>
        <p:spPr>
          <a:xfrm>
            <a:off x="903805" y="771482"/>
            <a:ext cx="1326778" cy="916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22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R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10/20/21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92491" y="6356350"/>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37FDFF-5600-CB48-A342-D2712CA18796}"/>
              </a:ext>
            </a:extLst>
          </p:cNvPr>
          <p:cNvSpPr>
            <a:spLocks noGrp="1"/>
          </p:cNvSpPr>
          <p:nvPr>
            <p:ph type="title"/>
          </p:nvPr>
        </p:nvSpPr>
        <p:spPr>
          <a:xfrm>
            <a:off x="838200" y="291319"/>
            <a:ext cx="8941419" cy="1162592"/>
          </a:xfrm>
        </p:spPr>
        <p:txBody>
          <a:bodyPr/>
          <a:lstStyle/>
          <a:p>
            <a:r>
              <a:rPr lang="en-US"/>
              <a:t>Click to edit Master title style</a:t>
            </a:r>
          </a:p>
        </p:txBody>
      </p:sp>
    </p:spTree>
    <p:extLst>
      <p:ext uri="{BB962C8B-B14F-4D97-AF65-F5344CB8AC3E}">
        <p14:creationId xmlns:p14="http://schemas.microsoft.com/office/powerpoint/2010/main" val="260298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ight_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9E59-0172-044D-B347-0BC5D4E9AEAE}"/>
              </a:ext>
            </a:extLst>
          </p:cNvPr>
          <p:cNvSpPr>
            <a:spLocks noGrp="1"/>
          </p:cNvSpPr>
          <p:nvPr>
            <p:ph type="title"/>
          </p:nvPr>
        </p:nvSpPr>
        <p:spPr/>
        <p:txBody>
          <a:bodyPr/>
          <a:lstStyle>
            <a:lvl1pPr>
              <a:defRPr b="0" i="0">
                <a:latin typeface="Avenir" panose="02000503020000020003"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2F38CA-0A1E-9849-ADED-8250CFBBE5C8}"/>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10/20/21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45720" y="45720"/>
            <a:ext cx="12115800" cy="6766560"/>
          </a:xfrm>
          <a:prstGeom prst="rect">
            <a:avLst/>
          </a:prstGeom>
          <a:solidFill>
            <a:schemeClr val="bg1"/>
          </a:solidFill>
          <a:ln w="889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44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_green_ba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5AC5EE77-F66E-F949-AC99-DF4C4F649119}" type="datetime1">
              <a:rPr lang="en-US" smtClean="0"/>
              <a:t>10/20/21</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9179011" y="6356350"/>
            <a:ext cx="2743200" cy="365125"/>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38100" y="45720"/>
            <a:ext cx="12115800" cy="6766560"/>
          </a:xfrm>
          <a:prstGeom prst="rect">
            <a:avLst/>
          </a:prstGeom>
          <a:solidFill>
            <a:schemeClr val="bg1"/>
          </a:solidFill>
          <a:ln w="889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76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6D1F4-47AB-674E-B7B4-644977D59212}"/>
              </a:ext>
            </a:extLst>
          </p:cNvPr>
          <p:cNvSpPr>
            <a:spLocks noGrp="1"/>
          </p:cNvSpPr>
          <p:nvPr>
            <p:ph type="title"/>
          </p:nvPr>
        </p:nvSpPr>
        <p:spPr>
          <a:xfrm>
            <a:off x="639956" y="277465"/>
            <a:ext cx="8941419" cy="116259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DA9934-6E1E-624F-92F4-CA26E392B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F979DC-2FF9-4F4E-A3A8-2BED888F8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472B0-F58B-A84F-B873-83B8FAE83B2D}" type="datetime1">
              <a:rPr lang="en-US" smtClean="0"/>
              <a:t>10/20/21</a:t>
            </a:fld>
            <a:endParaRPr lang="en-US"/>
          </a:p>
        </p:txBody>
      </p:sp>
      <p:sp>
        <p:nvSpPr>
          <p:cNvPr id="5" name="Footer Placeholder 4">
            <a:extLst>
              <a:ext uri="{FF2B5EF4-FFF2-40B4-BE49-F238E27FC236}">
                <a16:creationId xmlns:a16="http://schemas.microsoft.com/office/drawing/2014/main" id="{960DBD27-42C0-3542-A8C3-E254AF9AE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D511D-0DCF-4D4D-8359-143BCAE24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A73C5-4051-2D45-AC51-FD5A1C1C157A}" type="slidenum">
              <a:rPr lang="en-US" smtClean="0"/>
              <a:t>‹#›</a:t>
            </a:fld>
            <a:endParaRPr lang="en-US"/>
          </a:p>
        </p:txBody>
      </p:sp>
    </p:spTree>
    <p:extLst>
      <p:ext uri="{BB962C8B-B14F-4D97-AF65-F5344CB8AC3E}">
        <p14:creationId xmlns:p14="http://schemas.microsoft.com/office/powerpoint/2010/main" val="399461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8" r:id="rId4"/>
    <p:sldLayoutId id="2147483666" r:id="rId5"/>
    <p:sldLayoutId id="2147483669" r:id="rId6"/>
    <p:sldLayoutId id="2147483660" r:id="rId7"/>
    <p:sldLayoutId id="2147483661" r:id="rId8"/>
    <p:sldLayoutId id="2147483670" r:id="rId9"/>
    <p:sldLayoutId id="2147483662" r:id="rId10"/>
    <p:sldLayoutId id="2147483663" r:id="rId11"/>
    <p:sldLayoutId id="2147483667"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roceedings.neurips.cc/paper/2016/file/a486cd07e4ac3d270571622f4f316ec5-Paper.pdf"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customXml" Target="../ink/ink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4.png"/><Relationship Id="rId1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2AC2B2-BE48-F147-B8F0-C4214DE57FF7}"/>
              </a:ext>
            </a:extLst>
          </p:cNvPr>
          <p:cNvSpPr>
            <a:spLocks noGrp="1"/>
          </p:cNvSpPr>
          <p:nvPr>
            <p:ph type="subTitle" idx="1"/>
          </p:nvPr>
        </p:nvSpPr>
        <p:spPr>
          <a:xfrm>
            <a:off x="2099818" y="3766079"/>
            <a:ext cx="9144000" cy="2054980"/>
          </a:xfrm>
        </p:spPr>
        <p:txBody>
          <a:bodyPr>
            <a:normAutofit/>
          </a:bodyPr>
          <a:lstStyle/>
          <a:p>
            <a:pPr algn="l"/>
            <a:r>
              <a:rPr lang="en-US" sz="3200" b="1" dirty="0">
                <a:solidFill>
                  <a:srgbClr val="C00000"/>
                </a:solidFill>
                <a:latin typeface="Avenir Medium" panose="02000503020000020003" pitchFamily="2" charset="0"/>
              </a:rPr>
              <a:t>Harvard</a:t>
            </a:r>
          </a:p>
          <a:p>
            <a:pPr algn="l"/>
            <a:r>
              <a:rPr lang="en-US" dirty="0">
                <a:solidFill>
                  <a:schemeClr val="tx1">
                    <a:lumMod val="75000"/>
                    <a:lumOff val="25000"/>
                  </a:schemeClr>
                </a:solidFill>
                <a:latin typeface="Avenir Medium" panose="02000503020000020003" pitchFamily="2" charset="0"/>
              </a:rPr>
              <a:t>AC295/CS287r/CSCI E-115B</a:t>
            </a:r>
          </a:p>
          <a:p>
            <a:pPr algn="l"/>
            <a:r>
              <a:rPr lang="en-US" dirty="0">
                <a:solidFill>
                  <a:schemeClr val="tx1">
                    <a:lumMod val="75000"/>
                    <a:lumOff val="25000"/>
                  </a:schemeClr>
                </a:solidFill>
                <a:latin typeface="Avenir Medium" panose="02000503020000020003" pitchFamily="2" charset="0"/>
              </a:rPr>
              <a:t>Chris Tanner</a:t>
            </a:r>
          </a:p>
        </p:txBody>
      </p:sp>
      <p:grpSp>
        <p:nvGrpSpPr>
          <p:cNvPr id="4" name="Group 3">
            <a:extLst>
              <a:ext uri="{FF2B5EF4-FFF2-40B4-BE49-F238E27FC236}">
                <a16:creationId xmlns:a16="http://schemas.microsoft.com/office/drawing/2014/main" id="{1F66A7DC-809D-3741-93BC-D14DE36F96EC}"/>
              </a:ext>
            </a:extLst>
          </p:cNvPr>
          <p:cNvGrpSpPr>
            <a:grpSpLocks noChangeAspect="1"/>
          </p:cNvGrpSpPr>
          <p:nvPr/>
        </p:nvGrpSpPr>
        <p:grpSpPr>
          <a:xfrm>
            <a:off x="7891509" y="3690215"/>
            <a:ext cx="1789742" cy="1001334"/>
            <a:chOff x="3383860" y="4092499"/>
            <a:chExt cx="1774304" cy="1102997"/>
          </a:xfrm>
        </p:grpSpPr>
        <p:pic>
          <p:nvPicPr>
            <p:cNvPr id="5" name="Picture 4" descr="iacs.png">
              <a:extLst>
                <a:ext uri="{FF2B5EF4-FFF2-40B4-BE49-F238E27FC236}">
                  <a16:creationId xmlns:a16="http://schemas.microsoft.com/office/drawing/2014/main" id="{9086F760-9B6C-E246-8627-D5679938DA1E}"/>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6" name="Picture 5" descr="harvard.png">
              <a:extLst>
                <a:ext uri="{FF2B5EF4-FFF2-40B4-BE49-F238E27FC236}">
                  <a16:creationId xmlns:a16="http://schemas.microsoft.com/office/drawing/2014/main" id="{0F533E74-7ECE-6C40-86AD-66A084918B0E}"/>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7" name="Rectangle 6">
            <a:extLst>
              <a:ext uri="{FF2B5EF4-FFF2-40B4-BE49-F238E27FC236}">
                <a16:creationId xmlns:a16="http://schemas.microsoft.com/office/drawing/2014/main" id="{C00021C8-F00C-6C43-B330-F8BA8DD2CC26}"/>
              </a:ext>
            </a:extLst>
          </p:cNvPr>
          <p:cNvSpPr/>
          <p:nvPr/>
        </p:nvSpPr>
        <p:spPr>
          <a:xfrm>
            <a:off x="2009021" y="3303329"/>
            <a:ext cx="7806044" cy="9966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0095D9-816C-7842-801A-6D3B6EE1281A}"/>
              </a:ext>
            </a:extLst>
          </p:cNvPr>
          <p:cNvSpPr/>
          <p:nvPr/>
        </p:nvSpPr>
        <p:spPr>
          <a:xfrm>
            <a:off x="2009021" y="3392360"/>
            <a:ext cx="7806044" cy="86497"/>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8EBC667-27E4-3A43-9E29-B8A44ADC4F14}"/>
              </a:ext>
            </a:extLst>
          </p:cNvPr>
          <p:cNvSpPr/>
          <p:nvPr/>
        </p:nvSpPr>
        <p:spPr>
          <a:xfrm>
            <a:off x="2009020" y="2360452"/>
            <a:ext cx="6790227" cy="461665"/>
          </a:xfrm>
          <a:prstGeom prst="rect">
            <a:avLst/>
          </a:prstGeom>
        </p:spPr>
        <p:txBody>
          <a:bodyPr wrap="square">
            <a:spAutoFit/>
          </a:bodyPr>
          <a:lstStyle/>
          <a:p>
            <a:r>
              <a:rPr lang="en-US" sz="2400" b="1" dirty="0">
                <a:solidFill>
                  <a:schemeClr val="tx1">
                    <a:lumMod val="65000"/>
                    <a:lumOff val="35000"/>
                  </a:schemeClr>
                </a:solidFill>
                <a:latin typeface="Avenir Book" panose="02000503020000020003" pitchFamily="2" charset="0"/>
              </a:rPr>
              <a:t>Generative pre-training</a:t>
            </a:r>
          </a:p>
        </p:txBody>
      </p:sp>
      <p:sp>
        <p:nvSpPr>
          <p:cNvPr id="12" name="Title 1">
            <a:extLst>
              <a:ext uri="{FF2B5EF4-FFF2-40B4-BE49-F238E27FC236}">
                <a16:creationId xmlns:a16="http://schemas.microsoft.com/office/drawing/2014/main" id="{3ED3A784-FA36-F34D-8D7C-D82D66A90F42}"/>
              </a:ext>
            </a:extLst>
          </p:cNvPr>
          <p:cNvSpPr txBox="1">
            <a:spLocks/>
          </p:cNvSpPr>
          <p:nvPr/>
        </p:nvSpPr>
        <p:spPr>
          <a:xfrm>
            <a:off x="2015533" y="1554710"/>
            <a:ext cx="9312569" cy="805742"/>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6000" b="0" i="0" kern="1200">
                <a:solidFill>
                  <a:schemeClr val="tx1"/>
                </a:solidFill>
                <a:latin typeface="Avenir Book" panose="02000503020000020003" pitchFamily="2" charset="0"/>
                <a:ea typeface="+mj-ea"/>
                <a:cs typeface="+mj-cs"/>
              </a:defRPr>
            </a:lvl1pPr>
          </a:lstStyle>
          <a:p>
            <a:pPr algn="l"/>
            <a:r>
              <a:rPr lang="en-US" sz="4000" dirty="0">
                <a:latin typeface="Avenir Medium" panose="02000503020000020003" pitchFamily="2" charset="0"/>
              </a:rPr>
              <a:t>Lecture 12: GPT-2</a:t>
            </a:r>
            <a:endParaRPr lang="en-US" sz="2400" dirty="0">
              <a:latin typeface="Karla" pitchFamily="2" charset="0"/>
              <a:ea typeface="Karla" pitchFamily="2" charset="0"/>
            </a:endParaRPr>
          </a:p>
        </p:txBody>
      </p:sp>
    </p:spTree>
    <p:extLst>
      <p:ext uri="{BB962C8B-B14F-4D97-AF65-F5344CB8AC3E}">
        <p14:creationId xmlns:p14="http://schemas.microsoft.com/office/powerpoint/2010/main" val="73686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L11</a:t>
            </a:r>
          </a:p>
        </p:txBody>
      </p:sp>
      <p:sp>
        <p:nvSpPr>
          <p:cNvPr id="28" name="Slide Number Placeholder 9">
            <a:extLst>
              <a:ext uri="{FF2B5EF4-FFF2-40B4-BE49-F238E27FC236}">
                <a16:creationId xmlns:a16="http://schemas.microsoft.com/office/drawing/2014/main" id="{476BFAE9-1252-AD4E-83D3-4EEA5ED833B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10</a:t>
            </a:fld>
            <a:endParaRPr lang="en-US" dirty="0"/>
          </a:p>
        </p:txBody>
      </p:sp>
      <p:sp>
        <p:nvSpPr>
          <p:cNvPr id="239" name="Rectangle 238">
            <a:extLst>
              <a:ext uri="{FF2B5EF4-FFF2-40B4-BE49-F238E27FC236}">
                <a16:creationId xmlns:a16="http://schemas.microsoft.com/office/drawing/2014/main" id="{9975AEEC-F222-0346-8E76-3AFBCDE1E8AF}"/>
              </a:ext>
            </a:extLst>
          </p:cNvPr>
          <p:cNvSpPr/>
          <p:nvPr/>
        </p:nvSpPr>
        <p:spPr>
          <a:xfrm>
            <a:off x="8573944" y="6394492"/>
            <a:ext cx="3372846" cy="276999"/>
          </a:xfrm>
          <a:prstGeom prst="rect">
            <a:avLst/>
          </a:prstGeom>
        </p:spPr>
        <p:txBody>
          <a:bodyPr wrap="none">
            <a:spAutoFit/>
          </a:bodyPr>
          <a:lstStyle/>
          <a:p>
            <a:r>
              <a:rPr lang="en-US" sz="1200" dirty="0">
                <a:solidFill>
                  <a:srgbClr val="C00000"/>
                </a:solidFill>
              </a:rPr>
              <a:t>https://</a:t>
            </a:r>
            <a:r>
              <a:rPr lang="en-US" sz="1200" dirty="0" err="1">
                <a:solidFill>
                  <a:srgbClr val="C00000"/>
                </a:solidFill>
              </a:rPr>
              <a:t>jalammar.github.io</a:t>
            </a:r>
            <a:r>
              <a:rPr lang="en-US" sz="1200" dirty="0">
                <a:solidFill>
                  <a:srgbClr val="C00000"/>
                </a:solidFill>
              </a:rPr>
              <a:t>/illustrated-transformer/</a:t>
            </a:r>
          </a:p>
        </p:txBody>
      </p:sp>
      <p:pic>
        <p:nvPicPr>
          <p:cNvPr id="7" name="Picture 6">
            <a:extLst>
              <a:ext uri="{FF2B5EF4-FFF2-40B4-BE49-F238E27FC236}">
                <a16:creationId xmlns:a16="http://schemas.microsoft.com/office/drawing/2014/main" id="{5B018E81-1EC7-9A4A-9080-25057BA7110D}"/>
              </a:ext>
            </a:extLst>
          </p:cNvPr>
          <p:cNvPicPr>
            <a:picLocks noChangeAspect="1"/>
          </p:cNvPicPr>
          <p:nvPr/>
        </p:nvPicPr>
        <p:blipFill>
          <a:blip r:embed="rId2"/>
          <a:stretch>
            <a:fillRect/>
          </a:stretch>
        </p:blipFill>
        <p:spPr>
          <a:xfrm>
            <a:off x="4923523" y="1010886"/>
            <a:ext cx="6382925" cy="4653916"/>
          </a:xfrm>
          <a:prstGeom prst="rect">
            <a:avLst/>
          </a:prstGeom>
        </p:spPr>
      </p:pic>
      <p:sp>
        <p:nvSpPr>
          <p:cNvPr id="8" name="Rectangle 7">
            <a:extLst>
              <a:ext uri="{FF2B5EF4-FFF2-40B4-BE49-F238E27FC236}">
                <a16:creationId xmlns:a16="http://schemas.microsoft.com/office/drawing/2014/main" id="{032D49D2-3C03-DA4B-85C5-27BAF916005B}"/>
              </a:ext>
            </a:extLst>
          </p:cNvPr>
          <p:cNvSpPr/>
          <p:nvPr/>
        </p:nvSpPr>
        <p:spPr>
          <a:xfrm>
            <a:off x="330927" y="1010886"/>
            <a:ext cx="4264519" cy="3554819"/>
          </a:xfrm>
          <a:prstGeom prst="rect">
            <a:avLst/>
          </a:prstGeom>
        </p:spPr>
        <p:txBody>
          <a:bodyPr wrap="square">
            <a:spAutoFit/>
          </a:bodyPr>
          <a:lstStyle/>
          <a:p>
            <a:pPr>
              <a:spcBef>
                <a:spcPts val="3000"/>
              </a:spcBef>
            </a:pPr>
            <a:r>
              <a:rPr lang="en-US" sz="2400" b="1" dirty="0">
                <a:solidFill>
                  <a:srgbClr val="C00000"/>
                </a:solidFill>
                <a:latin typeface="Avenir Book" panose="02000503020000020003" pitchFamily="2" charset="0"/>
              </a:rPr>
              <a:t>BERT</a:t>
            </a:r>
          </a:p>
          <a:p>
            <a:pPr marL="342900" indent="-342900">
              <a:spcBef>
                <a:spcPts val="3000"/>
              </a:spcBef>
              <a:buFont typeface="Arial" panose="020B0604020202020204" pitchFamily="34" charset="0"/>
              <a:buChar char="•"/>
            </a:pPr>
            <a:r>
              <a:rPr lang="en-US" b="1" dirty="0">
                <a:solidFill>
                  <a:schemeClr val="accent5">
                    <a:lumMod val="75000"/>
                  </a:schemeClr>
                </a:solidFill>
                <a:latin typeface="Avenir Book" panose="02000503020000020003" pitchFamily="2" charset="0"/>
              </a:rPr>
              <a:t>Model</a:t>
            </a:r>
            <a:r>
              <a:rPr lang="en-US" dirty="0">
                <a:latin typeface="Avenir Book" panose="02000503020000020003" pitchFamily="2" charset="0"/>
              </a:rPr>
              <a:t>: several Transformer Encoders. Input sentence or sentence pairs, [CLS] token, </a:t>
            </a:r>
            <a:r>
              <a:rPr lang="en-US" dirty="0" err="1">
                <a:latin typeface="Avenir Book" panose="02000503020000020003" pitchFamily="2" charset="0"/>
              </a:rPr>
              <a:t>subword</a:t>
            </a:r>
            <a:r>
              <a:rPr lang="en-US" dirty="0">
                <a:latin typeface="Avenir Book" panose="02000503020000020003" pitchFamily="2" charset="0"/>
              </a:rPr>
              <a:t> embeddings</a:t>
            </a:r>
          </a:p>
          <a:p>
            <a:pPr marL="342900" indent="-342900">
              <a:spcBef>
                <a:spcPts val="3000"/>
              </a:spcBef>
              <a:buFont typeface="Arial" panose="020B0604020202020204" pitchFamily="34" charset="0"/>
              <a:buChar char="•"/>
            </a:pPr>
            <a:r>
              <a:rPr lang="en-US" b="1" dirty="0">
                <a:solidFill>
                  <a:schemeClr val="accent5">
                    <a:lumMod val="75000"/>
                  </a:schemeClr>
                </a:solidFill>
                <a:latin typeface="Avenir Book" panose="02000503020000020003" pitchFamily="2" charset="0"/>
              </a:rPr>
              <a:t>Objective</a:t>
            </a:r>
            <a:r>
              <a:rPr lang="en-US" dirty="0">
                <a:latin typeface="Avenir Book" panose="02000503020000020003" pitchFamily="2" charset="0"/>
              </a:rPr>
              <a:t>: MLM and next-sentence prediction</a:t>
            </a:r>
          </a:p>
          <a:p>
            <a:pPr marL="342900" indent="-342900">
              <a:spcBef>
                <a:spcPts val="3000"/>
              </a:spcBef>
              <a:buFont typeface="Arial" panose="020B0604020202020204" pitchFamily="34" charset="0"/>
              <a:buChar char="•"/>
            </a:pPr>
            <a:r>
              <a:rPr lang="en-US" b="1" dirty="0">
                <a:solidFill>
                  <a:schemeClr val="accent5">
                    <a:lumMod val="75000"/>
                  </a:schemeClr>
                </a:solidFill>
                <a:latin typeface="Avenir Book" panose="02000503020000020003" pitchFamily="2" charset="0"/>
              </a:rPr>
              <a:t>Data</a:t>
            </a:r>
            <a:r>
              <a:rPr lang="en-US" dirty="0">
                <a:latin typeface="Avenir Book" panose="02000503020000020003" pitchFamily="2" charset="0"/>
              </a:rPr>
              <a:t>: </a:t>
            </a:r>
            <a:r>
              <a:rPr lang="en-US" dirty="0" err="1">
                <a:latin typeface="Avenir Book" panose="02000503020000020003" pitchFamily="2" charset="0"/>
              </a:rPr>
              <a:t>BooksCorpus</a:t>
            </a:r>
            <a:r>
              <a:rPr lang="en-US" dirty="0">
                <a:latin typeface="Avenir Book" panose="02000503020000020003" pitchFamily="2" charset="0"/>
              </a:rPr>
              <a:t> and Wikipedia</a:t>
            </a:r>
          </a:p>
        </p:txBody>
      </p:sp>
      <p:sp>
        <p:nvSpPr>
          <p:cNvPr id="2" name="Rectangle 1">
            <a:extLst>
              <a:ext uri="{FF2B5EF4-FFF2-40B4-BE49-F238E27FC236}">
                <a16:creationId xmlns:a16="http://schemas.microsoft.com/office/drawing/2014/main" id="{18004576-E7B7-A340-AD1E-AFAFE7063B1E}"/>
              </a:ext>
            </a:extLst>
          </p:cNvPr>
          <p:cNvSpPr/>
          <p:nvPr/>
        </p:nvSpPr>
        <p:spPr>
          <a:xfrm>
            <a:off x="7712169" y="331213"/>
            <a:ext cx="1723549" cy="369332"/>
          </a:xfrm>
          <a:prstGeom prst="rect">
            <a:avLst/>
          </a:prstGeom>
        </p:spPr>
        <p:txBody>
          <a:bodyPr wrap="none">
            <a:spAutoFit/>
          </a:bodyPr>
          <a:lstStyle/>
          <a:p>
            <a:pPr>
              <a:spcBef>
                <a:spcPts val="3000"/>
              </a:spcBef>
            </a:pPr>
            <a:r>
              <a:rPr lang="en-US" b="1" u="sng" dirty="0">
                <a:solidFill>
                  <a:srgbClr val="C00000"/>
                </a:solidFill>
                <a:latin typeface="Avenir Book" panose="02000503020000020003" pitchFamily="2" charset="0"/>
              </a:rPr>
              <a:t>MLM objective</a:t>
            </a:r>
          </a:p>
        </p:txBody>
      </p:sp>
    </p:spTree>
    <p:extLst>
      <p:ext uri="{BB962C8B-B14F-4D97-AF65-F5344CB8AC3E}">
        <p14:creationId xmlns:p14="http://schemas.microsoft.com/office/powerpoint/2010/main" val="249295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L11</a:t>
            </a:r>
          </a:p>
        </p:txBody>
      </p:sp>
      <p:sp>
        <p:nvSpPr>
          <p:cNvPr id="28" name="Slide Number Placeholder 9">
            <a:extLst>
              <a:ext uri="{FF2B5EF4-FFF2-40B4-BE49-F238E27FC236}">
                <a16:creationId xmlns:a16="http://schemas.microsoft.com/office/drawing/2014/main" id="{476BFAE9-1252-AD4E-83D3-4EEA5ED833B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11</a:t>
            </a:fld>
            <a:endParaRPr lang="en-US" dirty="0"/>
          </a:p>
        </p:txBody>
      </p:sp>
      <p:sp>
        <p:nvSpPr>
          <p:cNvPr id="239" name="Rectangle 238">
            <a:extLst>
              <a:ext uri="{FF2B5EF4-FFF2-40B4-BE49-F238E27FC236}">
                <a16:creationId xmlns:a16="http://schemas.microsoft.com/office/drawing/2014/main" id="{9975AEEC-F222-0346-8E76-3AFBCDE1E8AF}"/>
              </a:ext>
            </a:extLst>
          </p:cNvPr>
          <p:cNvSpPr/>
          <p:nvPr/>
        </p:nvSpPr>
        <p:spPr>
          <a:xfrm>
            <a:off x="8573944" y="6394492"/>
            <a:ext cx="3372846" cy="276999"/>
          </a:xfrm>
          <a:prstGeom prst="rect">
            <a:avLst/>
          </a:prstGeom>
        </p:spPr>
        <p:txBody>
          <a:bodyPr wrap="none">
            <a:spAutoFit/>
          </a:bodyPr>
          <a:lstStyle/>
          <a:p>
            <a:r>
              <a:rPr lang="en-US" sz="1200" dirty="0">
                <a:solidFill>
                  <a:srgbClr val="C00000"/>
                </a:solidFill>
              </a:rPr>
              <a:t>https://</a:t>
            </a:r>
            <a:r>
              <a:rPr lang="en-US" sz="1200" dirty="0" err="1">
                <a:solidFill>
                  <a:srgbClr val="C00000"/>
                </a:solidFill>
              </a:rPr>
              <a:t>jalammar.github.io</a:t>
            </a:r>
            <a:r>
              <a:rPr lang="en-US" sz="1200" dirty="0">
                <a:solidFill>
                  <a:srgbClr val="C00000"/>
                </a:solidFill>
              </a:rPr>
              <a:t>/illustrated-transformer/</a:t>
            </a:r>
          </a:p>
        </p:txBody>
      </p:sp>
      <p:sp>
        <p:nvSpPr>
          <p:cNvPr id="8" name="Rectangle 7">
            <a:extLst>
              <a:ext uri="{FF2B5EF4-FFF2-40B4-BE49-F238E27FC236}">
                <a16:creationId xmlns:a16="http://schemas.microsoft.com/office/drawing/2014/main" id="{032D49D2-3C03-DA4B-85C5-27BAF916005B}"/>
              </a:ext>
            </a:extLst>
          </p:cNvPr>
          <p:cNvSpPr/>
          <p:nvPr/>
        </p:nvSpPr>
        <p:spPr>
          <a:xfrm>
            <a:off x="330927" y="1010886"/>
            <a:ext cx="4264519" cy="3554819"/>
          </a:xfrm>
          <a:prstGeom prst="rect">
            <a:avLst/>
          </a:prstGeom>
        </p:spPr>
        <p:txBody>
          <a:bodyPr wrap="square">
            <a:spAutoFit/>
          </a:bodyPr>
          <a:lstStyle/>
          <a:p>
            <a:pPr>
              <a:spcBef>
                <a:spcPts val="3000"/>
              </a:spcBef>
            </a:pPr>
            <a:r>
              <a:rPr lang="en-US" sz="2400" b="1" dirty="0">
                <a:solidFill>
                  <a:srgbClr val="C00000"/>
                </a:solidFill>
                <a:latin typeface="Avenir Book" panose="02000503020000020003" pitchFamily="2" charset="0"/>
              </a:rPr>
              <a:t>BERT</a:t>
            </a:r>
          </a:p>
          <a:p>
            <a:pPr marL="342900" indent="-342900">
              <a:spcBef>
                <a:spcPts val="3000"/>
              </a:spcBef>
              <a:buFont typeface="Arial" panose="020B0604020202020204" pitchFamily="34" charset="0"/>
              <a:buChar char="•"/>
            </a:pPr>
            <a:r>
              <a:rPr lang="en-US" b="1" dirty="0">
                <a:solidFill>
                  <a:schemeClr val="accent5">
                    <a:lumMod val="75000"/>
                  </a:schemeClr>
                </a:solidFill>
                <a:latin typeface="Avenir Book" panose="02000503020000020003" pitchFamily="2" charset="0"/>
              </a:rPr>
              <a:t>Model</a:t>
            </a:r>
            <a:r>
              <a:rPr lang="en-US" dirty="0">
                <a:latin typeface="Avenir Book" panose="02000503020000020003" pitchFamily="2" charset="0"/>
              </a:rPr>
              <a:t>: several Transformer Encoders. Input sentence or sentence pairs, [CLS] token, </a:t>
            </a:r>
            <a:r>
              <a:rPr lang="en-US" dirty="0" err="1">
                <a:latin typeface="Avenir Book" panose="02000503020000020003" pitchFamily="2" charset="0"/>
              </a:rPr>
              <a:t>subword</a:t>
            </a:r>
            <a:r>
              <a:rPr lang="en-US" dirty="0">
                <a:latin typeface="Avenir Book" panose="02000503020000020003" pitchFamily="2" charset="0"/>
              </a:rPr>
              <a:t> embeddings</a:t>
            </a:r>
          </a:p>
          <a:p>
            <a:pPr marL="342900" indent="-342900">
              <a:spcBef>
                <a:spcPts val="3000"/>
              </a:spcBef>
              <a:buFont typeface="Arial" panose="020B0604020202020204" pitchFamily="34" charset="0"/>
              <a:buChar char="•"/>
            </a:pPr>
            <a:r>
              <a:rPr lang="en-US" b="1" dirty="0">
                <a:solidFill>
                  <a:schemeClr val="accent5">
                    <a:lumMod val="75000"/>
                  </a:schemeClr>
                </a:solidFill>
                <a:latin typeface="Avenir Book" panose="02000503020000020003" pitchFamily="2" charset="0"/>
              </a:rPr>
              <a:t>Objective</a:t>
            </a:r>
            <a:r>
              <a:rPr lang="en-US" dirty="0">
                <a:latin typeface="Avenir Book" panose="02000503020000020003" pitchFamily="2" charset="0"/>
              </a:rPr>
              <a:t>: MLM and next-sentence prediction</a:t>
            </a:r>
          </a:p>
          <a:p>
            <a:pPr marL="342900" indent="-342900">
              <a:spcBef>
                <a:spcPts val="3000"/>
              </a:spcBef>
              <a:buFont typeface="Arial" panose="020B0604020202020204" pitchFamily="34" charset="0"/>
              <a:buChar char="•"/>
            </a:pPr>
            <a:r>
              <a:rPr lang="en-US" b="1" dirty="0">
                <a:solidFill>
                  <a:schemeClr val="accent5">
                    <a:lumMod val="75000"/>
                  </a:schemeClr>
                </a:solidFill>
                <a:latin typeface="Avenir Book" panose="02000503020000020003" pitchFamily="2" charset="0"/>
              </a:rPr>
              <a:t>Data</a:t>
            </a:r>
            <a:r>
              <a:rPr lang="en-US" dirty="0">
                <a:latin typeface="Avenir Book" panose="02000503020000020003" pitchFamily="2" charset="0"/>
              </a:rPr>
              <a:t>: </a:t>
            </a:r>
            <a:r>
              <a:rPr lang="en-US" dirty="0" err="1">
                <a:latin typeface="Avenir Book" panose="02000503020000020003" pitchFamily="2" charset="0"/>
              </a:rPr>
              <a:t>BooksCorpus</a:t>
            </a:r>
            <a:r>
              <a:rPr lang="en-US" dirty="0">
                <a:latin typeface="Avenir Book" panose="02000503020000020003" pitchFamily="2" charset="0"/>
              </a:rPr>
              <a:t> and Wikipedia</a:t>
            </a:r>
          </a:p>
        </p:txBody>
      </p:sp>
      <p:pic>
        <p:nvPicPr>
          <p:cNvPr id="9" name="Picture 8">
            <a:extLst>
              <a:ext uri="{FF2B5EF4-FFF2-40B4-BE49-F238E27FC236}">
                <a16:creationId xmlns:a16="http://schemas.microsoft.com/office/drawing/2014/main" id="{8106ACF8-72A5-0043-820B-862157134C15}"/>
              </a:ext>
            </a:extLst>
          </p:cNvPr>
          <p:cNvPicPr>
            <a:picLocks noChangeAspect="1"/>
          </p:cNvPicPr>
          <p:nvPr/>
        </p:nvPicPr>
        <p:blipFill>
          <a:blip r:embed="rId2"/>
          <a:stretch>
            <a:fillRect/>
          </a:stretch>
        </p:blipFill>
        <p:spPr>
          <a:xfrm>
            <a:off x="5387820" y="1160585"/>
            <a:ext cx="5709918" cy="3881008"/>
          </a:xfrm>
          <a:prstGeom prst="rect">
            <a:avLst/>
          </a:prstGeom>
        </p:spPr>
      </p:pic>
      <p:sp>
        <p:nvSpPr>
          <p:cNvPr id="10" name="Rectangle 9">
            <a:extLst>
              <a:ext uri="{FF2B5EF4-FFF2-40B4-BE49-F238E27FC236}">
                <a16:creationId xmlns:a16="http://schemas.microsoft.com/office/drawing/2014/main" id="{94B96417-6442-E846-A179-4323AF5C0393}"/>
              </a:ext>
            </a:extLst>
          </p:cNvPr>
          <p:cNvSpPr/>
          <p:nvPr/>
        </p:nvSpPr>
        <p:spPr>
          <a:xfrm>
            <a:off x="7712169" y="331213"/>
            <a:ext cx="2686954" cy="369332"/>
          </a:xfrm>
          <a:prstGeom prst="rect">
            <a:avLst/>
          </a:prstGeom>
        </p:spPr>
        <p:txBody>
          <a:bodyPr wrap="none">
            <a:spAutoFit/>
          </a:bodyPr>
          <a:lstStyle/>
          <a:p>
            <a:pPr>
              <a:spcBef>
                <a:spcPts val="3000"/>
              </a:spcBef>
            </a:pPr>
            <a:r>
              <a:rPr lang="en-US" b="1" u="sng" dirty="0">
                <a:solidFill>
                  <a:srgbClr val="C00000"/>
                </a:solidFill>
                <a:latin typeface="Avenir Book" panose="02000503020000020003" pitchFamily="2" charset="0"/>
              </a:rPr>
              <a:t>Next sentence objective</a:t>
            </a:r>
          </a:p>
        </p:txBody>
      </p:sp>
    </p:spTree>
    <p:extLst>
      <p:ext uri="{BB962C8B-B14F-4D97-AF65-F5344CB8AC3E}">
        <p14:creationId xmlns:p14="http://schemas.microsoft.com/office/powerpoint/2010/main" val="48981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L11</a:t>
            </a:r>
          </a:p>
        </p:txBody>
      </p:sp>
      <p:sp>
        <p:nvSpPr>
          <p:cNvPr id="28" name="Slide Number Placeholder 9">
            <a:extLst>
              <a:ext uri="{FF2B5EF4-FFF2-40B4-BE49-F238E27FC236}">
                <a16:creationId xmlns:a16="http://schemas.microsoft.com/office/drawing/2014/main" id="{476BFAE9-1252-AD4E-83D3-4EEA5ED833B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12</a:t>
            </a:fld>
            <a:endParaRPr lang="en-US" dirty="0"/>
          </a:p>
        </p:txBody>
      </p:sp>
      <p:sp>
        <p:nvSpPr>
          <p:cNvPr id="239" name="Rectangle 238">
            <a:extLst>
              <a:ext uri="{FF2B5EF4-FFF2-40B4-BE49-F238E27FC236}">
                <a16:creationId xmlns:a16="http://schemas.microsoft.com/office/drawing/2014/main" id="{9975AEEC-F222-0346-8E76-3AFBCDE1E8AF}"/>
              </a:ext>
            </a:extLst>
          </p:cNvPr>
          <p:cNvSpPr/>
          <p:nvPr/>
        </p:nvSpPr>
        <p:spPr>
          <a:xfrm>
            <a:off x="8130589" y="6559845"/>
            <a:ext cx="3372846" cy="276999"/>
          </a:xfrm>
          <a:prstGeom prst="rect">
            <a:avLst/>
          </a:prstGeom>
        </p:spPr>
        <p:txBody>
          <a:bodyPr wrap="none">
            <a:spAutoFit/>
          </a:bodyPr>
          <a:lstStyle/>
          <a:p>
            <a:r>
              <a:rPr lang="en-US" sz="1200" dirty="0">
                <a:solidFill>
                  <a:srgbClr val="C00000"/>
                </a:solidFill>
              </a:rPr>
              <a:t>https://</a:t>
            </a:r>
            <a:r>
              <a:rPr lang="en-US" sz="1200" dirty="0" err="1">
                <a:solidFill>
                  <a:srgbClr val="C00000"/>
                </a:solidFill>
              </a:rPr>
              <a:t>jalammar.github.io</a:t>
            </a:r>
            <a:r>
              <a:rPr lang="en-US" sz="1200" dirty="0">
                <a:solidFill>
                  <a:srgbClr val="C00000"/>
                </a:solidFill>
              </a:rPr>
              <a:t>/illustrated-transformer/</a:t>
            </a:r>
          </a:p>
        </p:txBody>
      </p:sp>
      <p:sp>
        <p:nvSpPr>
          <p:cNvPr id="8" name="Rectangle 7">
            <a:extLst>
              <a:ext uri="{FF2B5EF4-FFF2-40B4-BE49-F238E27FC236}">
                <a16:creationId xmlns:a16="http://schemas.microsoft.com/office/drawing/2014/main" id="{032D49D2-3C03-DA4B-85C5-27BAF916005B}"/>
              </a:ext>
            </a:extLst>
          </p:cNvPr>
          <p:cNvSpPr/>
          <p:nvPr/>
        </p:nvSpPr>
        <p:spPr>
          <a:xfrm>
            <a:off x="399768" y="1171575"/>
            <a:ext cx="4264519" cy="4939814"/>
          </a:xfrm>
          <a:prstGeom prst="rect">
            <a:avLst/>
          </a:prstGeom>
        </p:spPr>
        <p:txBody>
          <a:bodyPr wrap="square">
            <a:spAutoFit/>
          </a:bodyPr>
          <a:lstStyle/>
          <a:p>
            <a:pPr>
              <a:spcBef>
                <a:spcPts val="3000"/>
              </a:spcBef>
            </a:pPr>
            <a:r>
              <a:rPr lang="en-US" sz="2400" b="1" dirty="0">
                <a:solidFill>
                  <a:srgbClr val="C00000"/>
                </a:solidFill>
                <a:latin typeface="Avenir Book" panose="02000503020000020003" pitchFamily="2" charset="0"/>
              </a:rPr>
              <a:t>BERT </a:t>
            </a:r>
            <a:r>
              <a:rPr lang="en-US" sz="2400" dirty="0">
                <a:latin typeface="Avenir Book" panose="02000503020000020003" pitchFamily="2" charset="0"/>
              </a:rPr>
              <a:t>is easy to fine-tune on any other classification task</a:t>
            </a:r>
          </a:p>
          <a:p>
            <a:pPr marL="342900" indent="-342900">
              <a:spcBef>
                <a:spcPts val="3000"/>
              </a:spcBef>
              <a:buFont typeface="Arial" panose="020B0604020202020204" pitchFamily="34" charset="0"/>
              <a:buChar char="•"/>
            </a:pPr>
            <a:r>
              <a:rPr lang="en-US" sz="2400" dirty="0">
                <a:latin typeface="Avenir Book" panose="02000503020000020003" pitchFamily="2" charset="0"/>
              </a:rPr>
              <a:t>replace the top layer</a:t>
            </a:r>
          </a:p>
          <a:p>
            <a:pPr marL="342900" indent="-342900">
              <a:spcBef>
                <a:spcPts val="3000"/>
              </a:spcBef>
              <a:buFont typeface="Arial" panose="020B0604020202020204" pitchFamily="34" charset="0"/>
              <a:buChar char="•"/>
            </a:pPr>
            <a:r>
              <a:rPr lang="en-US" sz="2400" dirty="0">
                <a:latin typeface="Avenir Book" panose="02000503020000020003" pitchFamily="2" charset="0"/>
              </a:rPr>
              <a:t>ensure your inputs are tokenized the same way as training, and no OOV tokens</a:t>
            </a:r>
          </a:p>
          <a:p>
            <a:pPr marL="342900" indent="-342900">
              <a:spcBef>
                <a:spcPts val="3000"/>
              </a:spcBef>
              <a:buFont typeface="Arial" panose="020B0604020202020204" pitchFamily="34" charset="0"/>
              <a:buChar char="•"/>
            </a:pPr>
            <a:r>
              <a:rPr lang="en-US" sz="2400" dirty="0">
                <a:latin typeface="Avenir Book" panose="02000503020000020003" pitchFamily="2" charset="0"/>
              </a:rPr>
              <a:t>usually best to allow the original BERT weights to adjust, too (don’t freeze)</a:t>
            </a:r>
          </a:p>
        </p:txBody>
      </p:sp>
      <p:pic>
        <p:nvPicPr>
          <p:cNvPr id="11" name="Picture 10">
            <a:extLst>
              <a:ext uri="{FF2B5EF4-FFF2-40B4-BE49-F238E27FC236}">
                <a16:creationId xmlns:a16="http://schemas.microsoft.com/office/drawing/2014/main" id="{416FABB5-CF9B-9248-A728-8F759C84EDD1}"/>
              </a:ext>
            </a:extLst>
          </p:cNvPr>
          <p:cNvPicPr>
            <a:picLocks noChangeAspect="1"/>
          </p:cNvPicPr>
          <p:nvPr/>
        </p:nvPicPr>
        <p:blipFill>
          <a:blip r:embed="rId2"/>
          <a:stretch>
            <a:fillRect/>
          </a:stretch>
        </p:blipFill>
        <p:spPr>
          <a:xfrm>
            <a:off x="4775647" y="0"/>
            <a:ext cx="2908309" cy="3278975"/>
          </a:xfrm>
          <a:prstGeom prst="rect">
            <a:avLst/>
          </a:prstGeom>
        </p:spPr>
      </p:pic>
      <p:pic>
        <p:nvPicPr>
          <p:cNvPr id="12" name="Picture 11">
            <a:extLst>
              <a:ext uri="{FF2B5EF4-FFF2-40B4-BE49-F238E27FC236}">
                <a16:creationId xmlns:a16="http://schemas.microsoft.com/office/drawing/2014/main" id="{047F25E9-E99E-984E-BA42-95749EEA0577}"/>
              </a:ext>
            </a:extLst>
          </p:cNvPr>
          <p:cNvPicPr>
            <a:picLocks noChangeAspect="1"/>
          </p:cNvPicPr>
          <p:nvPr/>
        </p:nvPicPr>
        <p:blipFill>
          <a:blip r:embed="rId3"/>
          <a:stretch>
            <a:fillRect/>
          </a:stretch>
        </p:blipFill>
        <p:spPr>
          <a:xfrm>
            <a:off x="8573944" y="0"/>
            <a:ext cx="2929491" cy="2999575"/>
          </a:xfrm>
          <a:prstGeom prst="rect">
            <a:avLst/>
          </a:prstGeom>
        </p:spPr>
      </p:pic>
      <p:pic>
        <p:nvPicPr>
          <p:cNvPr id="13" name="Picture 12">
            <a:extLst>
              <a:ext uri="{FF2B5EF4-FFF2-40B4-BE49-F238E27FC236}">
                <a16:creationId xmlns:a16="http://schemas.microsoft.com/office/drawing/2014/main" id="{3F08B226-88CD-8F41-9992-024A2A41C949}"/>
              </a:ext>
            </a:extLst>
          </p:cNvPr>
          <p:cNvPicPr>
            <a:picLocks noChangeAspect="1"/>
          </p:cNvPicPr>
          <p:nvPr/>
        </p:nvPicPr>
        <p:blipFill>
          <a:blip r:embed="rId4"/>
          <a:stretch>
            <a:fillRect/>
          </a:stretch>
        </p:blipFill>
        <p:spPr>
          <a:xfrm>
            <a:off x="4664287" y="3526858"/>
            <a:ext cx="3166727" cy="3144633"/>
          </a:xfrm>
          <a:prstGeom prst="rect">
            <a:avLst/>
          </a:prstGeom>
        </p:spPr>
      </p:pic>
      <p:pic>
        <p:nvPicPr>
          <p:cNvPr id="15" name="Picture 14">
            <a:extLst>
              <a:ext uri="{FF2B5EF4-FFF2-40B4-BE49-F238E27FC236}">
                <a16:creationId xmlns:a16="http://schemas.microsoft.com/office/drawing/2014/main" id="{D64318D2-357D-ED42-BCCB-83FA33C701FF}"/>
              </a:ext>
            </a:extLst>
          </p:cNvPr>
          <p:cNvPicPr>
            <a:picLocks noChangeAspect="1"/>
          </p:cNvPicPr>
          <p:nvPr/>
        </p:nvPicPr>
        <p:blipFill>
          <a:blip r:embed="rId5"/>
          <a:stretch>
            <a:fillRect/>
          </a:stretch>
        </p:blipFill>
        <p:spPr>
          <a:xfrm>
            <a:off x="8595126" y="3483399"/>
            <a:ext cx="2908309" cy="2936073"/>
          </a:xfrm>
          <a:prstGeom prst="rect">
            <a:avLst/>
          </a:prstGeom>
        </p:spPr>
      </p:pic>
    </p:spTree>
    <p:extLst>
      <p:ext uri="{BB962C8B-B14F-4D97-AF65-F5344CB8AC3E}">
        <p14:creationId xmlns:p14="http://schemas.microsoft.com/office/powerpoint/2010/main" val="35247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9"/>
            <a:ext cx="4582634" cy="4062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BERT (finishing up)</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GPT-2</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Issues and remaining work</a:t>
            </a:r>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24" name="Rectangle 23">
            <a:extLst>
              <a:ext uri="{FF2B5EF4-FFF2-40B4-BE49-F238E27FC236}">
                <a16:creationId xmlns:a16="http://schemas.microsoft.com/office/drawing/2014/main" id="{A7A2B262-1905-B048-9BD2-3DC366DF00F8}"/>
              </a:ext>
            </a:extLst>
          </p:cNvPr>
          <p:cNvSpPr/>
          <p:nvPr/>
        </p:nvSpPr>
        <p:spPr>
          <a:xfrm>
            <a:off x="1071344" y="1538140"/>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40C0715-8833-7240-B8B8-8B7B5D1B06CA}"/>
              </a:ext>
            </a:extLst>
          </p:cNvPr>
          <p:cNvSpPr/>
          <p:nvPr/>
        </p:nvSpPr>
        <p:spPr>
          <a:xfrm>
            <a:off x="1071344" y="1628855"/>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13</a:t>
            </a:fld>
            <a:endParaRPr lang="en-US" dirty="0"/>
          </a:p>
        </p:txBody>
      </p:sp>
      <p:sp>
        <p:nvSpPr>
          <p:cNvPr id="12" name="Rectangle 11">
            <a:extLst>
              <a:ext uri="{FF2B5EF4-FFF2-40B4-BE49-F238E27FC236}">
                <a16:creationId xmlns:a16="http://schemas.microsoft.com/office/drawing/2014/main" id="{C0710466-1E7F-1F40-B739-C94E9BE2D7DC}"/>
              </a:ext>
            </a:extLst>
          </p:cNvPr>
          <p:cNvSpPr/>
          <p:nvPr/>
        </p:nvSpPr>
        <p:spPr>
          <a:xfrm>
            <a:off x="1071344" y="2382901"/>
            <a:ext cx="771242" cy="90716"/>
          </a:xfrm>
          <a:prstGeom prst="rect">
            <a:avLst/>
          </a:prstGeom>
          <a:solidFill>
            <a:srgbClr val="F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CEF7C-B7F4-0B42-B697-667670128C14}"/>
              </a:ext>
            </a:extLst>
          </p:cNvPr>
          <p:cNvSpPr/>
          <p:nvPr/>
        </p:nvSpPr>
        <p:spPr>
          <a:xfrm>
            <a:off x="1071344" y="2473616"/>
            <a:ext cx="771242" cy="1003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14FD0C-0401-C644-9003-0CBA89D84AF7}"/>
              </a:ext>
            </a:extLst>
          </p:cNvPr>
          <p:cNvSpPr/>
          <p:nvPr/>
        </p:nvSpPr>
        <p:spPr>
          <a:xfrm>
            <a:off x="1071344" y="3250625"/>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C005AC6-7BD6-CE4A-BD98-9B5BB1E8C346}"/>
              </a:ext>
            </a:extLst>
          </p:cNvPr>
          <p:cNvSpPr/>
          <p:nvPr/>
        </p:nvSpPr>
        <p:spPr>
          <a:xfrm>
            <a:off x="1071344" y="3341340"/>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121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36F85B-CBE1-1F4C-AA38-2EB37524DF13}"/>
              </a:ext>
            </a:extLst>
          </p:cNvPr>
          <p:cNvSpPr/>
          <p:nvPr/>
        </p:nvSpPr>
        <p:spPr>
          <a:xfrm>
            <a:off x="2123863" y="1386792"/>
            <a:ext cx="3280475"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9"/>
            <a:ext cx="4582634" cy="4062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BERT (finishing up)</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GPT-2</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Issues and remaining work</a:t>
            </a:r>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24" name="Rectangle 23">
            <a:extLst>
              <a:ext uri="{FF2B5EF4-FFF2-40B4-BE49-F238E27FC236}">
                <a16:creationId xmlns:a16="http://schemas.microsoft.com/office/drawing/2014/main" id="{A7A2B262-1905-B048-9BD2-3DC366DF00F8}"/>
              </a:ext>
            </a:extLst>
          </p:cNvPr>
          <p:cNvSpPr/>
          <p:nvPr/>
        </p:nvSpPr>
        <p:spPr>
          <a:xfrm>
            <a:off x="1071344" y="1538140"/>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40C0715-8833-7240-B8B8-8B7B5D1B06CA}"/>
              </a:ext>
            </a:extLst>
          </p:cNvPr>
          <p:cNvSpPr/>
          <p:nvPr/>
        </p:nvSpPr>
        <p:spPr>
          <a:xfrm>
            <a:off x="1071344" y="1628855"/>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14</a:t>
            </a:fld>
            <a:endParaRPr lang="en-US" dirty="0"/>
          </a:p>
        </p:txBody>
      </p:sp>
      <p:sp>
        <p:nvSpPr>
          <p:cNvPr id="12" name="Rectangle 11">
            <a:extLst>
              <a:ext uri="{FF2B5EF4-FFF2-40B4-BE49-F238E27FC236}">
                <a16:creationId xmlns:a16="http://schemas.microsoft.com/office/drawing/2014/main" id="{C0710466-1E7F-1F40-B739-C94E9BE2D7DC}"/>
              </a:ext>
            </a:extLst>
          </p:cNvPr>
          <p:cNvSpPr/>
          <p:nvPr/>
        </p:nvSpPr>
        <p:spPr>
          <a:xfrm>
            <a:off x="1071344" y="2382901"/>
            <a:ext cx="771242" cy="90716"/>
          </a:xfrm>
          <a:prstGeom prst="rect">
            <a:avLst/>
          </a:prstGeom>
          <a:solidFill>
            <a:srgbClr val="F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CEF7C-B7F4-0B42-B697-667670128C14}"/>
              </a:ext>
            </a:extLst>
          </p:cNvPr>
          <p:cNvSpPr/>
          <p:nvPr/>
        </p:nvSpPr>
        <p:spPr>
          <a:xfrm>
            <a:off x="1071344" y="2473616"/>
            <a:ext cx="771242" cy="1003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14FD0C-0401-C644-9003-0CBA89D84AF7}"/>
              </a:ext>
            </a:extLst>
          </p:cNvPr>
          <p:cNvSpPr/>
          <p:nvPr/>
        </p:nvSpPr>
        <p:spPr>
          <a:xfrm>
            <a:off x="1071344" y="3250625"/>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C005AC6-7BD6-CE4A-BD98-9B5BB1E8C346}"/>
              </a:ext>
            </a:extLst>
          </p:cNvPr>
          <p:cNvSpPr/>
          <p:nvPr/>
        </p:nvSpPr>
        <p:spPr>
          <a:xfrm>
            <a:off x="1071344" y="3341340"/>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448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65D98FA-9749-3A47-91F8-287455BAABD5}"/>
              </a:ext>
            </a:extLst>
          </p:cNvPr>
          <p:cNvSpPr/>
          <p:nvPr/>
        </p:nvSpPr>
        <p:spPr>
          <a:xfrm>
            <a:off x="327186" y="611376"/>
            <a:ext cx="942814" cy="871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1">
            <a:extLst>
              <a:ext uri="{FF2B5EF4-FFF2-40B4-BE49-F238E27FC236}">
                <a16:creationId xmlns:a16="http://schemas.microsoft.com/office/drawing/2014/main" id="{4F05DC78-549D-7D4D-90A2-0A40A1B16D11}"/>
              </a:ext>
            </a:extLst>
          </p:cNvPr>
          <p:cNvSpPr txBox="1">
            <a:spLocks/>
          </p:cNvSpPr>
          <p:nvPr/>
        </p:nvSpPr>
        <p:spPr>
          <a:xfrm>
            <a:off x="233452" y="174626"/>
            <a:ext cx="1989048" cy="6254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t>BERT</a:t>
            </a:r>
            <a:endParaRPr lang="en-US" dirty="0">
              <a:solidFill>
                <a:srgbClr val="7030A0"/>
              </a:solidFill>
            </a:endParaRPr>
          </a:p>
        </p:txBody>
      </p:sp>
      <p:sp>
        <p:nvSpPr>
          <p:cNvPr id="46" name="Title 1">
            <a:extLst>
              <a:ext uri="{FF2B5EF4-FFF2-40B4-BE49-F238E27FC236}">
                <a16:creationId xmlns:a16="http://schemas.microsoft.com/office/drawing/2014/main" id="{35966ABE-F0C8-A34A-8350-2B203653788B}"/>
              </a:ext>
            </a:extLst>
          </p:cNvPr>
          <p:cNvSpPr txBox="1">
            <a:spLocks/>
          </p:cNvSpPr>
          <p:nvPr/>
        </p:nvSpPr>
        <p:spPr>
          <a:xfrm>
            <a:off x="0" y="6518105"/>
            <a:ext cx="5748248" cy="312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1400" b="1" dirty="0">
                <a:solidFill>
                  <a:srgbClr val="FF0000"/>
                </a:solidFill>
              </a:rPr>
              <a:t>Picture</a:t>
            </a:r>
            <a:r>
              <a:rPr lang="en-US" sz="1400" dirty="0"/>
              <a:t>: https://</a:t>
            </a:r>
            <a:r>
              <a:rPr lang="en-US" sz="1400" dirty="0" err="1"/>
              <a:t>jalammar.github.io</a:t>
            </a:r>
            <a:r>
              <a:rPr lang="en-US" sz="1400" dirty="0"/>
              <a:t>/illustrated-</a:t>
            </a:r>
            <a:r>
              <a:rPr lang="en-US" sz="1400" dirty="0" err="1"/>
              <a:t>bert</a:t>
            </a:r>
            <a:r>
              <a:rPr lang="en-US" sz="1400" dirty="0"/>
              <a:t>/</a:t>
            </a:r>
          </a:p>
        </p:txBody>
      </p:sp>
      <p:sp>
        <p:nvSpPr>
          <p:cNvPr id="7" name="Rectangle 6">
            <a:extLst>
              <a:ext uri="{FF2B5EF4-FFF2-40B4-BE49-F238E27FC236}">
                <a16:creationId xmlns:a16="http://schemas.microsoft.com/office/drawing/2014/main" id="{DF4AE461-A9B3-AE48-A0E0-62190C1126A7}"/>
              </a:ext>
            </a:extLst>
          </p:cNvPr>
          <p:cNvSpPr/>
          <p:nvPr/>
        </p:nvSpPr>
        <p:spPr>
          <a:xfrm>
            <a:off x="1500554" y="144862"/>
            <a:ext cx="10152184" cy="596189"/>
          </a:xfrm>
          <a:prstGeom prst="rect">
            <a:avLst/>
          </a:prstGeom>
        </p:spPr>
        <p:txBody>
          <a:bodyPr wrap="square">
            <a:spAutoFit/>
          </a:bodyPr>
          <a:lstStyle/>
          <a:p>
            <a:pPr>
              <a:lnSpc>
                <a:spcPct val="150000"/>
              </a:lnSpc>
            </a:pPr>
            <a:r>
              <a:rPr lang="en-US" sz="2400" b="1" dirty="0">
                <a:latin typeface="Avenir Book" panose="02000503020000020003" pitchFamily="2" charset="0"/>
              </a:rPr>
              <a:t>Instead of fine-tuning, one could extract the </a:t>
            </a:r>
            <a:r>
              <a:rPr lang="en-US" sz="2400" b="1" dirty="0">
                <a:solidFill>
                  <a:srgbClr val="C00000"/>
                </a:solidFill>
                <a:latin typeface="Avenir Book" panose="02000503020000020003" pitchFamily="2" charset="0"/>
              </a:rPr>
              <a:t>contextualized embeddings</a:t>
            </a:r>
            <a:endParaRPr lang="en-US" sz="2400" dirty="0"/>
          </a:p>
        </p:txBody>
      </p:sp>
      <p:pic>
        <p:nvPicPr>
          <p:cNvPr id="3" name="Picture 2">
            <a:extLst>
              <a:ext uri="{FF2B5EF4-FFF2-40B4-BE49-F238E27FC236}">
                <a16:creationId xmlns:a16="http://schemas.microsoft.com/office/drawing/2014/main" id="{8CD22751-3D9F-6144-98F1-B26453B3489A}"/>
              </a:ext>
            </a:extLst>
          </p:cNvPr>
          <p:cNvPicPr>
            <a:picLocks noChangeAspect="1"/>
          </p:cNvPicPr>
          <p:nvPr/>
        </p:nvPicPr>
        <p:blipFill>
          <a:blip r:embed="rId3"/>
          <a:stretch>
            <a:fillRect/>
          </a:stretch>
        </p:blipFill>
        <p:spPr>
          <a:xfrm>
            <a:off x="1079500" y="793834"/>
            <a:ext cx="10259655" cy="5724271"/>
          </a:xfrm>
          <a:prstGeom prst="rect">
            <a:avLst/>
          </a:prstGeom>
        </p:spPr>
      </p:pic>
      <p:sp>
        <p:nvSpPr>
          <p:cNvPr id="9" name="Slide Number Placeholder 9">
            <a:extLst>
              <a:ext uri="{FF2B5EF4-FFF2-40B4-BE49-F238E27FC236}">
                <a16:creationId xmlns:a16="http://schemas.microsoft.com/office/drawing/2014/main" id="{8FA61FDA-A3CB-E84C-A962-D3AC79F2AB27}"/>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15</a:t>
            </a:fld>
            <a:endParaRPr lang="en-US" dirty="0"/>
          </a:p>
        </p:txBody>
      </p:sp>
    </p:spTree>
    <p:extLst>
      <p:ext uri="{BB962C8B-B14F-4D97-AF65-F5344CB8AC3E}">
        <p14:creationId xmlns:p14="http://schemas.microsoft.com/office/powerpoint/2010/main" val="144224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65D98FA-9749-3A47-91F8-287455BAABD5}"/>
              </a:ext>
            </a:extLst>
          </p:cNvPr>
          <p:cNvSpPr/>
          <p:nvPr/>
        </p:nvSpPr>
        <p:spPr>
          <a:xfrm>
            <a:off x="327186" y="611376"/>
            <a:ext cx="942814" cy="871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1">
            <a:extLst>
              <a:ext uri="{FF2B5EF4-FFF2-40B4-BE49-F238E27FC236}">
                <a16:creationId xmlns:a16="http://schemas.microsoft.com/office/drawing/2014/main" id="{4F05DC78-549D-7D4D-90A2-0A40A1B16D11}"/>
              </a:ext>
            </a:extLst>
          </p:cNvPr>
          <p:cNvSpPr txBox="1">
            <a:spLocks/>
          </p:cNvSpPr>
          <p:nvPr/>
        </p:nvSpPr>
        <p:spPr>
          <a:xfrm>
            <a:off x="233452" y="174626"/>
            <a:ext cx="1989048" cy="6254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t>BERT</a:t>
            </a:r>
            <a:endParaRPr lang="en-US" dirty="0">
              <a:solidFill>
                <a:srgbClr val="7030A0"/>
              </a:solidFill>
            </a:endParaRPr>
          </a:p>
        </p:txBody>
      </p:sp>
      <p:sp>
        <p:nvSpPr>
          <p:cNvPr id="46" name="Title 1">
            <a:extLst>
              <a:ext uri="{FF2B5EF4-FFF2-40B4-BE49-F238E27FC236}">
                <a16:creationId xmlns:a16="http://schemas.microsoft.com/office/drawing/2014/main" id="{35966ABE-F0C8-A34A-8350-2B203653788B}"/>
              </a:ext>
            </a:extLst>
          </p:cNvPr>
          <p:cNvSpPr txBox="1">
            <a:spLocks/>
          </p:cNvSpPr>
          <p:nvPr/>
        </p:nvSpPr>
        <p:spPr>
          <a:xfrm>
            <a:off x="0" y="6518105"/>
            <a:ext cx="5748248" cy="312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1400" b="1" dirty="0">
                <a:solidFill>
                  <a:srgbClr val="FF0000"/>
                </a:solidFill>
              </a:rPr>
              <a:t>Picture</a:t>
            </a:r>
            <a:r>
              <a:rPr lang="en-US" sz="1400" dirty="0"/>
              <a:t>: https://</a:t>
            </a:r>
            <a:r>
              <a:rPr lang="en-US" sz="1400" dirty="0" err="1"/>
              <a:t>jalammar.github.io</a:t>
            </a:r>
            <a:r>
              <a:rPr lang="en-US" sz="1400" dirty="0"/>
              <a:t>/illustrated-</a:t>
            </a:r>
            <a:r>
              <a:rPr lang="en-US" sz="1400" dirty="0" err="1"/>
              <a:t>bert</a:t>
            </a:r>
            <a:r>
              <a:rPr lang="en-US" sz="1400" dirty="0"/>
              <a:t>/</a:t>
            </a:r>
          </a:p>
        </p:txBody>
      </p:sp>
      <p:sp>
        <p:nvSpPr>
          <p:cNvPr id="7" name="Rectangle 6">
            <a:extLst>
              <a:ext uri="{FF2B5EF4-FFF2-40B4-BE49-F238E27FC236}">
                <a16:creationId xmlns:a16="http://schemas.microsoft.com/office/drawing/2014/main" id="{DF4AE461-A9B3-AE48-A0E0-62190C1126A7}"/>
              </a:ext>
            </a:extLst>
          </p:cNvPr>
          <p:cNvSpPr/>
          <p:nvPr/>
        </p:nvSpPr>
        <p:spPr>
          <a:xfrm>
            <a:off x="2506734" y="144862"/>
            <a:ext cx="7983465" cy="596189"/>
          </a:xfrm>
          <a:prstGeom prst="rect">
            <a:avLst/>
          </a:prstGeom>
        </p:spPr>
        <p:txBody>
          <a:bodyPr wrap="square">
            <a:spAutoFit/>
          </a:bodyPr>
          <a:lstStyle/>
          <a:p>
            <a:pPr>
              <a:lnSpc>
                <a:spcPct val="150000"/>
              </a:lnSpc>
            </a:pPr>
            <a:r>
              <a:rPr lang="en-US" sz="2400" b="1" dirty="0">
                <a:latin typeface="Avenir Book" panose="02000503020000020003" pitchFamily="2" charset="0"/>
              </a:rPr>
              <a:t>Later layers have the best </a:t>
            </a:r>
            <a:r>
              <a:rPr lang="en-US" sz="2400" b="1" dirty="0">
                <a:solidFill>
                  <a:srgbClr val="C00000"/>
                </a:solidFill>
                <a:latin typeface="Avenir Book" panose="02000503020000020003" pitchFamily="2" charset="0"/>
              </a:rPr>
              <a:t>contextualized embeddings</a:t>
            </a:r>
            <a:endParaRPr lang="en-US" sz="2400" dirty="0"/>
          </a:p>
        </p:txBody>
      </p:sp>
      <p:pic>
        <p:nvPicPr>
          <p:cNvPr id="4" name="Picture 3">
            <a:extLst>
              <a:ext uri="{FF2B5EF4-FFF2-40B4-BE49-F238E27FC236}">
                <a16:creationId xmlns:a16="http://schemas.microsoft.com/office/drawing/2014/main" id="{2C6B8092-A8F7-A045-B596-4ED6639131A4}"/>
              </a:ext>
            </a:extLst>
          </p:cNvPr>
          <p:cNvPicPr>
            <a:picLocks noChangeAspect="1"/>
          </p:cNvPicPr>
          <p:nvPr/>
        </p:nvPicPr>
        <p:blipFill>
          <a:blip r:embed="rId3"/>
          <a:stretch>
            <a:fillRect/>
          </a:stretch>
        </p:blipFill>
        <p:spPr>
          <a:xfrm>
            <a:off x="2309810" y="1231023"/>
            <a:ext cx="8180389" cy="5228069"/>
          </a:xfrm>
          <a:prstGeom prst="rect">
            <a:avLst/>
          </a:prstGeom>
        </p:spPr>
      </p:pic>
      <p:sp>
        <p:nvSpPr>
          <p:cNvPr id="9" name="Slide Number Placeholder 9">
            <a:extLst>
              <a:ext uri="{FF2B5EF4-FFF2-40B4-BE49-F238E27FC236}">
                <a16:creationId xmlns:a16="http://schemas.microsoft.com/office/drawing/2014/main" id="{DFD68E0A-25D3-EA42-B228-9E81CB0617B9}"/>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16</a:t>
            </a:fld>
            <a:endParaRPr lang="en-US" dirty="0"/>
          </a:p>
        </p:txBody>
      </p:sp>
      <p:sp>
        <p:nvSpPr>
          <p:cNvPr id="2" name="Rectangle 1">
            <a:extLst>
              <a:ext uri="{FF2B5EF4-FFF2-40B4-BE49-F238E27FC236}">
                <a16:creationId xmlns:a16="http://schemas.microsoft.com/office/drawing/2014/main" id="{31716A40-DD8F-6C4A-B50D-D1F9DACB93B7}"/>
              </a:ext>
            </a:extLst>
          </p:cNvPr>
          <p:cNvSpPr/>
          <p:nvPr/>
        </p:nvSpPr>
        <p:spPr>
          <a:xfrm>
            <a:off x="2622875" y="741051"/>
            <a:ext cx="7751181" cy="369332"/>
          </a:xfrm>
          <a:prstGeom prst="rect">
            <a:avLst/>
          </a:prstGeom>
        </p:spPr>
        <p:txBody>
          <a:bodyPr wrap="square">
            <a:spAutoFit/>
          </a:bodyPr>
          <a:lstStyle/>
          <a:p>
            <a:r>
              <a:rPr lang="en-US" dirty="0">
                <a:solidFill>
                  <a:srgbClr val="222222"/>
                </a:solidFill>
                <a:latin typeface="Helvetica" pitchFamily="2" charset="0"/>
              </a:rPr>
              <a:t>(compared to the fine-tuned model which achieved a score of </a:t>
            </a:r>
            <a:r>
              <a:rPr lang="en-US" b="1" dirty="0">
                <a:solidFill>
                  <a:srgbClr val="C00000"/>
                </a:solidFill>
                <a:latin typeface="Helvetica" pitchFamily="2" charset="0"/>
              </a:rPr>
              <a:t>96.4</a:t>
            </a:r>
            <a:r>
              <a:rPr lang="en-US" dirty="0">
                <a:latin typeface="Helvetica" pitchFamily="2" charset="0"/>
              </a:rPr>
              <a:t>)</a:t>
            </a:r>
            <a:endParaRPr lang="en-US" dirty="0"/>
          </a:p>
        </p:txBody>
      </p:sp>
    </p:spTree>
    <p:extLst>
      <p:ext uri="{BB962C8B-B14F-4D97-AF65-F5344CB8AC3E}">
        <p14:creationId xmlns:p14="http://schemas.microsoft.com/office/powerpoint/2010/main" val="4208348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65D98FA-9749-3A47-91F8-287455BAABD5}"/>
              </a:ext>
            </a:extLst>
          </p:cNvPr>
          <p:cNvSpPr/>
          <p:nvPr/>
        </p:nvSpPr>
        <p:spPr>
          <a:xfrm>
            <a:off x="327186" y="611376"/>
            <a:ext cx="942814" cy="871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1">
            <a:extLst>
              <a:ext uri="{FF2B5EF4-FFF2-40B4-BE49-F238E27FC236}">
                <a16:creationId xmlns:a16="http://schemas.microsoft.com/office/drawing/2014/main" id="{4F05DC78-549D-7D4D-90A2-0A40A1B16D11}"/>
              </a:ext>
            </a:extLst>
          </p:cNvPr>
          <p:cNvSpPr txBox="1">
            <a:spLocks/>
          </p:cNvSpPr>
          <p:nvPr/>
        </p:nvSpPr>
        <p:spPr>
          <a:xfrm>
            <a:off x="233452" y="174626"/>
            <a:ext cx="1989048" cy="6254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t>BERT</a:t>
            </a:r>
            <a:endParaRPr lang="en-US" dirty="0">
              <a:solidFill>
                <a:srgbClr val="7030A0"/>
              </a:solidFill>
            </a:endParaRPr>
          </a:p>
        </p:txBody>
      </p:sp>
      <p:sp>
        <p:nvSpPr>
          <p:cNvPr id="7" name="Rectangle 6">
            <a:extLst>
              <a:ext uri="{FF2B5EF4-FFF2-40B4-BE49-F238E27FC236}">
                <a16:creationId xmlns:a16="http://schemas.microsoft.com/office/drawing/2014/main" id="{DF4AE461-A9B3-AE48-A0E0-62190C1126A7}"/>
              </a:ext>
            </a:extLst>
          </p:cNvPr>
          <p:cNvSpPr/>
          <p:nvPr/>
        </p:nvSpPr>
        <p:spPr>
          <a:xfrm>
            <a:off x="2222500" y="400404"/>
            <a:ext cx="8585199" cy="596189"/>
          </a:xfrm>
          <a:prstGeom prst="rect">
            <a:avLst/>
          </a:prstGeom>
        </p:spPr>
        <p:txBody>
          <a:bodyPr wrap="square">
            <a:spAutoFit/>
          </a:bodyPr>
          <a:lstStyle/>
          <a:p>
            <a:pPr>
              <a:lnSpc>
                <a:spcPct val="150000"/>
              </a:lnSpc>
            </a:pPr>
            <a:r>
              <a:rPr lang="en-US" sz="2400" b="1" dirty="0">
                <a:latin typeface="Avenir Book" panose="02000503020000020003" pitchFamily="2" charset="0"/>
              </a:rPr>
              <a:t>BERT yielded </a:t>
            </a:r>
            <a:r>
              <a:rPr lang="en-US" sz="2400" b="1" u="sng" dirty="0">
                <a:latin typeface="Avenir Book" panose="02000503020000020003" pitchFamily="2" charset="0"/>
              </a:rPr>
              <a:t>state-of-the-art</a:t>
            </a:r>
            <a:r>
              <a:rPr lang="en-US" sz="2400" b="1" dirty="0">
                <a:latin typeface="Avenir Book" panose="02000503020000020003" pitchFamily="2" charset="0"/>
              </a:rPr>
              <a:t> (SOTA) results on many tasks</a:t>
            </a:r>
            <a:endParaRPr lang="en-US" sz="2400" dirty="0"/>
          </a:p>
        </p:txBody>
      </p:sp>
      <p:pic>
        <p:nvPicPr>
          <p:cNvPr id="2" name="Picture 1">
            <a:extLst>
              <a:ext uri="{FF2B5EF4-FFF2-40B4-BE49-F238E27FC236}">
                <a16:creationId xmlns:a16="http://schemas.microsoft.com/office/drawing/2014/main" id="{79D293D8-1EA6-E64C-ADD0-CF30E7065A54}"/>
              </a:ext>
            </a:extLst>
          </p:cNvPr>
          <p:cNvPicPr>
            <a:picLocks noChangeAspect="1"/>
          </p:cNvPicPr>
          <p:nvPr/>
        </p:nvPicPr>
        <p:blipFill>
          <a:blip r:embed="rId3"/>
          <a:stretch>
            <a:fillRect/>
          </a:stretch>
        </p:blipFill>
        <p:spPr>
          <a:xfrm>
            <a:off x="136492" y="1917700"/>
            <a:ext cx="11919015" cy="3022600"/>
          </a:xfrm>
          <a:prstGeom prst="rect">
            <a:avLst/>
          </a:prstGeom>
        </p:spPr>
      </p:pic>
      <p:sp>
        <p:nvSpPr>
          <p:cNvPr id="8" name="Title 1">
            <a:extLst>
              <a:ext uri="{FF2B5EF4-FFF2-40B4-BE49-F238E27FC236}">
                <a16:creationId xmlns:a16="http://schemas.microsoft.com/office/drawing/2014/main" id="{A3329ECA-C077-A140-942E-863EFDE04423}"/>
              </a:ext>
            </a:extLst>
          </p:cNvPr>
          <p:cNvSpPr txBox="1">
            <a:spLocks/>
          </p:cNvSpPr>
          <p:nvPr/>
        </p:nvSpPr>
        <p:spPr>
          <a:xfrm>
            <a:off x="0" y="6518105"/>
            <a:ext cx="5748248" cy="3127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sz="1400" b="1" dirty="0">
                <a:solidFill>
                  <a:srgbClr val="FF0000"/>
                </a:solidFill>
              </a:rPr>
              <a:t>Source</a:t>
            </a:r>
            <a:r>
              <a:rPr lang="en-US" sz="1400" dirty="0"/>
              <a:t>: original BERT paper: https://</a:t>
            </a:r>
            <a:r>
              <a:rPr lang="en-US" sz="1400" dirty="0" err="1"/>
              <a:t>arxiv.org</a:t>
            </a:r>
            <a:r>
              <a:rPr lang="en-US" sz="1400" dirty="0"/>
              <a:t>/pdf/1810.04805.pdf</a:t>
            </a:r>
          </a:p>
        </p:txBody>
      </p:sp>
      <p:sp>
        <p:nvSpPr>
          <p:cNvPr id="9" name="Slide Number Placeholder 9">
            <a:extLst>
              <a:ext uri="{FF2B5EF4-FFF2-40B4-BE49-F238E27FC236}">
                <a16:creationId xmlns:a16="http://schemas.microsoft.com/office/drawing/2014/main" id="{F447D785-B15D-224E-8D32-339319F5AAF6}"/>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17</a:t>
            </a:fld>
            <a:endParaRPr lang="en-US" dirty="0"/>
          </a:p>
        </p:txBody>
      </p:sp>
    </p:spTree>
    <p:extLst>
      <p:ext uri="{BB962C8B-B14F-4D97-AF65-F5344CB8AC3E}">
        <p14:creationId xmlns:p14="http://schemas.microsoft.com/office/powerpoint/2010/main" val="422093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BERT (a Transformer variant)</a:t>
            </a:r>
            <a:endParaRPr lang="en-US" dirty="0">
              <a:solidFill>
                <a:srgbClr val="7030A0"/>
              </a:solidFill>
            </a:endParaRPr>
          </a:p>
        </p:txBody>
      </p:sp>
      <p:pic>
        <p:nvPicPr>
          <p:cNvPr id="5" name="Picture 4">
            <a:extLst>
              <a:ext uri="{FF2B5EF4-FFF2-40B4-BE49-F238E27FC236}">
                <a16:creationId xmlns:a16="http://schemas.microsoft.com/office/drawing/2014/main" id="{70771D4A-104E-DB4C-83C8-5C6BB86C79E7}"/>
              </a:ext>
            </a:extLst>
          </p:cNvPr>
          <p:cNvPicPr>
            <a:picLocks noChangeAspect="1"/>
          </p:cNvPicPr>
          <p:nvPr/>
        </p:nvPicPr>
        <p:blipFill>
          <a:blip r:embed="rId3"/>
          <a:stretch>
            <a:fillRect/>
          </a:stretch>
        </p:blipFill>
        <p:spPr>
          <a:xfrm>
            <a:off x="8909051" y="3581400"/>
            <a:ext cx="3187700" cy="3187700"/>
          </a:xfrm>
          <a:prstGeom prst="rect">
            <a:avLst/>
          </a:prstGeom>
        </p:spPr>
      </p:pic>
      <p:sp>
        <p:nvSpPr>
          <p:cNvPr id="69" name="Rectangle 68">
            <a:extLst>
              <a:ext uri="{FF2B5EF4-FFF2-40B4-BE49-F238E27FC236}">
                <a16:creationId xmlns:a16="http://schemas.microsoft.com/office/drawing/2014/main" id="{3AC12C5E-29A3-BD4C-925D-7F183547EDAA}"/>
              </a:ext>
            </a:extLst>
          </p:cNvPr>
          <p:cNvSpPr/>
          <p:nvPr/>
        </p:nvSpPr>
        <p:spPr>
          <a:xfrm>
            <a:off x="1104134" y="4768124"/>
            <a:ext cx="3307377" cy="546376"/>
          </a:xfrm>
          <a:prstGeom prst="rect">
            <a:avLst/>
          </a:prstGeom>
          <a:solidFill>
            <a:schemeClr val="accent3">
              <a:lumMod val="20000"/>
              <a:lumOff val="80000"/>
            </a:schemeClr>
          </a:solidFill>
          <a:ln w="349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a:extLst>
              <a:ext uri="{FF2B5EF4-FFF2-40B4-BE49-F238E27FC236}">
                <a16:creationId xmlns:a16="http://schemas.microsoft.com/office/drawing/2014/main" id="{F43D1E23-CDCB-9547-9385-23BBECFD398A}"/>
              </a:ext>
            </a:extLst>
          </p:cNvPr>
          <p:cNvSpPr/>
          <p:nvPr/>
        </p:nvSpPr>
        <p:spPr>
          <a:xfrm rot="16200000">
            <a:off x="1129189" y="5481554"/>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ontent Placeholder 2">
            <a:extLst>
              <a:ext uri="{FF2B5EF4-FFF2-40B4-BE49-F238E27FC236}">
                <a16:creationId xmlns:a16="http://schemas.microsoft.com/office/drawing/2014/main" id="{C4528B3F-645E-A14F-BA62-80C24AD83B70}"/>
              </a:ext>
            </a:extLst>
          </p:cNvPr>
          <p:cNvSpPr txBox="1">
            <a:spLocks/>
          </p:cNvSpPr>
          <p:nvPr/>
        </p:nvSpPr>
        <p:spPr>
          <a:xfrm>
            <a:off x="903804" y="5768162"/>
            <a:ext cx="701328"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Avenir Light" panose="020B0402020203020204" pitchFamily="34" charset="77"/>
              </a:rPr>
              <a:t>The</a:t>
            </a:r>
          </a:p>
        </p:txBody>
      </p:sp>
      <p:sp>
        <p:nvSpPr>
          <p:cNvPr id="72" name="Content Placeholder 2">
            <a:extLst>
              <a:ext uri="{FF2B5EF4-FFF2-40B4-BE49-F238E27FC236}">
                <a16:creationId xmlns:a16="http://schemas.microsoft.com/office/drawing/2014/main" id="{4FC60AF9-197F-1D45-AFFC-49C4E89DD8F5}"/>
              </a:ext>
            </a:extLst>
          </p:cNvPr>
          <p:cNvSpPr txBox="1">
            <a:spLocks/>
          </p:cNvSpPr>
          <p:nvPr/>
        </p:nvSpPr>
        <p:spPr>
          <a:xfrm>
            <a:off x="1495899" y="5746055"/>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800" dirty="0">
                <a:latin typeface="Avenir Light" panose="020B0402020203020204" pitchFamily="34" charset="77"/>
              </a:rPr>
              <a:t>brown</a:t>
            </a:r>
          </a:p>
        </p:txBody>
      </p:sp>
      <p:sp>
        <p:nvSpPr>
          <p:cNvPr id="73" name="Content Placeholder 2">
            <a:extLst>
              <a:ext uri="{FF2B5EF4-FFF2-40B4-BE49-F238E27FC236}">
                <a16:creationId xmlns:a16="http://schemas.microsoft.com/office/drawing/2014/main" id="{DC42DD33-2A6C-E747-9AD6-7B6FD8592FD9}"/>
              </a:ext>
            </a:extLst>
          </p:cNvPr>
          <p:cNvSpPr txBox="1">
            <a:spLocks/>
          </p:cNvSpPr>
          <p:nvPr/>
        </p:nvSpPr>
        <p:spPr>
          <a:xfrm>
            <a:off x="2456653" y="5737252"/>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800" dirty="0">
                <a:latin typeface="Avenir Light" panose="020B0402020203020204" pitchFamily="34" charset="77"/>
              </a:rPr>
              <a:t>dog</a:t>
            </a:r>
          </a:p>
        </p:txBody>
      </p:sp>
      <p:sp>
        <p:nvSpPr>
          <p:cNvPr id="74" name="Rectangle 73">
            <a:extLst>
              <a:ext uri="{FF2B5EF4-FFF2-40B4-BE49-F238E27FC236}">
                <a16:creationId xmlns:a16="http://schemas.microsoft.com/office/drawing/2014/main" id="{60BFA2AB-93FE-204E-BB2B-7D65A4C8D3F2}"/>
              </a:ext>
            </a:extLst>
          </p:cNvPr>
          <p:cNvSpPr/>
          <p:nvPr/>
        </p:nvSpPr>
        <p:spPr>
          <a:xfrm>
            <a:off x="1111093" y="6114961"/>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x</a:t>
            </a:r>
            <a:r>
              <a:rPr lang="en-US" sz="2000" baseline="-25000" dirty="0">
                <a:solidFill>
                  <a:srgbClr val="0070C0"/>
                </a:solidFill>
                <a:latin typeface="Avenir Medium" panose="02000503020000020003" pitchFamily="2" charset="0"/>
              </a:rPr>
              <a:t>1</a:t>
            </a:r>
            <a:endParaRPr lang="en-US" sz="2000" dirty="0">
              <a:solidFill>
                <a:srgbClr val="0070C0"/>
              </a:solidFill>
            </a:endParaRPr>
          </a:p>
        </p:txBody>
      </p:sp>
      <p:sp>
        <p:nvSpPr>
          <p:cNvPr id="75" name="Rectangle 74">
            <a:extLst>
              <a:ext uri="{FF2B5EF4-FFF2-40B4-BE49-F238E27FC236}">
                <a16:creationId xmlns:a16="http://schemas.microsoft.com/office/drawing/2014/main" id="{CD640C51-3905-7D40-92B7-177EC3CAE75B}"/>
              </a:ext>
            </a:extLst>
          </p:cNvPr>
          <p:cNvSpPr/>
          <p:nvPr/>
        </p:nvSpPr>
        <p:spPr>
          <a:xfrm>
            <a:off x="1886558" y="6103229"/>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x</a:t>
            </a:r>
            <a:r>
              <a:rPr lang="en-US" sz="2000" baseline="-25000" dirty="0">
                <a:solidFill>
                  <a:srgbClr val="0070C0"/>
                </a:solidFill>
                <a:latin typeface="Avenir Medium" panose="02000503020000020003" pitchFamily="2" charset="0"/>
              </a:rPr>
              <a:t>2</a:t>
            </a:r>
            <a:endParaRPr lang="en-US" sz="2000" dirty="0">
              <a:solidFill>
                <a:srgbClr val="0070C0"/>
              </a:solidFill>
            </a:endParaRPr>
          </a:p>
        </p:txBody>
      </p:sp>
      <p:sp>
        <p:nvSpPr>
          <p:cNvPr id="76" name="Rectangle 75">
            <a:extLst>
              <a:ext uri="{FF2B5EF4-FFF2-40B4-BE49-F238E27FC236}">
                <a16:creationId xmlns:a16="http://schemas.microsoft.com/office/drawing/2014/main" id="{0CBEC6CC-904E-CC4A-B2A6-97149043D6EA}"/>
              </a:ext>
            </a:extLst>
          </p:cNvPr>
          <p:cNvSpPr/>
          <p:nvPr/>
        </p:nvSpPr>
        <p:spPr>
          <a:xfrm>
            <a:off x="2925376" y="6102761"/>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x</a:t>
            </a:r>
            <a:r>
              <a:rPr lang="en-US" sz="2000" baseline="-25000" dirty="0">
                <a:solidFill>
                  <a:srgbClr val="0070C0"/>
                </a:solidFill>
                <a:latin typeface="Avenir Medium" panose="02000503020000020003" pitchFamily="2" charset="0"/>
              </a:rPr>
              <a:t>3</a:t>
            </a:r>
            <a:endParaRPr lang="en-US" sz="2000" dirty="0">
              <a:solidFill>
                <a:srgbClr val="0070C0"/>
              </a:solidFill>
            </a:endParaRPr>
          </a:p>
        </p:txBody>
      </p:sp>
      <p:sp>
        <p:nvSpPr>
          <p:cNvPr id="78" name="Right Arrow 77">
            <a:extLst>
              <a:ext uri="{FF2B5EF4-FFF2-40B4-BE49-F238E27FC236}">
                <a16:creationId xmlns:a16="http://schemas.microsoft.com/office/drawing/2014/main" id="{8C778F53-520F-414D-B78F-E1350109DF85}"/>
              </a:ext>
            </a:extLst>
          </p:cNvPr>
          <p:cNvSpPr/>
          <p:nvPr/>
        </p:nvSpPr>
        <p:spPr>
          <a:xfrm rot="16200000">
            <a:off x="1886154" y="5466931"/>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78">
            <a:extLst>
              <a:ext uri="{FF2B5EF4-FFF2-40B4-BE49-F238E27FC236}">
                <a16:creationId xmlns:a16="http://schemas.microsoft.com/office/drawing/2014/main" id="{20B526BA-D6E7-D54C-A956-9E253D2A7338}"/>
              </a:ext>
            </a:extLst>
          </p:cNvPr>
          <p:cNvSpPr/>
          <p:nvPr/>
        </p:nvSpPr>
        <p:spPr>
          <a:xfrm rot="16200000">
            <a:off x="2951882" y="5439554"/>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Arrow 79">
            <a:extLst>
              <a:ext uri="{FF2B5EF4-FFF2-40B4-BE49-F238E27FC236}">
                <a16:creationId xmlns:a16="http://schemas.microsoft.com/office/drawing/2014/main" id="{255F8917-93CA-A745-B5BB-07921B131C8A}"/>
              </a:ext>
            </a:extLst>
          </p:cNvPr>
          <p:cNvSpPr/>
          <p:nvPr/>
        </p:nvSpPr>
        <p:spPr>
          <a:xfrm rot="16200000">
            <a:off x="4048019" y="5459909"/>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0D911B4-6ABF-E646-92D6-2AC092719CA8}"/>
              </a:ext>
            </a:extLst>
          </p:cNvPr>
          <p:cNvSpPr/>
          <p:nvPr/>
        </p:nvSpPr>
        <p:spPr>
          <a:xfrm>
            <a:off x="1825145" y="4800524"/>
            <a:ext cx="1640893" cy="466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ontent Placeholder 2">
            <a:extLst>
              <a:ext uri="{FF2B5EF4-FFF2-40B4-BE49-F238E27FC236}">
                <a16:creationId xmlns:a16="http://schemas.microsoft.com/office/drawing/2014/main" id="{4839E648-6999-A940-8C88-96815A327162}"/>
              </a:ext>
            </a:extLst>
          </p:cNvPr>
          <p:cNvSpPr txBox="1">
            <a:spLocks/>
          </p:cNvSpPr>
          <p:nvPr/>
        </p:nvSpPr>
        <p:spPr>
          <a:xfrm>
            <a:off x="1825145" y="4829387"/>
            <a:ext cx="1640893" cy="3547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dirty="0">
                <a:solidFill>
                  <a:schemeClr val="bg1">
                    <a:lumMod val="85000"/>
                  </a:schemeClr>
                </a:solidFill>
                <a:latin typeface="Avenir Light" panose="020B0402020203020204" pitchFamily="34" charset="77"/>
              </a:rPr>
              <a:t>Encoder #1</a:t>
            </a:r>
          </a:p>
        </p:txBody>
      </p:sp>
      <p:sp>
        <p:nvSpPr>
          <p:cNvPr id="84" name="Right Arrow 83">
            <a:extLst>
              <a:ext uri="{FF2B5EF4-FFF2-40B4-BE49-F238E27FC236}">
                <a16:creationId xmlns:a16="http://schemas.microsoft.com/office/drawing/2014/main" id="{204383A3-8094-F14D-B1F5-9AB7428D0C0E}"/>
              </a:ext>
            </a:extLst>
          </p:cNvPr>
          <p:cNvSpPr/>
          <p:nvPr/>
        </p:nvSpPr>
        <p:spPr>
          <a:xfrm rot="16200000">
            <a:off x="1138173" y="4434922"/>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a:extLst>
              <a:ext uri="{FF2B5EF4-FFF2-40B4-BE49-F238E27FC236}">
                <a16:creationId xmlns:a16="http://schemas.microsoft.com/office/drawing/2014/main" id="{45AF5122-2F27-4C42-B685-1144E474FD2C}"/>
              </a:ext>
            </a:extLst>
          </p:cNvPr>
          <p:cNvSpPr/>
          <p:nvPr/>
        </p:nvSpPr>
        <p:spPr>
          <a:xfrm rot="16200000">
            <a:off x="1895138" y="4420299"/>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a:extLst>
              <a:ext uri="{FF2B5EF4-FFF2-40B4-BE49-F238E27FC236}">
                <a16:creationId xmlns:a16="http://schemas.microsoft.com/office/drawing/2014/main" id="{E2287272-7559-664F-A918-25DDCB812EDC}"/>
              </a:ext>
            </a:extLst>
          </p:cNvPr>
          <p:cNvSpPr/>
          <p:nvPr/>
        </p:nvSpPr>
        <p:spPr>
          <a:xfrm rot="16200000">
            <a:off x="2960866" y="4392922"/>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a:extLst>
              <a:ext uri="{FF2B5EF4-FFF2-40B4-BE49-F238E27FC236}">
                <a16:creationId xmlns:a16="http://schemas.microsoft.com/office/drawing/2014/main" id="{12A2BECA-63F0-1E4D-8CE8-B05EF1363C5B}"/>
              </a:ext>
            </a:extLst>
          </p:cNvPr>
          <p:cNvSpPr/>
          <p:nvPr/>
        </p:nvSpPr>
        <p:spPr>
          <a:xfrm rot="16200000">
            <a:off x="4057003" y="4413277"/>
            <a:ext cx="400110" cy="173106"/>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3B24A5E-1DBA-7142-9562-89BE5F11F561}"/>
              </a:ext>
            </a:extLst>
          </p:cNvPr>
          <p:cNvSpPr/>
          <p:nvPr/>
        </p:nvSpPr>
        <p:spPr>
          <a:xfrm>
            <a:off x="1082352" y="3628262"/>
            <a:ext cx="3307377" cy="546376"/>
          </a:xfrm>
          <a:prstGeom prst="rect">
            <a:avLst/>
          </a:prstGeom>
          <a:solidFill>
            <a:schemeClr val="accent3">
              <a:lumMod val="20000"/>
              <a:lumOff val="80000"/>
            </a:schemeClr>
          </a:solidFill>
          <a:ln w="349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9558E22-D01B-9146-A190-B8F86A35EEA4}"/>
              </a:ext>
            </a:extLst>
          </p:cNvPr>
          <p:cNvSpPr/>
          <p:nvPr/>
        </p:nvSpPr>
        <p:spPr>
          <a:xfrm>
            <a:off x="1803363" y="3660662"/>
            <a:ext cx="1640893" cy="466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ontent Placeholder 2">
            <a:extLst>
              <a:ext uri="{FF2B5EF4-FFF2-40B4-BE49-F238E27FC236}">
                <a16:creationId xmlns:a16="http://schemas.microsoft.com/office/drawing/2014/main" id="{1A40132F-7538-194B-803B-39BC0E95D76F}"/>
              </a:ext>
            </a:extLst>
          </p:cNvPr>
          <p:cNvSpPr txBox="1">
            <a:spLocks/>
          </p:cNvSpPr>
          <p:nvPr/>
        </p:nvSpPr>
        <p:spPr>
          <a:xfrm>
            <a:off x="1803363" y="3689525"/>
            <a:ext cx="1640893" cy="3547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dirty="0">
                <a:solidFill>
                  <a:schemeClr val="bg1">
                    <a:lumMod val="85000"/>
                  </a:schemeClr>
                </a:solidFill>
                <a:latin typeface="Avenir Light" panose="020B0402020203020204" pitchFamily="34" charset="77"/>
              </a:rPr>
              <a:t>Encoder #8</a:t>
            </a:r>
          </a:p>
        </p:txBody>
      </p:sp>
      <p:grpSp>
        <p:nvGrpSpPr>
          <p:cNvPr id="100" name="Group 99">
            <a:extLst>
              <a:ext uri="{FF2B5EF4-FFF2-40B4-BE49-F238E27FC236}">
                <a16:creationId xmlns:a16="http://schemas.microsoft.com/office/drawing/2014/main" id="{930439A4-0535-0C41-B7CA-70258704F688}"/>
              </a:ext>
            </a:extLst>
          </p:cNvPr>
          <p:cNvGrpSpPr/>
          <p:nvPr/>
        </p:nvGrpSpPr>
        <p:grpSpPr>
          <a:xfrm rot="16200000">
            <a:off x="1838748" y="2965120"/>
            <a:ext cx="701316" cy="175324"/>
            <a:chOff x="2297660" y="4140835"/>
            <a:chExt cx="1364224" cy="311369"/>
          </a:xfrm>
        </p:grpSpPr>
        <p:sp>
          <p:nvSpPr>
            <p:cNvPr id="101" name="Rounded Rectangle 100">
              <a:extLst>
                <a:ext uri="{FF2B5EF4-FFF2-40B4-BE49-F238E27FC236}">
                  <a16:creationId xmlns:a16="http://schemas.microsoft.com/office/drawing/2014/main" id="{FAEAF88F-7F60-4649-8E41-5E0386FAD5E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DCE38F3-BC5E-374E-A81C-B16FEE45F3E6}"/>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AC994E6-F3D3-3642-8CD6-14DD4EAD9CF0}"/>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ED35CDF-82D2-E943-B009-3C22C2C9178B}"/>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5E74C028-C5F1-904B-958C-E33B6F841023}"/>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C17A9506-9F62-B64E-8BCC-9799A1524F3D}"/>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Rectangle 107">
            <a:extLst>
              <a:ext uri="{FF2B5EF4-FFF2-40B4-BE49-F238E27FC236}">
                <a16:creationId xmlns:a16="http://schemas.microsoft.com/office/drawing/2014/main" id="{FD2D6942-C078-A94C-A4CB-10D7F1895AD3}"/>
              </a:ext>
            </a:extLst>
          </p:cNvPr>
          <p:cNvSpPr/>
          <p:nvPr/>
        </p:nvSpPr>
        <p:spPr>
          <a:xfrm>
            <a:off x="2012980" y="2248101"/>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r</a:t>
            </a:r>
            <a:r>
              <a:rPr lang="en-US" sz="2000" baseline="-25000" dirty="0">
                <a:solidFill>
                  <a:srgbClr val="0070C0"/>
                </a:solidFill>
                <a:latin typeface="Avenir Medium" panose="02000503020000020003" pitchFamily="2" charset="0"/>
              </a:rPr>
              <a:t>2</a:t>
            </a:r>
            <a:endParaRPr lang="en-US" sz="2000" dirty="0">
              <a:solidFill>
                <a:srgbClr val="0070C0"/>
              </a:solidFill>
            </a:endParaRPr>
          </a:p>
        </p:txBody>
      </p:sp>
      <p:grpSp>
        <p:nvGrpSpPr>
          <p:cNvPr id="109" name="Group 108">
            <a:extLst>
              <a:ext uri="{FF2B5EF4-FFF2-40B4-BE49-F238E27FC236}">
                <a16:creationId xmlns:a16="http://schemas.microsoft.com/office/drawing/2014/main" id="{65EF4056-A777-284F-9E62-B0C03593050D}"/>
              </a:ext>
            </a:extLst>
          </p:cNvPr>
          <p:cNvGrpSpPr/>
          <p:nvPr/>
        </p:nvGrpSpPr>
        <p:grpSpPr>
          <a:xfrm rot="16200000">
            <a:off x="2884803" y="2970933"/>
            <a:ext cx="701316" cy="175324"/>
            <a:chOff x="2297660" y="4140835"/>
            <a:chExt cx="1364224" cy="311369"/>
          </a:xfrm>
        </p:grpSpPr>
        <p:sp>
          <p:nvSpPr>
            <p:cNvPr id="110" name="Rounded Rectangle 109">
              <a:extLst>
                <a:ext uri="{FF2B5EF4-FFF2-40B4-BE49-F238E27FC236}">
                  <a16:creationId xmlns:a16="http://schemas.microsoft.com/office/drawing/2014/main" id="{5550A453-E1DB-0B48-97AB-E80E8F52E8BA}"/>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4A391878-FC1A-6940-940E-7182EDCA8BFA}"/>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47BF5347-25F5-C646-834D-4588DACC6882}"/>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CC2DCE91-E767-5C45-9548-146E6642ACA3}"/>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72433C83-BB65-8547-B5B3-ABF1DAF05390}"/>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C9EBD0D7-CB8E-2648-A596-F3F2A795D3B9}"/>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ectangle 115">
            <a:extLst>
              <a:ext uri="{FF2B5EF4-FFF2-40B4-BE49-F238E27FC236}">
                <a16:creationId xmlns:a16="http://schemas.microsoft.com/office/drawing/2014/main" id="{EEA1524D-974E-CB48-9C1A-EA3A4A69FB4D}"/>
              </a:ext>
            </a:extLst>
          </p:cNvPr>
          <p:cNvSpPr/>
          <p:nvPr/>
        </p:nvSpPr>
        <p:spPr>
          <a:xfrm>
            <a:off x="3059035" y="2253914"/>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r</a:t>
            </a:r>
            <a:r>
              <a:rPr lang="en-US" sz="2000" baseline="-25000" dirty="0">
                <a:solidFill>
                  <a:srgbClr val="0070C0"/>
                </a:solidFill>
                <a:latin typeface="Avenir Medium" panose="02000503020000020003" pitchFamily="2" charset="0"/>
              </a:rPr>
              <a:t>3</a:t>
            </a:r>
            <a:endParaRPr lang="en-US" sz="2000" dirty="0">
              <a:solidFill>
                <a:srgbClr val="0070C0"/>
              </a:solidFill>
            </a:endParaRPr>
          </a:p>
        </p:txBody>
      </p:sp>
      <p:grpSp>
        <p:nvGrpSpPr>
          <p:cNvPr id="117" name="Group 116">
            <a:extLst>
              <a:ext uri="{FF2B5EF4-FFF2-40B4-BE49-F238E27FC236}">
                <a16:creationId xmlns:a16="http://schemas.microsoft.com/office/drawing/2014/main" id="{B10A6BB2-C511-114F-9F6C-74CB38BABB08}"/>
              </a:ext>
            </a:extLst>
          </p:cNvPr>
          <p:cNvGrpSpPr/>
          <p:nvPr/>
        </p:nvGrpSpPr>
        <p:grpSpPr>
          <a:xfrm rot="16200000">
            <a:off x="3842094" y="2956529"/>
            <a:ext cx="701316" cy="175324"/>
            <a:chOff x="2297660" y="4140835"/>
            <a:chExt cx="1364224" cy="311369"/>
          </a:xfrm>
        </p:grpSpPr>
        <p:sp>
          <p:nvSpPr>
            <p:cNvPr id="118" name="Rounded Rectangle 117">
              <a:extLst>
                <a:ext uri="{FF2B5EF4-FFF2-40B4-BE49-F238E27FC236}">
                  <a16:creationId xmlns:a16="http://schemas.microsoft.com/office/drawing/2014/main" id="{945E4E7D-C3B2-CE4B-9C5D-CA6B3999471E}"/>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AD913BA1-3463-4541-9F8C-AE9C82F5F8F3}"/>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2D193E99-5671-3449-A75C-8F868712F7CC}"/>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2133DA56-0C9A-324E-B039-46CE1263F692}"/>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163BC2F-5F5B-0A41-B47B-B3F34286E00F}"/>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32C14857-AF47-B941-8367-41D94051B6BA}"/>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960390E1-7C53-574D-9E96-B9BFCBDF3C24}"/>
              </a:ext>
            </a:extLst>
          </p:cNvPr>
          <p:cNvGrpSpPr/>
          <p:nvPr/>
        </p:nvGrpSpPr>
        <p:grpSpPr>
          <a:xfrm rot="16200000">
            <a:off x="933521" y="2981581"/>
            <a:ext cx="701316" cy="175324"/>
            <a:chOff x="2297660" y="4140835"/>
            <a:chExt cx="1364224" cy="311369"/>
          </a:xfrm>
        </p:grpSpPr>
        <p:sp>
          <p:nvSpPr>
            <p:cNvPr id="126" name="Rounded Rectangle 125">
              <a:extLst>
                <a:ext uri="{FF2B5EF4-FFF2-40B4-BE49-F238E27FC236}">
                  <a16:creationId xmlns:a16="http://schemas.microsoft.com/office/drawing/2014/main" id="{049E6916-888E-D14F-BCB9-CD22A1EC8585}"/>
                </a:ext>
              </a:extLst>
            </p:cNvPr>
            <p:cNvSpPr/>
            <p:nvPr/>
          </p:nvSpPr>
          <p:spPr>
            <a:xfrm>
              <a:off x="2297660" y="4140835"/>
              <a:ext cx="1364224" cy="3113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1E85D60-499C-2A4B-8B93-A8C037D751DC}"/>
                </a:ext>
              </a:extLst>
            </p:cNvPr>
            <p:cNvSpPr/>
            <p:nvPr/>
          </p:nvSpPr>
          <p:spPr>
            <a:xfrm>
              <a:off x="2382210"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85864327-7DE2-7240-886D-B75B90BFAB47}"/>
                </a:ext>
              </a:extLst>
            </p:cNvPr>
            <p:cNvSpPr/>
            <p:nvPr/>
          </p:nvSpPr>
          <p:spPr>
            <a:xfrm>
              <a:off x="2628469"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91A7BD0F-2C7F-234E-AF45-8698A9BF4158}"/>
                </a:ext>
              </a:extLst>
            </p:cNvPr>
            <p:cNvSpPr/>
            <p:nvPr/>
          </p:nvSpPr>
          <p:spPr>
            <a:xfrm>
              <a:off x="2874728"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98CBF42-6910-4F45-BE84-2145A062E446}"/>
                </a:ext>
              </a:extLst>
            </p:cNvPr>
            <p:cNvSpPr/>
            <p:nvPr/>
          </p:nvSpPr>
          <p:spPr>
            <a:xfrm>
              <a:off x="3126597" y="4194102"/>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21CD782-8CC4-5546-BD96-5FC22D874E88}"/>
                </a:ext>
              </a:extLst>
            </p:cNvPr>
            <p:cNvSpPr/>
            <p:nvPr/>
          </p:nvSpPr>
          <p:spPr>
            <a:xfrm>
              <a:off x="3384593" y="4196386"/>
              <a:ext cx="203200" cy="2032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ectangle 131">
            <a:extLst>
              <a:ext uri="{FF2B5EF4-FFF2-40B4-BE49-F238E27FC236}">
                <a16:creationId xmlns:a16="http://schemas.microsoft.com/office/drawing/2014/main" id="{F916391A-E2A4-8341-BC18-8C9D64FCB08A}"/>
              </a:ext>
            </a:extLst>
          </p:cNvPr>
          <p:cNvSpPr/>
          <p:nvPr/>
        </p:nvSpPr>
        <p:spPr>
          <a:xfrm>
            <a:off x="1107753" y="2264562"/>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r</a:t>
            </a:r>
            <a:r>
              <a:rPr lang="en-US" sz="2000" baseline="-25000" dirty="0">
                <a:solidFill>
                  <a:srgbClr val="0070C0"/>
                </a:solidFill>
                <a:latin typeface="Avenir Medium" panose="02000503020000020003" pitchFamily="2" charset="0"/>
              </a:rPr>
              <a:t>1</a:t>
            </a:r>
            <a:endParaRPr lang="en-US" sz="2000" dirty="0">
              <a:solidFill>
                <a:srgbClr val="0070C0"/>
              </a:solidFill>
            </a:endParaRPr>
          </a:p>
        </p:txBody>
      </p:sp>
      <p:sp>
        <p:nvSpPr>
          <p:cNvPr id="164" name="Rectangle 163">
            <a:extLst>
              <a:ext uri="{FF2B5EF4-FFF2-40B4-BE49-F238E27FC236}">
                <a16:creationId xmlns:a16="http://schemas.microsoft.com/office/drawing/2014/main" id="{C559F906-C9C0-0C44-A58C-730348683E89}"/>
              </a:ext>
            </a:extLst>
          </p:cNvPr>
          <p:cNvSpPr/>
          <p:nvPr/>
        </p:nvSpPr>
        <p:spPr>
          <a:xfrm>
            <a:off x="4020146" y="2268404"/>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r</a:t>
            </a:r>
            <a:r>
              <a:rPr lang="en-US" sz="2000" baseline="-25000" dirty="0">
                <a:solidFill>
                  <a:srgbClr val="0070C0"/>
                </a:solidFill>
                <a:latin typeface="Avenir Medium" panose="02000503020000020003" pitchFamily="2" charset="0"/>
              </a:rPr>
              <a:t>4</a:t>
            </a:r>
            <a:endParaRPr lang="en-US" sz="2000" dirty="0">
              <a:solidFill>
                <a:srgbClr val="0070C0"/>
              </a:solidFill>
            </a:endParaRPr>
          </a:p>
        </p:txBody>
      </p:sp>
      <p:sp>
        <p:nvSpPr>
          <p:cNvPr id="165" name="Content Placeholder 2">
            <a:extLst>
              <a:ext uri="{FF2B5EF4-FFF2-40B4-BE49-F238E27FC236}">
                <a16:creationId xmlns:a16="http://schemas.microsoft.com/office/drawing/2014/main" id="{FDDE5DF9-E52A-EE4F-A1DC-C992D1391778}"/>
              </a:ext>
            </a:extLst>
          </p:cNvPr>
          <p:cNvSpPr txBox="1">
            <a:spLocks/>
          </p:cNvSpPr>
          <p:nvPr/>
        </p:nvSpPr>
        <p:spPr>
          <a:xfrm>
            <a:off x="3602971" y="5768057"/>
            <a:ext cx="1240142" cy="50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800" dirty="0">
                <a:latin typeface="Avenir Light" panose="020B0402020203020204" pitchFamily="34" charset="77"/>
              </a:rPr>
              <a:t>ran</a:t>
            </a:r>
          </a:p>
        </p:txBody>
      </p:sp>
      <p:sp>
        <p:nvSpPr>
          <p:cNvPr id="166" name="Rectangle 165">
            <a:extLst>
              <a:ext uri="{FF2B5EF4-FFF2-40B4-BE49-F238E27FC236}">
                <a16:creationId xmlns:a16="http://schemas.microsoft.com/office/drawing/2014/main" id="{9B0B05DC-D174-3C46-A10C-2D7C88C5971F}"/>
              </a:ext>
            </a:extLst>
          </p:cNvPr>
          <p:cNvSpPr/>
          <p:nvPr/>
        </p:nvSpPr>
        <p:spPr>
          <a:xfrm>
            <a:off x="4016896" y="6124763"/>
            <a:ext cx="412292" cy="400110"/>
          </a:xfrm>
          <a:prstGeom prst="rect">
            <a:avLst/>
          </a:prstGeom>
        </p:spPr>
        <p:txBody>
          <a:bodyPr wrap="square">
            <a:spAutoFit/>
          </a:bodyPr>
          <a:lstStyle/>
          <a:p>
            <a:r>
              <a:rPr lang="en-US" sz="2000" dirty="0">
                <a:solidFill>
                  <a:srgbClr val="0070C0"/>
                </a:solidFill>
                <a:latin typeface="Avenir Medium" panose="02000503020000020003" pitchFamily="2" charset="0"/>
              </a:rPr>
              <a:t>x</a:t>
            </a:r>
            <a:r>
              <a:rPr lang="en-US" sz="2000" baseline="-25000" dirty="0">
                <a:solidFill>
                  <a:srgbClr val="0070C0"/>
                </a:solidFill>
                <a:latin typeface="Avenir Medium" panose="02000503020000020003" pitchFamily="2" charset="0"/>
              </a:rPr>
              <a:t>4</a:t>
            </a:r>
            <a:endParaRPr lang="en-US" sz="2000" dirty="0">
              <a:solidFill>
                <a:srgbClr val="0070C0"/>
              </a:solidFill>
            </a:endParaRPr>
          </a:p>
        </p:txBody>
      </p:sp>
      <p:sp>
        <p:nvSpPr>
          <p:cNvPr id="167" name="Rectangle 166">
            <a:extLst>
              <a:ext uri="{FF2B5EF4-FFF2-40B4-BE49-F238E27FC236}">
                <a16:creationId xmlns:a16="http://schemas.microsoft.com/office/drawing/2014/main" id="{89CEA22E-3806-9947-8275-C5847A9BF73D}"/>
              </a:ext>
            </a:extLst>
          </p:cNvPr>
          <p:cNvSpPr/>
          <p:nvPr/>
        </p:nvSpPr>
        <p:spPr>
          <a:xfrm>
            <a:off x="5608072" y="1301810"/>
            <a:ext cx="5682642" cy="2260427"/>
          </a:xfrm>
          <a:prstGeom prst="rect">
            <a:avLst/>
          </a:prstGeom>
        </p:spPr>
        <p:txBody>
          <a:bodyPr wrap="square">
            <a:spAutoFit/>
          </a:bodyPr>
          <a:lstStyle/>
          <a:p>
            <a:pPr>
              <a:lnSpc>
                <a:spcPct val="150000"/>
              </a:lnSpc>
            </a:pPr>
            <a:r>
              <a:rPr lang="en-US" sz="2400" dirty="0">
                <a:solidFill>
                  <a:schemeClr val="tx1">
                    <a:lumMod val="75000"/>
                    <a:lumOff val="25000"/>
                  </a:schemeClr>
                </a:solidFill>
                <a:latin typeface="Avenir Medium" panose="02000503020000020003" pitchFamily="2" charset="0"/>
              </a:rPr>
              <a:t>Typically, one uses BERT’s awesome embeddings to fine-tune toward a different NLP task (this is called </a:t>
            </a:r>
            <a:r>
              <a:rPr lang="en-US" sz="2400" dirty="0">
                <a:solidFill>
                  <a:schemeClr val="tx1">
                    <a:lumMod val="75000"/>
                    <a:lumOff val="25000"/>
                  </a:schemeClr>
                </a:solidFill>
                <a:highlight>
                  <a:srgbClr val="FFFF00"/>
                </a:highlight>
                <a:latin typeface="Avenir Medium" panose="02000503020000020003" pitchFamily="2" charset="0"/>
              </a:rPr>
              <a:t>Sequential Transfer Learning</a:t>
            </a:r>
            <a:r>
              <a:rPr lang="en-US" sz="2400" dirty="0">
                <a:solidFill>
                  <a:schemeClr val="tx1">
                    <a:lumMod val="75000"/>
                    <a:lumOff val="25000"/>
                  </a:schemeClr>
                </a:solidFill>
                <a:latin typeface="Avenir Medium" panose="02000503020000020003" pitchFamily="2" charset="0"/>
              </a:rPr>
              <a:t>)</a:t>
            </a:r>
          </a:p>
        </p:txBody>
      </p:sp>
      <p:sp>
        <p:nvSpPr>
          <p:cNvPr id="105" name="Rounded Rectangle 104">
            <a:extLst>
              <a:ext uri="{FF2B5EF4-FFF2-40B4-BE49-F238E27FC236}">
                <a16:creationId xmlns:a16="http://schemas.microsoft.com/office/drawing/2014/main" id="{B23A0FD6-D67E-1643-85A9-97A0DFFCFFAA}"/>
              </a:ext>
            </a:extLst>
          </p:cNvPr>
          <p:cNvSpPr/>
          <p:nvPr/>
        </p:nvSpPr>
        <p:spPr>
          <a:xfrm rot="10800000">
            <a:off x="2344348" y="1596721"/>
            <a:ext cx="701316" cy="1753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9FC810ED-3622-1E40-B1ED-D48592D0EA0E}"/>
              </a:ext>
            </a:extLst>
          </p:cNvPr>
          <p:cNvSpPr/>
          <p:nvPr/>
        </p:nvSpPr>
        <p:spPr>
          <a:xfrm rot="10800000">
            <a:off x="2897738" y="1627635"/>
            <a:ext cx="104460" cy="114417"/>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FC9DF0BE-024F-C949-9A27-4FAFD2E52739}"/>
              </a:ext>
            </a:extLst>
          </p:cNvPr>
          <p:cNvSpPr/>
          <p:nvPr/>
        </p:nvSpPr>
        <p:spPr>
          <a:xfrm rot="10800000">
            <a:off x="2771142" y="1627635"/>
            <a:ext cx="104460" cy="114417"/>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B3F0B9CF-1D2D-E746-B163-1CE3FC0010D7}"/>
              </a:ext>
            </a:extLst>
          </p:cNvPr>
          <p:cNvSpPr/>
          <p:nvPr/>
        </p:nvSpPr>
        <p:spPr>
          <a:xfrm rot="10800000">
            <a:off x="2644546" y="1627635"/>
            <a:ext cx="104460" cy="114417"/>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AAFE8B1E-30F2-7743-BE69-4244E908125A}"/>
              </a:ext>
            </a:extLst>
          </p:cNvPr>
          <p:cNvSpPr/>
          <p:nvPr/>
        </p:nvSpPr>
        <p:spPr>
          <a:xfrm rot="10800000">
            <a:off x="2515066" y="1627635"/>
            <a:ext cx="104460" cy="114417"/>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B33CDBA7-7669-3B41-BD0A-B482A6F9D9F2}"/>
              </a:ext>
            </a:extLst>
          </p:cNvPr>
          <p:cNvSpPr/>
          <p:nvPr/>
        </p:nvSpPr>
        <p:spPr>
          <a:xfrm rot="10800000">
            <a:off x="2382436" y="1626349"/>
            <a:ext cx="104460" cy="114417"/>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0218CC0-4148-D64A-A426-5F3B8D788E3E}"/>
              </a:ext>
            </a:extLst>
          </p:cNvPr>
          <p:cNvSpPr/>
          <p:nvPr/>
        </p:nvSpPr>
        <p:spPr>
          <a:xfrm>
            <a:off x="2513084" y="1114205"/>
            <a:ext cx="412292" cy="400110"/>
          </a:xfrm>
          <a:prstGeom prst="rect">
            <a:avLst/>
          </a:prstGeom>
        </p:spPr>
        <p:txBody>
          <a:bodyPr wrap="square">
            <a:spAutoFit/>
          </a:bodyPr>
          <a:lstStyle/>
          <a:p>
            <a:r>
              <a:rPr lang="en-US" sz="2000" dirty="0">
                <a:solidFill>
                  <a:srgbClr val="C00000"/>
                </a:solidFill>
                <a:latin typeface="Avenir Medium" panose="02000503020000020003" pitchFamily="2" charset="0"/>
              </a:rPr>
              <a:t>y</a:t>
            </a:r>
            <a:endParaRPr lang="en-US" sz="2000" dirty="0">
              <a:solidFill>
                <a:srgbClr val="C00000"/>
              </a:solidFill>
            </a:endParaRPr>
          </a:p>
        </p:txBody>
      </p:sp>
      <p:sp>
        <p:nvSpPr>
          <p:cNvPr id="140" name="Right Arrow 139">
            <a:extLst>
              <a:ext uri="{FF2B5EF4-FFF2-40B4-BE49-F238E27FC236}">
                <a16:creationId xmlns:a16="http://schemas.microsoft.com/office/drawing/2014/main" id="{A241A9E9-AAD5-5E41-AFE2-AAFF4F366B69}"/>
              </a:ext>
            </a:extLst>
          </p:cNvPr>
          <p:cNvSpPr/>
          <p:nvPr/>
        </p:nvSpPr>
        <p:spPr>
          <a:xfrm rot="19833112">
            <a:off x="1408420" y="1968118"/>
            <a:ext cx="826574" cy="223324"/>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ight Arrow 140">
            <a:extLst>
              <a:ext uri="{FF2B5EF4-FFF2-40B4-BE49-F238E27FC236}">
                <a16:creationId xmlns:a16="http://schemas.microsoft.com/office/drawing/2014/main" id="{4AEB0A38-EDBD-A541-8963-4EC32F33CB0F}"/>
              </a:ext>
            </a:extLst>
          </p:cNvPr>
          <p:cNvSpPr/>
          <p:nvPr/>
        </p:nvSpPr>
        <p:spPr>
          <a:xfrm rot="12412972">
            <a:off x="3072692" y="1903745"/>
            <a:ext cx="977910" cy="23115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ight Arrow 141">
            <a:extLst>
              <a:ext uri="{FF2B5EF4-FFF2-40B4-BE49-F238E27FC236}">
                <a16:creationId xmlns:a16="http://schemas.microsoft.com/office/drawing/2014/main" id="{F3872478-8DC6-A04A-A5AF-8957604A5584}"/>
              </a:ext>
            </a:extLst>
          </p:cNvPr>
          <p:cNvSpPr/>
          <p:nvPr/>
        </p:nvSpPr>
        <p:spPr>
          <a:xfrm rot="17948926">
            <a:off x="2157107" y="1959346"/>
            <a:ext cx="512352" cy="18274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ight Arrow 142">
            <a:extLst>
              <a:ext uri="{FF2B5EF4-FFF2-40B4-BE49-F238E27FC236}">
                <a16:creationId xmlns:a16="http://schemas.microsoft.com/office/drawing/2014/main" id="{18E0D3F0-0D11-1F41-AA1A-75E879283105}"/>
              </a:ext>
            </a:extLst>
          </p:cNvPr>
          <p:cNvSpPr/>
          <p:nvPr/>
        </p:nvSpPr>
        <p:spPr>
          <a:xfrm rot="14400006">
            <a:off x="2828152" y="1984343"/>
            <a:ext cx="512352" cy="182741"/>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F0F78D4-8542-6F4C-BA41-707CA2404914}"/>
              </a:ext>
            </a:extLst>
          </p:cNvPr>
          <p:cNvSpPr/>
          <p:nvPr/>
        </p:nvSpPr>
        <p:spPr>
          <a:xfrm>
            <a:off x="167889" y="111886"/>
            <a:ext cx="11856222" cy="665721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82">
            <a:extLst>
              <a:ext uri="{FF2B5EF4-FFF2-40B4-BE49-F238E27FC236}">
                <a16:creationId xmlns:a16="http://schemas.microsoft.com/office/drawing/2014/main" id="{874904F6-FA6B-EA4A-9A47-AA4F61975537}"/>
              </a:ext>
            </a:extLst>
          </p:cNvPr>
          <p:cNvSpPr/>
          <p:nvPr/>
        </p:nvSpPr>
        <p:spPr>
          <a:xfrm>
            <a:off x="1330037" y="276262"/>
            <a:ext cx="9139374" cy="5128921"/>
          </a:xfrm>
          <a:custGeom>
            <a:avLst/>
            <a:gdLst>
              <a:gd name="connsiteX0" fmla="*/ 1963882 w 8510155"/>
              <a:gd name="connsiteY0" fmla="*/ 530958 h 4500285"/>
              <a:gd name="connsiteX1" fmla="*/ 2015836 w 8510155"/>
              <a:gd name="connsiteY1" fmla="*/ 499785 h 4500285"/>
              <a:gd name="connsiteX2" fmla="*/ 2078182 w 8510155"/>
              <a:gd name="connsiteY2" fmla="*/ 458221 h 4500285"/>
              <a:gd name="connsiteX3" fmla="*/ 2109355 w 8510155"/>
              <a:gd name="connsiteY3" fmla="*/ 437440 h 4500285"/>
              <a:gd name="connsiteX4" fmla="*/ 2161309 w 8510155"/>
              <a:gd name="connsiteY4" fmla="*/ 406267 h 4500285"/>
              <a:gd name="connsiteX5" fmla="*/ 2223655 w 8510155"/>
              <a:gd name="connsiteY5" fmla="*/ 364703 h 4500285"/>
              <a:gd name="connsiteX6" fmla="*/ 2317173 w 8510155"/>
              <a:gd name="connsiteY6" fmla="*/ 312749 h 4500285"/>
              <a:gd name="connsiteX7" fmla="*/ 2358736 w 8510155"/>
              <a:gd name="connsiteY7" fmla="*/ 291967 h 4500285"/>
              <a:gd name="connsiteX8" fmla="*/ 2389909 w 8510155"/>
              <a:gd name="connsiteY8" fmla="*/ 271185 h 4500285"/>
              <a:gd name="connsiteX9" fmla="*/ 2462646 w 8510155"/>
              <a:gd name="connsiteY9" fmla="*/ 240012 h 4500285"/>
              <a:gd name="connsiteX10" fmla="*/ 2504209 w 8510155"/>
              <a:gd name="connsiteY10" fmla="*/ 208840 h 4500285"/>
              <a:gd name="connsiteX11" fmla="*/ 2535382 w 8510155"/>
              <a:gd name="connsiteY11" fmla="*/ 198449 h 4500285"/>
              <a:gd name="connsiteX12" fmla="*/ 2597727 w 8510155"/>
              <a:gd name="connsiteY12" fmla="*/ 156885 h 4500285"/>
              <a:gd name="connsiteX13" fmla="*/ 2701636 w 8510155"/>
              <a:gd name="connsiteY13" fmla="*/ 115321 h 4500285"/>
              <a:gd name="connsiteX14" fmla="*/ 2743200 w 8510155"/>
              <a:gd name="connsiteY14" fmla="*/ 94540 h 4500285"/>
              <a:gd name="connsiteX15" fmla="*/ 2795155 w 8510155"/>
              <a:gd name="connsiteY15" fmla="*/ 73758 h 4500285"/>
              <a:gd name="connsiteX16" fmla="*/ 2836718 w 8510155"/>
              <a:gd name="connsiteY16" fmla="*/ 52976 h 4500285"/>
              <a:gd name="connsiteX17" fmla="*/ 2899064 w 8510155"/>
              <a:gd name="connsiteY17" fmla="*/ 32194 h 4500285"/>
              <a:gd name="connsiteX18" fmla="*/ 2930236 w 8510155"/>
              <a:gd name="connsiteY18" fmla="*/ 21803 h 4500285"/>
              <a:gd name="connsiteX19" fmla="*/ 2961409 w 8510155"/>
              <a:gd name="connsiteY19" fmla="*/ 1021 h 4500285"/>
              <a:gd name="connsiteX20" fmla="*/ 2992582 w 8510155"/>
              <a:gd name="connsiteY20" fmla="*/ 11412 h 4500285"/>
              <a:gd name="connsiteX21" fmla="*/ 3013364 w 8510155"/>
              <a:gd name="connsiteY21" fmla="*/ 52976 h 4500285"/>
              <a:gd name="connsiteX22" fmla="*/ 3034146 w 8510155"/>
              <a:gd name="connsiteY22" fmla="*/ 84149 h 4500285"/>
              <a:gd name="connsiteX23" fmla="*/ 3065318 w 8510155"/>
              <a:gd name="connsiteY23" fmla="*/ 115321 h 4500285"/>
              <a:gd name="connsiteX24" fmla="*/ 3086100 w 8510155"/>
              <a:gd name="connsiteY24" fmla="*/ 146494 h 4500285"/>
              <a:gd name="connsiteX25" fmla="*/ 3148446 w 8510155"/>
              <a:gd name="connsiteY25" fmla="*/ 229621 h 4500285"/>
              <a:gd name="connsiteX26" fmla="*/ 3190009 w 8510155"/>
              <a:gd name="connsiteY26" fmla="*/ 281576 h 4500285"/>
              <a:gd name="connsiteX27" fmla="*/ 3221182 w 8510155"/>
              <a:gd name="connsiteY27" fmla="*/ 302358 h 4500285"/>
              <a:gd name="connsiteX28" fmla="*/ 3252355 w 8510155"/>
              <a:gd name="connsiteY28" fmla="*/ 343921 h 4500285"/>
              <a:gd name="connsiteX29" fmla="*/ 3283527 w 8510155"/>
              <a:gd name="connsiteY29" fmla="*/ 364703 h 4500285"/>
              <a:gd name="connsiteX30" fmla="*/ 3314700 w 8510155"/>
              <a:gd name="connsiteY30" fmla="*/ 395876 h 4500285"/>
              <a:gd name="connsiteX31" fmla="*/ 3377046 w 8510155"/>
              <a:gd name="connsiteY31" fmla="*/ 437440 h 4500285"/>
              <a:gd name="connsiteX32" fmla="*/ 3408218 w 8510155"/>
              <a:gd name="connsiteY32" fmla="*/ 458221 h 4500285"/>
              <a:gd name="connsiteX33" fmla="*/ 3439391 w 8510155"/>
              <a:gd name="connsiteY33" fmla="*/ 479003 h 4500285"/>
              <a:gd name="connsiteX34" fmla="*/ 3470564 w 8510155"/>
              <a:gd name="connsiteY34" fmla="*/ 489394 h 4500285"/>
              <a:gd name="connsiteX35" fmla="*/ 3730336 w 8510155"/>
              <a:gd name="connsiteY35" fmla="*/ 468612 h 4500285"/>
              <a:gd name="connsiteX36" fmla="*/ 3823855 w 8510155"/>
              <a:gd name="connsiteY36" fmla="*/ 427049 h 4500285"/>
              <a:gd name="connsiteX37" fmla="*/ 3886200 w 8510155"/>
              <a:gd name="connsiteY37" fmla="*/ 406267 h 4500285"/>
              <a:gd name="connsiteX38" fmla="*/ 4062846 w 8510155"/>
              <a:gd name="connsiteY38" fmla="*/ 333530 h 4500285"/>
              <a:gd name="connsiteX39" fmla="*/ 4208318 w 8510155"/>
              <a:gd name="connsiteY39" fmla="*/ 260794 h 4500285"/>
              <a:gd name="connsiteX40" fmla="*/ 4312227 w 8510155"/>
              <a:gd name="connsiteY40" fmla="*/ 208840 h 4500285"/>
              <a:gd name="connsiteX41" fmla="*/ 4416136 w 8510155"/>
              <a:gd name="connsiteY41" fmla="*/ 167276 h 4500285"/>
              <a:gd name="connsiteX42" fmla="*/ 4457700 w 8510155"/>
              <a:gd name="connsiteY42" fmla="*/ 156885 h 4500285"/>
              <a:gd name="connsiteX43" fmla="*/ 4509655 w 8510155"/>
              <a:gd name="connsiteY43" fmla="*/ 136103 h 4500285"/>
              <a:gd name="connsiteX44" fmla="*/ 4551218 w 8510155"/>
              <a:gd name="connsiteY44" fmla="*/ 115321 h 4500285"/>
              <a:gd name="connsiteX45" fmla="*/ 4613564 w 8510155"/>
              <a:gd name="connsiteY45" fmla="*/ 104930 h 4500285"/>
              <a:gd name="connsiteX46" fmla="*/ 4738255 w 8510155"/>
              <a:gd name="connsiteY46" fmla="*/ 63367 h 4500285"/>
              <a:gd name="connsiteX47" fmla="*/ 4800600 w 8510155"/>
              <a:gd name="connsiteY47" fmla="*/ 42585 h 4500285"/>
              <a:gd name="connsiteX48" fmla="*/ 4883727 w 8510155"/>
              <a:gd name="connsiteY48" fmla="*/ 21803 h 4500285"/>
              <a:gd name="connsiteX49" fmla="*/ 4946073 w 8510155"/>
              <a:gd name="connsiteY49" fmla="*/ 11412 h 4500285"/>
              <a:gd name="connsiteX50" fmla="*/ 4987636 w 8510155"/>
              <a:gd name="connsiteY50" fmla="*/ 84149 h 4500285"/>
              <a:gd name="connsiteX51" fmla="*/ 5008418 w 8510155"/>
              <a:gd name="connsiteY51" fmla="*/ 115321 h 4500285"/>
              <a:gd name="connsiteX52" fmla="*/ 5029200 w 8510155"/>
              <a:gd name="connsiteY52" fmla="*/ 156885 h 4500285"/>
              <a:gd name="connsiteX53" fmla="*/ 5060373 w 8510155"/>
              <a:gd name="connsiteY53" fmla="*/ 198449 h 4500285"/>
              <a:gd name="connsiteX54" fmla="*/ 5081155 w 8510155"/>
              <a:gd name="connsiteY54" fmla="*/ 229621 h 4500285"/>
              <a:gd name="connsiteX55" fmla="*/ 5112327 w 8510155"/>
              <a:gd name="connsiteY55" fmla="*/ 271185 h 4500285"/>
              <a:gd name="connsiteX56" fmla="*/ 5133109 w 8510155"/>
              <a:gd name="connsiteY56" fmla="*/ 302358 h 4500285"/>
              <a:gd name="connsiteX57" fmla="*/ 5257800 w 8510155"/>
              <a:gd name="connsiteY57" fmla="*/ 416658 h 4500285"/>
              <a:gd name="connsiteX58" fmla="*/ 5288973 w 8510155"/>
              <a:gd name="connsiteY58" fmla="*/ 447830 h 4500285"/>
              <a:gd name="connsiteX59" fmla="*/ 5351318 w 8510155"/>
              <a:gd name="connsiteY59" fmla="*/ 489394 h 4500285"/>
              <a:gd name="connsiteX60" fmla="*/ 5382491 w 8510155"/>
              <a:gd name="connsiteY60" fmla="*/ 510176 h 4500285"/>
              <a:gd name="connsiteX61" fmla="*/ 5444836 w 8510155"/>
              <a:gd name="connsiteY61" fmla="*/ 499785 h 4500285"/>
              <a:gd name="connsiteX62" fmla="*/ 5590309 w 8510155"/>
              <a:gd name="connsiteY62" fmla="*/ 458221 h 4500285"/>
              <a:gd name="connsiteX63" fmla="*/ 5621482 w 8510155"/>
              <a:gd name="connsiteY63" fmla="*/ 447830 h 4500285"/>
              <a:gd name="connsiteX64" fmla="*/ 5673436 w 8510155"/>
              <a:gd name="connsiteY64" fmla="*/ 416658 h 4500285"/>
              <a:gd name="connsiteX65" fmla="*/ 5704609 w 8510155"/>
              <a:gd name="connsiteY65" fmla="*/ 406267 h 4500285"/>
              <a:gd name="connsiteX66" fmla="*/ 5787736 w 8510155"/>
              <a:gd name="connsiteY66" fmla="*/ 364703 h 4500285"/>
              <a:gd name="connsiteX67" fmla="*/ 5818909 w 8510155"/>
              <a:gd name="connsiteY67" fmla="*/ 354312 h 4500285"/>
              <a:gd name="connsiteX68" fmla="*/ 5881255 w 8510155"/>
              <a:gd name="connsiteY68" fmla="*/ 312749 h 4500285"/>
              <a:gd name="connsiteX69" fmla="*/ 5943600 w 8510155"/>
              <a:gd name="connsiteY69" fmla="*/ 281576 h 4500285"/>
              <a:gd name="connsiteX70" fmla="*/ 5995555 w 8510155"/>
              <a:gd name="connsiteY70" fmla="*/ 260794 h 4500285"/>
              <a:gd name="connsiteX71" fmla="*/ 6099464 w 8510155"/>
              <a:gd name="connsiteY71" fmla="*/ 198449 h 4500285"/>
              <a:gd name="connsiteX72" fmla="*/ 6130636 w 8510155"/>
              <a:gd name="connsiteY72" fmla="*/ 188058 h 4500285"/>
              <a:gd name="connsiteX73" fmla="*/ 6172200 w 8510155"/>
              <a:gd name="connsiteY73" fmla="*/ 167276 h 4500285"/>
              <a:gd name="connsiteX74" fmla="*/ 6203373 w 8510155"/>
              <a:gd name="connsiteY74" fmla="*/ 156885 h 4500285"/>
              <a:gd name="connsiteX75" fmla="*/ 6234546 w 8510155"/>
              <a:gd name="connsiteY75" fmla="*/ 136103 h 4500285"/>
              <a:gd name="connsiteX76" fmla="*/ 6296891 w 8510155"/>
              <a:gd name="connsiteY76" fmla="*/ 115321 h 4500285"/>
              <a:gd name="connsiteX77" fmla="*/ 6328064 w 8510155"/>
              <a:gd name="connsiteY77" fmla="*/ 94540 h 4500285"/>
              <a:gd name="connsiteX78" fmla="*/ 6390409 w 8510155"/>
              <a:gd name="connsiteY78" fmla="*/ 73758 h 4500285"/>
              <a:gd name="connsiteX79" fmla="*/ 6452755 w 8510155"/>
              <a:gd name="connsiteY79" fmla="*/ 32194 h 4500285"/>
              <a:gd name="connsiteX80" fmla="*/ 6494318 w 8510155"/>
              <a:gd name="connsiteY80" fmla="*/ 84149 h 4500285"/>
              <a:gd name="connsiteX81" fmla="*/ 6525491 w 8510155"/>
              <a:gd name="connsiteY81" fmla="*/ 136103 h 4500285"/>
              <a:gd name="connsiteX82" fmla="*/ 6587836 w 8510155"/>
              <a:gd name="connsiteY82" fmla="*/ 198449 h 4500285"/>
              <a:gd name="connsiteX83" fmla="*/ 6619009 w 8510155"/>
              <a:gd name="connsiteY83" fmla="*/ 240012 h 4500285"/>
              <a:gd name="connsiteX84" fmla="*/ 6681355 w 8510155"/>
              <a:gd name="connsiteY84" fmla="*/ 302358 h 4500285"/>
              <a:gd name="connsiteX85" fmla="*/ 6712527 w 8510155"/>
              <a:gd name="connsiteY85" fmla="*/ 333530 h 4500285"/>
              <a:gd name="connsiteX86" fmla="*/ 6816436 w 8510155"/>
              <a:gd name="connsiteY86" fmla="*/ 416658 h 4500285"/>
              <a:gd name="connsiteX87" fmla="*/ 6847609 w 8510155"/>
              <a:gd name="connsiteY87" fmla="*/ 437440 h 4500285"/>
              <a:gd name="connsiteX88" fmla="*/ 6930736 w 8510155"/>
              <a:gd name="connsiteY88" fmla="*/ 499785 h 4500285"/>
              <a:gd name="connsiteX89" fmla="*/ 6961909 w 8510155"/>
              <a:gd name="connsiteY89" fmla="*/ 510176 h 4500285"/>
              <a:gd name="connsiteX90" fmla="*/ 6993082 w 8510155"/>
              <a:gd name="connsiteY90" fmla="*/ 530958 h 4500285"/>
              <a:gd name="connsiteX91" fmla="*/ 7024255 w 8510155"/>
              <a:gd name="connsiteY91" fmla="*/ 541349 h 4500285"/>
              <a:gd name="connsiteX92" fmla="*/ 7117773 w 8510155"/>
              <a:gd name="connsiteY92" fmla="*/ 582912 h 4500285"/>
              <a:gd name="connsiteX93" fmla="*/ 7148946 w 8510155"/>
              <a:gd name="connsiteY93" fmla="*/ 593303 h 4500285"/>
              <a:gd name="connsiteX94" fmla="*/ 7367155 w 8510155"/>
              <a:gd name="connsiteY94" fmla="*/ 614085 h 4500285"/>
              <a:gd name="connsiteX95" fmla="*/ 7439891 w 8510155"/>
              <a:gd name="connsiteY95" fmla="*/ 624476 h 4500285"/>
              <a:gd name="connsiteX96" fmla="*/ 7886700 w 8510155"/>
              <a:gd name="connsiteY96" fmla="*/ 645258 h 4500285"/>
              <a:gd name="connsiteX97" fmla="*/ 8084127 w 8510155"/>
              <a:gd name="connsiteY97" fmla="*/ 634867 h 4500285"/>
              <a:gd name="connsiteX98" fmla="*/ 8073736 w 8510155"/>
              <a:gd name="connsiteY98" fmla="*/ 811512 h 4500285"/>
              <a:gd name="connsiteX99" fmla="*/ 8063346 w 8510155"/>
              <a:gd name="connsiteY99" fmla="*/ 863467 h 4500285"/>
              <a:gd name="connsiteX100" fmla="*/ 8052955 w 8510155"/>
              <a:gd name="connsiteY100" fmla="*/ 936203 h 4500285"/>
              <a:gd name="connsiteX101" fmla="*/ 8042564 w 8510155"/>
              <a:gd name="connsiteY101" fmla="*/ 967376 h 4500285"/>
              <a:gd name="connsiteX102" fmla="*/ 8021782 w 8510155"/>
              <a:gd name="connsiteY102" fmla="*/ 1071285 h 4500285"/>
              <a:gd name="connsiteX103" fmla="*/ 8011391 w 8510155"/>
              <a:gd name="connsiteY103" fmla="*/ 1112849 h 4500285"/>
              <a:gd name="connsiteX104" fmla="*/ 8011391 w 8510155"/>
              <a:gd name="connsiteY104" fmla="*/ 1351840 h 4500285"/>
              <a:gd name="connsiteX105" fmla="*/ 8042564 w 8510155"/>
              <a:gd name="connsiteY105" fmla="*/ 1414185 h 4500285"/>
              <a:gd name="connsiteX106" fmla="*/ 8073736 w 8510155"/>
              <a:gd name="connsiteY106" fmla="*/ 1476530 h 4500285"/>
              <a:gd name="connsiteX107" fmla="*/ 8104909 w 8510155"/>
              <a:gd name="connsiteY107" fmla="*/ 1497312 h 4500285"/>
              <a:gd name="connsiteX108" fmla="*/ 8198427 w 8510155"/>
              <a:gd name="connsiteY108" fmla="*/ 1611612 h 4500285"/>
              <a:gd name="connsiteX109" fmla="*/ 8291946 w 8510155"/>
              <a:gd name="connsiteY109" fmla="*/ 1705130 h 4500285"/>
              <a:gd name="connsiteX110" fmla="*/ 8333509 w 8510155"/>
              <a:gd name="connsiteY110" fmla="*/ 1746694 h 4500285"/>
              <a:gd name="connsiteX111" fmla="*/ 8395855 w 8510155"/>
              <a:gd name="connsiteY111" fmla="*/ 1798649 h 4500285"/>
              <a:gd name="connsiteX112" fmla="*/ 8427027 w 8510155"/>
              <a:gd name="connsiteY112" fmla="*/ 1819430 h 4500285"/>
              <a:gd name="connsiteX113" fmla="*/ 8510155 w 8510155"/>
              <a:gd name="connsiteY113" fmla="*/ 1912949 h 4500285"/>
              <a:gd name="connsiteX114" fmla="*/ 8427027 w 8510155"/>
              <a:gd name="connsiteY114" fmla="*/ 2016858 h 4500285"/>
              <a:gd name="connsiteX115" fmla="*/ 8354291 w 8510155"/>
              <a:gd name="connsiteY115" fmla="*/ 2099985 h 4500285"/>
              <a:gd name="connsiteX116" fmla="*/ 8323118 w 8510155"/>
              <a:gd name="connsiteY116" fmla="*/ 2120767 h 4500285"/>
              <a:gd name="connsiteX117" fmla="*/ 8291946 w 8510155"/>
              <a:gd name="connsiteY117" fmla="*/ 2162330 h 4500285"/>
              <a:gd name="connsiteX118" fmla="*/ 8229600 w 8510155"/>
              <a:gd name="connsiteY118" fmla="*/ 2224676 h 4500285"/>
              <a:gd name="connsiteX119" fmla="*/ 8177646 w 8510155"/>
              <a:gd name="connsiteY119" fmla="*/ 2297412 h 4500285"/>
              <a:gd name="connsiteX120" fmla="*/ 8136082 w 8510155"/>
              <a:gd name="connsiteY120" fmla="*/ 2359758 h 4500285"/>
              <a:gd name="connsiteX121" fmla="*/ 8115300 w 8510155"/>
              <a:gd name="connsiteY121" fmla="*/ 2390930 h 4500285"/>
              <a:gd name="connsiteX122" fmla="*/ 8084127 w 8510155"/>
              <a:gd name="connsiteY122" fmla="*/ 2422103 h 4500285"/>
              <a:gd name="connsiteX123" fmla="*/ 8167255 w 8510155"/>
              <a:gd name="connsiteY123" fmla="*/ 2526012 h 4500285"/>
              <a:gd name="connsiteX124" fmla="*/ 8198427 w 8510155"/>
              <a:gd name="connsiteY124" fmla="*/ 2557185 h 4500285"/>
              <a:gd name="connsiteX125" fmla="*/ 8271164 w 8510155"/>
              <a:gd name="connsiteY125" fmla="*/ 2609140 h 4500285"/>
              <a:gd name="connsiteX126" fmla="*/ 8312727 w 8510155"/>
              <a:gd name="connsiteY126" fmla="*/ 2629921 h 4500285"/>
              <a:gd name="connsiteX127" fmla="*/ 8343900 w 8510155"/>
              <a:gd name="connsiteY127" fmla="*/ 2661094 h 4500285"/>
              <a:gd name="connsiteX128" fmla="*/ 8375073 w 8510155"/>
              <a:gd name="connsiteY128" fmla="*/ 2681876 h 4500285"/>
              <a:gd name="connsiteX129" fmla="*/ 8427027 w 8510155"/>
              <a:gd name="connsiteY129" fmla="*/ 2733830 h 4500285"/>
              <a:gd name="connsiteX130" fmla="*/ 8416636 w 8510155"/>
              <a:gd name="connsiteY130" fmla="*/ 2765003 h 4500285"/>
              <a:gd name="connsiteX131" fmla="*/ 8375073 w 8510155"/>
              <a:gd name="connsiteY131" fmla="*/ 2775394 h 4500285"/>
              <a:gd name="connsiteX132" fmla="*/ 8271164 w 8510155"/>
              <a:gd name="connsiteY132" fmla="*/ 2785785 h 4500285"/>
              <a:gd name="connsiteX133" fmla="*/ 8229600 w 8510155"/>
              <a:gd name="connsiteY133" fmla="*/ 2796176 h 4500285"/>
              <a:gd name="connsiteX134" fmla="*/ 8167255 w 8510155"/>
              <a:gd name="connsiteY134" fmla="*/ 2806567 h 4500285"/>
              <a:gd name="connsiteX135" fmla="*/ 8073736 w 8510155"/>
              <a:gd name="connsiteY135" fmla="*/ 2837740 h 4500285"/>
              <a:gd name="connsiteX136" fmla="*/ 8042564 w 8510155"/>
              <a:gd name="connsiteY136" fmla="*/ 2848130 h 4500285"/>
              <a:gd name="connsiteX137" fmla="*/ 7990609 w 8510155"/>
              <a:gd name="connsiteY137" fmla="*/ 2858521 h 4500285"/>
              <a:gd name="connsiteX138" fmla="*/ 7938655 w 8510155"/>
              <a:gd name="connsiteY138" fmla="*/ 2879303 h 4500285"/>
              <a:gd name="connsiteX139" fmla="*/ 7907482 w 8510155"/>
              <a:gd name="connsiteY139" fmla="*/ 2889694 h 4500285"/>
              <a:gd name="connsiteX140" fmla="*/ 7845136 w 8510155"/>
              <a:gd name="connsiteY140" fmla="*/ 2920867 h 4500285"/>
              <a:gd name="connsiteX141" fmla="*/ 7751618 w 8510155"/>
              <a:gd name="connsiteY141" fmla="*/ 2972821 h 4500285"/>
              <a:gd name="connsiteX142" fmla="*/ 7772400 w 8510155"/>
              <a:gd name="connsiteY142" fmla="*/ 3222203 h 4500285"/>
              <a:gd name="connsiteX143" fmla="*/ 7793182 w 8510155"/>
              <a:gd name="connsiteY143" fmla="*/ 3388458 h 4500285"/>
              <a:gd name="connsiteX144" fmla="*/ 7813964 w 8510155"/>
              <a:gd name="connsiteY144" fmla="*/ 3471585 h 4500285"/>
              <a:gd name="connsiteX145" fmla="*/ 7824355 w 8510155"/>
              <a:gd name="connsiteY145" fmla="*/ 3513149 h 4500285"/>
              <a:gd name="connsiteX146" fmla="*/ 7834746 w 8510155"/>
              <a:gd name="connsiteY146" fmla="*/ 3544321 h 4500285"/>
              <a:gd name="connsiteX147" fmla="*/ 7855527 w 8510155"/>
              <a:gd name="connsiteY147" fmla="*/ 3627449 h 4500285"/>
              <a:gd name="connsiteX148" fmla="*/ 7865918 w 8510155"/>
              <a:gd name="connsiteY148" fmla="*/ 3658621 h 4500285"/>
              <a:gd name="connsiteX149" fmla="*/ 7886700 w 8510155"/>
              <a:gd name="connsiteY149" fmla="*/ 3741749 h 4500285"/>
              <a:gd name="connsiteX150" fmla="*/ 7917873 w 8510155"/>
              <a:gd name="connsiteY150" fmla="*/ 3845658 h 4500285"/>
              <a:gd name="connsiteX151" fmla="*/ 7886700 w 8510155"/>
              <a:gd name="connsiteY151" fmla="*/ 3856049 h 4500285"/>
              <a:gd name="connsiteX152" fmla="*/ 7845136 w 8510155"/>
              <a:gd name="connsiteY152" fmla="*/ 3845658 h 4500285"/>
              <a:gd name="connsiteX153" fmla="*/ 7762009 w 8510155"/>
              <a:gd name="connsiteY153" fmla="*/ 3814485 h 4500285"/>
              <a:gd name="connsiteX154" fmla="*/ 7637318 w 8510155"/>
              <a:gd name="connsiteY154" fmla="*/ 3762530 h 4500285"/>
              <a:gd name="connsiteX155" fmla="*/ 7606146 w 8510155"/>
              <a:gd name="connsiteY155" fmla="*/ 3741749 h 4500285"/>
              <a:gd name="connsiteX156" fmla="*/ 7325591 w 8510155"/>
              <a:gd name="connsiteY156" fmla="*/ 3648230 h 4500285"/>
              <a:gd name="connsiteX157" fmla="*/ 7221682 w 8510155"/>
              <a:gd name="connsiteY157" fmla="*/ 3606667 h 4500285"/>
              <a:gd name="connsiteX158" fmla="*/ 7013864 w 8510155"/>
              <a:gd name="connsiteY158" fmla="*/ 3575494 h 4500285"/>
              <a:gd name="connsiteX159" fmla="*/ 6930736 w 8510155"/>
              <a:gd name="connsiteY159" fmla="*/ 3585885 h 4500285"/>
              <a:gd name="connsiteX160" fmla="*/ 6941127 w 8510155"/>
              <a:gd name="connsiteY160" fmla="*/ 3814485 h 4500285"/>
              <a:gd name="connsiteX161" fmla="*/ 6951518 w 8510155"/>
              <a:gd name="connsiteY161" fmla="*/ 3908003 h 4500285"/>
              <a:gd name="connsiteX162" fmla="*/ 6961909 w 8510155"/>
              <a:gd name="connsiteY162" fmla="*/ 4011912 h 4500285"/>
              <a:gd name="connsiteX163" fmla="*/ 6951518 w 8510155"/>
              <a:gd name="connsiteY163" fmla="*/ 4334030 h 4500285"/>
              <a:gd name="connsiteX164" fmla="*/ 6899564 w 8510155"/>
              <a:gd name="connsiteY164" fmla="*/ 4323640 h 4500285"/>
              <a:gd name="connsiteX165" fmla="*/ 6806046 w 8510155"/>
              <a:gd name="connsiteY165" fmla="*/ 4282076 h 4500285"/>
              <a:gd name="connsiteX166" fmla="*/ 6764482 w 8510155"/>
              <a:gd name="connsiteY166" fmla="*/ 4271685 h 4500285"/>
              <a:gd name="connsiteX167" fmla="*/ 6639791 w 8510155"/>
              <a:gd name="connsiteY167" fmla="*/ 4219730 h 4500285"/>
              <a:gd name="connsiteX168" fmla="*/ 6577446 w 8510155"/>
              <a:gd name="connsiteY168" fmla="*/ 4188558 h 4500285"/>
              <a:gd name="connsiteX169" fmla="*/ 6400800 w 8510155"/>
              <a:gd name="connsiteY169" fmla="*/ 4126212 h 4500285"/>
              <a:gd name="connsiteX170" fmla="*/ 6161809 w 8510155"/>
              <a:gd name="connsiteY170" fmla="*/ 4053476 h 4500285"/>
              <a:gd name="connsiteX171" fmla="*/ 6016336 w 8510155"/>
              <a:gd name="connsiteY171" fmla="*/ 4001521 h 4500285"/>
              <a:gd name="connsiteX172" fmla="*/ 5818909 w 8510155"/>
              <a:gd name="connsiteY172" fmla="*/ 3939176 h 4500285"/>
              <a:gd name="connsiteX173" fmla="*/ 5746173 w 8510155"/>
              <a:gd name="connsiteY173" fmla="*/ 3897612 h 4500285"/>
              <a:gd name="connsiteX174" fmla="*/ 5704609 w 8510155"/>
              <a:gd name="connsiteY174" fmla="*/ 3876830 h 4500285"/>
              <a:gd name="connsiteX175" fmla="*/ 5663046 w 8510155"/>
              <a:gd name="connsiteY175" fmla="*/ 3887221 h 4500285"/>
              <a:gd name="connsiteX176" fmla="*/ 5642264 w 8510155"/>
              <a:gd name="connsiteY176" fmla="*/ 3918394 h 4500285"/>
              <a:gd name="connsiteX177" fmla="*/ 5590309 w 8510155"/>
              <a:gd name="connsiteY177" fmla="*/ 3980740 h 4500285"/>
              <a:gd name="connsiteX178" fmla="*/ 5444836 w 8510155"/>
              <a:gd name="connsiteY178" fmla="*/ 4105430 h 4500285"/>
              <a:gd name="connsiteX179" fmla="*/ 5174673 w 8510155"/>
              <a:gd name="connsiteY179" fmla="*/ 4219730 h 4500285"/>
              <a:gd name="connsiteX180" fmla="*/ 5008418 w 8510155"/>
              <a:gd name="connsiteY180" fmla="*/ 4292467 h 4500285"/>
              <a:gd name="connsiteX181" fmla="*/ 4946073 w 8510155"/>
              <a:gd name="connsiteY181" fmla="*/ 4334030 h 4500285"/>
              <a:gd name="connsiteX182" fmla="*/ 4831773 w 8510155"/>
              <a:gd name="connsiteY182" fmla="*/ 4365203 h 4500285"/>
              <a:gd name="connsiteX183" fmla="*/ 4738255 w 8510155"/>
              <a:gd name="connsiteY183" fmla="*/ 4417158 h 4500285"/>
              <a:gd name="connsiteX184" fmla="*/ 4644736 w 8510155"/>
              <a:gd name="connsiteY184" fmla="*/ 4500285 h 4500285"/>
              <a:gd name="connsiteX185" fmla="*/ 4572000 w 8510155"/>
              <a:gd name="connsiteY185" fmla="*/ 4334030 h 4500285"/>
              <a:gd name="connsiteX186" fmla="*/ 4509655 w 8510155"/>
              <a:gd name="connsiteY186" fmla="*/ 4209340 h 4500285"/>
              <a:gd name="connsiteX187" fmla="*/ 4499264 w 8510155"/>
              <a:gd name="connsiteY187" fmla="*/ 4178167 h 4500285"/>
              <a:gd name="connsiteX188" fmla="*/ 4447309 w 8510155"/>
              <a:gd name="connsiteY188" fmla="*/ 4115821 h 4500285"/>
              <a:gd name="connsiteX189" fmla="*/ 4416136 w 8510155"/>
              <a:gd name="connsiteY189" fmla="*/ 4095040 h 4500285"/>
              <a:gd name="connsiteX190" fmla="*/ 3927764 w 8510155"/>
              <a:gd name="connsiteY190" fmla="*/ 4084649 h 4500285"/>
              <a:gd name="connsiteX191" fmla="*/ 3522518 w 8510155"/>
              <a:gd name="connsiteY191" fmla="*/ 4095040 h 4500285"/>
              <a:gd name="connsiteX192" fmla="*/ 3449782 w 8510155"/>
              <a:gd name="connsiteY192" fmla="*/ 4105430 h 4500285"/>
              <a:gd name="connsiteX193" fmla="*/ 3397827 w 8510155"/>
              <a:gd name="connsiteY193" fmla="*/ 4126212 h 4500285"/>
              <a:gd name="connsiteX194" fmla="*/ 3325091 w 8510155"/>
              <a:gd name="connsiteY194" fmla="*/ 4167776 h 4500285"/>
              <a:gd name="connsiteX195" fmla="*/ 3293918 w 8510155"/>
              <a:gd name="connsiteY195" fmla="*/ 4198949 h 4500285"/>
              <a:gd name="connsiteX196" fmla="*/ 3231573 w 8510155"/>
              <a:gd name="connsiteY196" fmla="*/ 4250903 h 4500285"/>
              <a:gd name="connsiteX197" fmla="*/ 3096491 w 8510155"/>
              <a:gd name="connsiteY197" fmla="*/ 4230121 h 4500285"/>
              <a:gd name="connsiteX198" fmla="*/ 2971800 w 8510155"/>
              <a:gd name="connsiteY198" fmla="*/ 4188558 h 4500285"/>
              <a:gd name="connsiteX199" fmla="*/ 2753591 w 8510155"/>
              <a:gd name="connsiteY199" fmla="*/ 4105430 h 4500285"/>
              <a:gd name="connsiteX200" fmla="*/ 2597727 w 8510155"/>
              <a:gd name="connsiteY200" fmla="*/ 4043085 h 4500285"/>
              <a:gd name="connsiteX201" fmla="*/ 2556164 w 8510155"/>
              <a:gd name="connsiteY201" fmla="*/ 4032694 h 4500285"/>
              <a:gd name="connsiteX202" fmla="*/ 2452255 w 8510155"/>
              <a:gd name="connsiteY202" fmla="*/ 4001521 h 4500285"/>
              <a:gd name="connsiteX203" fmla="*/ 2296391 w 8510155"/>
              <a:gd name="connsiteY203" fmla="*/ 3970349 h 4500285"/>
              <a:gd name="connsiteX204" fmla="*/ 2234046 w 8510155"/>
              <a:gd name="connsiteY204" fmla="*/ 3991130 h 4500285"/>
              <a:gd name="connsiteX205" fmla="*/ 2098964 w 8510155"/>
              <a:gd name="connsiteY205" fmla="*/ 4105430 h 4500285"/>
              <a:gd name="connsiteX206" fmla="*/ 1943100 w 8510155"/>
              <a:gd name="connsiteY206" fmla="*/ 4261294 h 4500285"/>
              <a:gd name="connsiteX207" fmla="*/ 1901536 w 8510155"/>
              <a:gd name="connsiteY207" fmla="*/ 4282076 h 4500285"/>
              <a:gd name="connsiteX208" fmla="*/ 1839191 w 8510155"/>
              <a:gd name="connsiteY208" fmla="*/ 4323640 h 4500285"/>
              <a:gd name="connsiteX209" fmla="*/ 1724891 w 8510155"/>
              <a:gd name="connsiteY209" fmla="*/ 4375594 h 4500285"/>
              <a:gd name="connsiteX210" fmla="*/ 1662546 w 8510155"/>
              <a:gd name="connsiteY210" fmla="*/ 4417158 h 4500285"/>
              <a:gd name="connsiteX211" fmla="*/ 1600200 w 8510155"/>
              <a:gd name="connsiteY211" fmla="*/ 4448330 h 4500285"/>
              <a:gd name="connsiteX212" fmla="*/ 1579418 w 8510155"/>
              <a:gd name="connsiteY212" fmla="*/ 4282076 h 4500285"/>
              <a:gd name="connsiteX213" fmla="*/ 1558636 w 8510155"/>
              <a:gd name="connsiteY213" fmla="*/ 4167776 h 4500285"/>
              <a:gd name="connsiteX214" fmla="*/ 1548246 w 8510155"/>
              <a:gd name="connsiteY214" fmla="*/ 4095040 h 4500285"/>
              <a:gd name="connsiteX215" fmla="*/ 1537855 w 8510155"/>
              <a:gd name="connsiteY215" fmla="*/ 4053476 h 4500285"/>
              <a:gd name="connsiteX216" fmla="*/ 1506682 w 8510155"/>
              <a:gd name="connsiteY216" fmla="*/ 4063867 h 4500285"/>
              <a:gd name="connsiteX217" fmla="*/ 1413164 w 8510155"/>
              <a:gd name="connsiteY217" fmla="*/ 4084649 h 4500285"/>
              <a:gd name="connsiteX218" fmla="*/ 1319646 w 8510155"/>
              <a:gd name="connsiteY218" fmla="*/ 4095040 h 4500285"/>
              <a:gd name="connsiteX219" fmla="*/ 1184564 w 8510155"/>
              <a:gd name="connsiteY219" fmla="*/ 4084649 h 4500285"/>
              <a:gd name="connsiteX220" fmla="*/ 1059873 w 8510155"/>
              <a:gd name="connsiteY220" fmla="*/ 4063867 h 4500285"/>
              <a:gd name="connsiteX221" fmla="*/ 904009 w 8510155"/>
              <a:gd name="connsiteY221" fmla="*/ 4043085 h 4500285"/>
              <a:gd name="connsiteX222" fmla="*/ 872836 w 8510155"/>
              <a:gd name="connsiteY222" fmla="*/ 4032694 h 4500285"/>
              <a:gd name="connsiteX223" fmla="*/ 768927 w 8510155"/>
              <a:gd name="connsiteY223" fmla="*/ 4011912 h 4500285"/>
              <a:gd name="connsiteX224" fmla="*/ 685800 w 8510155"/>
              <a:gd name="connsiteY224" fmla="*/ 3991130 h 4500285"/>
              <a:gd name="connsiteX225" fmla="*/ 644236 w 8510155"/>
              <a:gd name="connsiteY225" fmla="*/ 3980740 h 4500285"/>
              <a:gd name="connsiteX226" fmla="*/ 581891 w 8510155"/>
              <a:gd name="connsiteY226" fmla="*/ 3959958 h 4500285"/>
              <a:gd name="connsiteX227" fmla="*/ 353291 w 8510155"/>
              <a:gd name="connsiteY227" fmla="*/ 3949567 h 4500285"/>
              <a:gd name="connsiteX228" fmla="*/ 249382 w 8510155"/>
              <a:gd name="connsiteY228" fmla="*/ 3928785 h 4500285"/>
              <a:gd name="connsiteX229" fmla="*/ 197427 w 8510155"/>
              <a:gd name="connsiteY229" fmla="*/ 3918394 h 4500285"/>
              <a:gd name="connsiteX230" fmla="*/ 114300 w 8510155"/>
              <a:gd name="connsiteY230" fmla="*/ 3897612 h 4500285"/>
              <a:gd name="connsiteX231" fmla="*/ 31173 w 8510155"/>
              <a:gd name="connsiteY231" fmla="*/ 3876830 h 4500285"/>
              <a:gd name="connsiteX232" fmla="*/ 0 w 8510155"/>
              <a:gd name="connsiteY232" fmla="*/ 3866440 h 4500285"/>
              <a:gd name="connsiteX233" fmla="*/ 93518 w 8510155"/>
              <a:gd name="connsiteY233" fmla="*/ 3783312 h 4500285"/>
              <a:gd name="connsiteX234" fmla="*/ 155864 w 8510155"/>
              <a:gd name="connsiteY234" fmla="*/ 3731358 h 4500285"/>
              <a:gd name="connsiteX235" fmla="*/ 332509 w 8510155"/>
              <a:gd name="connsiteY235" fmla="*/ 3606667 h 4500285"/>
              <a:gd name="connsiteX236" fmla="*/ 415636 w 8510155"/>
              <a:gd name="connsiteY236" fmla="*/ 3513149 h 4500285"/>
              <a:gd name="connsiteX237" fmla="*/ 457200 w 8510155"/>
              <a:gd name="connsiteY237" fmla="*/ 3450803 h 4500285"/>
              <a:gd name="connsiteX238" fmla="*/ 446809 w 8510155"/>
              <a:gd name="connsiteY238" fmla="*/ 3409240 h 4500285"/>
              <a:gd name="connsiteX239" fmla="*/ 374073 w 8510155"/>
              <a:gd name="connsiteY239" fmla="*/ 3253376 h 4500285"/>
              <a:gd name="connsiteX240" fmla="*/ 280555 w 8510155"/>
              <a:gd name="connsiteY240" fmla="*/ 3118294 h 4500285"/>
              <a:gd name="connsiteX241" fmla="*/ 259773 w 8510155"/>
              <a:gd name="connsiteY241" fmla="*/ 3087121 h 4500285"/>
              <a:gd name="connsiteX242" fmla="*/ 197427 w 8510155"/>
              <a:gd name="connsiteY242" fmla="*/ 3003994 h 4500285"/>
              <a:gd name="connsiteX243" fmla="*/ 176646 w 8510155"/>
              <a:gd name="connsiteY243" fmla="*/ 2962430 h 4500285"/>
              <a:gd name="connsiteX244" fmla="*/ 114300 w 8510155"/>
              <a:gd name="connsiteY244" fmla="*/ 2889694 h 4500285"/>
              <a:gd name="connsiteX245" fmla="*/ 41564 w 8510155"/>
              <a:gd name="connsiteY245" fmla="*/ 2765003 h 4500285"/>
              <a:gd name="connsiteX246" fmla="*/ 0 w 8510155"/>
              <a:gd name="connsiteY246" fmla="*/ 2681876 h 4500285"/>
              <a:gd name="connsiteX247" fmla="*/ 10391 w 8510155"/>
              <a:gd name="connsiteY247" fmla="*/ 2629921 h 4500285"/>
              <a:gd name="connsiteX248" fmla="*/ 93518 w 8510155"/>
              <a:gd name="connsiteY248" fmla="*/ 2567576 h 4500285"/>
              <a:gd name="connsiteX249" fmla="*/ 238991 w 8510155"/>
              <a:gd name="connsiteY249" fmla="*/ 2505230 h 4500285"/>
              <a:gd name="connsiteX250" fmla="*/ 477982 w 8510155"/>
              <a:gd name="connsiteY250" fmla="*/ 2380540 h 4500285"/>
              <a:gd name="connsiteX251" fmla="*/ 498764 w 8510155"/>
              <a:gd name="connsiteY251" fmla="*/ 2307803 h 4500285"/>
              <a:gd name="connsiteX252" fmla="*/ 477982 w 8510155"/>
              <a:gd name="connsiteY252" fmla="*/ 2183112 h 4500285"/>
              <a:gd name="connsiteX253" fmla="*/ 457200 w 8510155"/>
              <a:gd name="connsiteY253" fmla="*/ 2141549 h 4500285"/>
              <a:gd name="connsiteX254" fmla="*/ 384464 w 8510155"/>
              <a:gd name="connsiteY254" fmla="*/ 1933730 h 4500285"/>
              <a:gd name="connsiteX255" fmla="*/ 332509 w 8510155"/>
              <a:gd name="connsiteY255" fmla="*/ 1757085 h 4500285"/>
              <a:gd name="connsiteX256" fmla="*/ 290946 w 8510155"/>
              <a:gd name="connsiteY256" fmla="*/ 1642785 h 4500285"/>
              <a:gd name="connsiteX257" fmla="*/ 280555 w 8510155"/>
              <a:gd name="connsiteY257" fmla="*/ 1611612 h 4500285"/>
              <a:gd name="connsiteX258" fmla="*/ 238991 w 8510155"/>
              <a:gd name="connsiteY258" fmla="*/ 1518094 h 4500285"/>
              <a:gd name="connsiteX259" fmla="*/ 228600 w 8510155"/>
              <a:gd name="connsiteY259" fmla="*/ 1486921 h 4500285"/>
              <a:gd name="connsiteX260" fmla="*/ 197427 w 8510155"/>
              <a:gd name="connsiteY260" fmla="*/ 1403794 h 4500285"/>
              <a:gd name="connsiteX261" fmla="*/ 145473 w 8510155"/>
              <a:gd name="connsiteY261" fmla="*/ 1279103 h 4500285"/>
              <a:gd name="connsiteX262" fmla="*/ 135082 w 8510155"/>
              <a:gd name="connsiteY262" fmla="*/ 1237540 h 4500285"/>
              <a:gd name="connsiteX263" fmla="*/ 114300 w 8510155"/>
              <a:gd name="connsiteY263" fmla="*/ 1175194 h 4500285"/>
              <a:gd name="connsiteX264" fmla="*/ 176646 w 8510155"/>
              <a:gd name="connsiteY264" fmla="*/ 1144021 h 4500285"/>
              <a:gd name="connsiteX265" fmla="*/ 249382 w 8510155"/>
              <a:gd name="connsiteY265" fmla="*/ 1133630 h 4500285"/>
              <a:gd name="connsiteX266" fmla="*/ 332509 w 8510155"/>
              <a:gd name="connsiteY266" fmla="*/ 1112849 h 4500285"/>
              <a:gd name="connsiteX267" fmla="*/ 415636 w 8510155"/>
              <a:gd name="connsiteY267" fmla="*/ 1102458 h 4500285"/>
              <a:gd name="connsiteX268" fmla="*/ 509155 w 8510155"/>
              <a:gd name="connsiteY268" fmla="*/ 1081676 h 4500285"/>
              <a:gd name="connsiteX269" fmla="*/ 581891 w 8510155"/>
              <a:gd name="connsiteY269" fmla="*/ 1060894 h 4500285"/>
              <a:gd name="connsiteX270" fmla="*/ 613064 w 8510155"/>
              <a:gd name="connsiteY270" fmla="*/ 1029721 h 4500285"/>
              <a:gd name="connsiteX271" fmla="*/ 654627 w 8510155"/>
              <a:gd name="connsiteY271" fmla="*/ 894640 h 4500285"/>
              <a:gd name="connsiteX272" fmla="*/ 675409 w 8510155"/>
              <a:gd name="connsiteY272" fmla="*/ 666040 h 4500285"/>
              <a:gd name="connsiteX273" fmla="*/ 665018 w 8510155"/>
              <a:gd name="connsiteY273" fmla="*/ 427049 h 4500285"/>
              <a:gd name="connsiteX274" fmla="*/ 654627 w 8510155"/>
              <a:gd name="connsiteY274" fmla="*/ 333530 h 4500285"/>
              <a:gd name="connsiteX275" fmla="*/ 644236 w 8510155"/>
              <a:gd name="connsiteY275" fmla="*/ 250403 h 4500285"/>
              <a:gd name="connsiteX276" fmla="*/ 623455 w 8510155"/>
              <a:gd name="connsiteY276" fmla="*/ 136103 h 4500285"/>
              <a:gd name="connsiteX277" fmla="*/ 633846 w 8510155"/>
              <a:gd name="connsiteY277" fmla="*/ 52976 h 4500285"/>
              <a:gd name="connsiteX278" fmla="*/ 706582 w 8510155"/>
              <a:gd name="connsiteY278" fmla="*/ 125712 h 4500285"/>
              <a:gd name="connsiteX279" fmla="*/ 810491 w 8510155"/>
              <a:gd name="connsiteY279" fmla="*/ 219230 h 4500285"/>
              <a:gd name="connsiteX280" fmla="*/ 935182 w 8510155"/>
              <a:gd name="connsiteY280" fmla="*/ 323140 h 4500285"/>
              <a:gd name="connsiteX281" fmla="*/ 1039091 w 8510155"/>
              <a:gd name="connsiteY281" fmla="*/ 416658 h 4500285"/>
              <a:gd name="connsiteX282" fmla="*/ 1174173 w 8510155"/>
              <a:gd name="connsiteY282" fmla="*/ 499785 h 4500285"/>
              <a:gd name="connsiteX283" fmla="*/ 1205346 w 8510155"/>
              <a:gd name="connsiteY283" fmla="*/ 489394 h 4500285"/>
              <a:gd name="connsiteX284" fmla="*/ 1278082 w 8510155"/>
              <a:gd name="connsiteY284" fmla="*/ 364703 h 4500285"/>
              <a:gd name="connsiteX285" fmla="*/ 1392382 w 8510155"/>
              <a:gd name="connsiteY285" fmla="*/ 229621 h 4500285"/>
              <a:gd name="connsiteX286" fmla="*/ 1475509 w 8510155"/>
              <a:gd name="connsiteY286" fmla="*/ 136103 h 4500285"/>
              <a:gd name="connsiteX287" fmla="*/ 1527464 w 8510155"/>
              <a:gd name="connsiteY287" fmla="*/ 94540 h 4500285"/>
              <a:gd name="connsiteX288" fmla="*/ 1558636 w 8510155"/>
              <a:gd name="connsiteY288" fmla="*/ 63367 h 4500285"/>
              <a:gd name="connsiteX289" fmla="*/ 1589809 w 8510155"/>
              <a:gd name="connsiteY289" fmla="*/ 42585 h 4500285"/>
              <a:gd name="connsiteX290" fmla="*/ 1652155 w 8510155"/>
              <a:gd name="connsiteY290" fmla="*/ 1021 h 4500285"/>
              <a:gd name="connsiteX291" fmla="*/ 1693718 w 8510155"/>
              <a:gd name="connsiteY291" fmla="*/ 84149 h 4500285"/>
              <a:gd name="connsiteX292" fmla="*/ 1724891 w 8510155"/>
              <a:gd name="connsiteY292" fmla="*/ 136103 h 4500285"/>
              <a:gd name="connsiteX293" fmla="*/ 1735282 w 8510155"/>
              <a:gd name="connsiteY293" fmla="*/ 167276 h 4500285"/>
              <a:gd name="connsiteX294" fmla="*/ 1766455 w 8510155"/>
              <a:gd name="connsiteY294" fmla="*/ 219230 h 4500285"/>
              <a:gd name="connsiteX295" fmla="*/ 1787236 w 8510155"/>
              <a:gd name="connsiteY295" fmla="*/ 271185 h 4500285"/>
              <a:gd name="connsiteX296" fmla="*/ 1808018 w 8510155"/>
              <a:gd name="connsiteY296" fmla="*/ 302358 h 4500285"/>
              <a:gd name="connsiteX297" fmla="*/ 1818409 w 8510155"/>
              <a:gd name="connsiteY297" fmla="*/ 333530 h 4500285"/>
              <a:gd name="connsiteX298" fmla="*/ 1839191 w 8510155"/>
              <a:gd name="connsiteY298" fmla="*/ 375094 h 4500285"/>
              <a:gd name="connsiteX299" fmla="*/ 1849582 w 8510155"/>
              <a:gd name="connsiteY299" fmla="*/ 406267 h 4500285"/>
              <a:gd name="connsiteX300" fmla="*/ 1870364 w 8510155"/>
              <a:gd name="connsiteY300" fmla="*/ 437440 h 4500285"/>
              <a:gd name="connsiteX301" fmla="*/ 1901536 w 8510155"/>
              <a:gd name="connsiteY301" fmla="*/ 499785 h 4500285"/>
              <a:gd name="connsiteX302" fmla="*/ 1932709 w 8510155"/>
              <a:gd name="connsiteY302" fmla="*/ 530958 h 4500285"/>
              <a:gd name="connsiteX303" fmla="*/ 1963882 w 8510155"/>
              <a:gd name="connsiteY303" fmla="*/ 530958 h 450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8510155" h="4500285">
                <a:moveTo>
                  <a:pt x="1963882" y="530958"/>
                </a:moveTo>
                <a:cubicBezTo>
                  <a:pt x="1977736" y="525763"/>
                  <a:pt x="1998797" y="510628"/>
                  <a:pt x="2015836" y="499785"/>
                </a:cubicBezTo>
                <a:cubicBezTo>
                  <a:pt x="2036908" y="486375"/>
                  <a:pt x="2057400" y="472076"/>
                  <a:pt x="2078182" y="458221"/>
                </a:cubicBezTo>
                <a:cubicBezTo>
                  <a:pt x="2088573" y="451294"/>
                  <a:pt x="2098765" y="444059"/>
                  <a:pt x="2109355" y="437440"/>
                </a:cubicBezTo>
                <a:cubicBezTo>
                  <a:pt x="2126481" y="426736"/>
                  <a:pt x="2144505" y="417470"/>
                  <a:pt x="2161309" y="406267"/>
                </a:cubicBezTo>
                <a:cubicBezTo>
                  <a:pt x="2182091" y="392412"/>
                  <a:pt x="2201315" y="375873"/>
                  <a:pt x="2223655" y="364703"/>
                </a:cubicBezTo>
                <a:cubicBezTo>
                  <a:pt x="2323308" y="314875"/>
                  <a:pt x="2199747" y="377985"/>
                  <a:pt x="2317173" y="312749"/>
                </a:cubicBezTo>
                <a:cubicBezTo>
                  <a:pt x="2330713" y="305227"/>
                  <a:pt x="2345287" y="299652"/>
                  <a:pt x="2358736" y="291967"/>
                </a:cubicBezTo>
                <a:cubicBezTo>
                  <a:pt x="2369579" y="285771"/>
                  <a:pt x="2378739" y="276770"/>
                  <a:pt x="2389909" y="271185"/>
                </a:cubicBezTo>
                <a:cubicBezTo>
                  <a:pt x="2460619" y="235830"/>
                  <a:pt x="2376153" y="294070"/>
                  <a:pt x="2462646" y="240012"/>
                </a:cubicBezTo>
                <a:cubicBezTo>
                  <a:pt x="2477332" y="230834"/>
                  <a:pt x="2489173" y="217432"/>
                  <a:pt x="2504209" y="208840"/>
                </a:cubicBezTo>
                <a:cubicBezTo>
                  <a:pt x="2513719" y="203406"/>
                  <a:pt x="2525807" y="203768"/>
                  <a:pt x="2535382" y="198449"/>
                </a:cubicBezTo>
                <a:cubicBezTo>
                  <a:pt x="2557215" y="186319"/>
                  <a:pt x="2574537" y="166161"/>
                  <a:pt x="2597727" y="156885"/>
                </a:cubicBezTo>
                <a:cubicBezTo>
                  <a:pt x="2632363" y="143030"/>
                  <a:pt x="2668269" y="132003"/>
                  <a:pt x="2701636" y="115321"/>
                </a:cubicBezTo>
                <a:cubicBezTo>
                  <a:pt x="2715491" y="108394"/>
                  <a:pt x="2729045" y="100831"/>
                  <a:pt x="2743200" y="94540"/>
                </a:cubicBezTo>
                <a:cubicBezTo>
                  <a:pt x="2760245" y="86965"/>
                  <a:pt x="2778110" y="81334"/>
                  <a:pt x="2795155" y="73758"/>
                </a:cubicBezTo>
                <a:cubicBezTo>
                  <a:pt x="2809310" y="67467"/>
                  <a:pt x="2822336" y="58729"/>
                  <a:pt x="2836718" y="52976"/>
                </a:cubicBezTo>
                <a:cubicBezTo>
                  <a:pt x="2857057" y="44840"/>
                  <a:pt x="2878282" y="39121"/>
                  <a:pt x="2899064" y="32194"/>
                </a:cubicBezTo>
                <a:cubicBezTo>
                  <a:pt x="2909455" y="28730"/>
                  <a:pt x="2921123" y="27878"/>
                  <a:pt x="2930236" y="21803"/>
                </a:cubicBezTo>
                <a:lnTo>
                  <a:pt x="2961409" y="1021"/>
                </a:lnTo>
                <a:cubicBezTo>
                  <a:pt x="2971800" y="4485"/>
                  <a:pt x="2984837" y="3667"/>
                  <a:pt x="2992582" y="11412"/>
                </a:cubicBezTo>
                <a:cubicBezTo>
                  <a:pt x="3003535" y="22365"/>
                  <a:pt x="3005679" y="39527"/>
                  <a:pt x="3013364" y="52976"/>
                </a:cubicBezTo>
                <a:cubicBezTo>
                  <a:pt x="3019560" y="63819"/>
                  <a:pt x="3026151" y="74555"/>
                  <a:pt x="3034146" y="84149"/>
                </a:cubicBezTo>
                <a:cubicBezTo>
                  <a:pt x="3043553" y="95438"/>
                  <a:pt x="3055911" y="104032"/>
                  <a:pt x="3065318" y="115321"/>
                </a:cubicBezTo>
                <a:cubicBezTo>
                  <a:pt x="3073313" y="124915"/>
                  <a:pt x="3078755" y="136394"/>
                  <a:pt x="3086100" y="146494"/>
                </a:cubicBezTo>
                <a:cubicBezTo>
                  <a:pt x="3106472" y="174506"/>
                  <a:pt x="3127328" y="202167"/>
                  <a:pt x="3148446" y="229621"/>
                </a:cubicBezTo>
                <a:cubicBezTo>
                  <a:pt x="3161968" y="247200"/>
                  <a:pt x="3171556" y="269274"/>
                  <a:pt x="3190009" y="281576"/>
                </a:cubicBezTo>
                <a:cubicBezTo>
                  <a:pt x="3200400" y="288503"/>
                  <a:pt x="3212351" y="293527"/>
                  <a:pt x="3221182" y="302358"/>
                </a:cubicBezTo>
                <a:cubicBezTo>
                  <a:pt x="3233428" y="314604"/>
                  <a:pt x="3240109" y="331675"/>
                  <a:pt x="3252355" y="343921"/>
                </a:cubicBezTo>
                <a:cubicBezTo>
                  <a:pt x="3261185" y="352751"/>
                  <a:pt x="3273933" y="356708"/>
                  <a:pt x="3283527" y="364703"/>
                </a:cubicBezTo>
                <a:cubicBezTo>
                  <a:pt x="3294816" y="374111"/>
                  <a:pt x="3303100" y="386854"/>
                  <a:pt x="3314700" y="395876"/>
                </a:cubicBezTo>
                <a:cubicBezTo>
                  <a:pt x="3334416" y="411210"/>
                  <a:pt x="3356264" y="423585"/>
                  <a:pt x="3377046" y="437440"/>
                </a:cubicBezTo>
                <a:lnTo>
                  <a:pt x="3408218" y="458221"/>
                </a:lnTo>
                <a:cubicBezTo>
                  <a:pt x="3418609" y="465148"/>
                  <a:pt x="3427543" y="475054"/>
                  <a:pt x="3439391" y="479003"/>
                </a:cubicBezTo>
                <a:lnTo>
                  <a:pt x="3470564" y="489394"/>
                </a:lnTo>
                <a:cubicBezTo>
                  <a:pt x="3520847" y="486748"/>
                  <a:pt x="3656756" y="487007"/>
                  <a:pt x="3730336" y="468612"/>
                </a:cubicBezTo>
                <a:cubicBezTo>
                  <a:pt x="3871759" y="433256"/>
                  <a:pt x="3736129" y="466038"/>
                  <a:pt x="3823855" y="427049"/>
                </a:cubicBezTo>
                <a:cubicBezTo>
                  <a:pt x="3843873" y="418152"/>
                  <a:pt x="3866607" y="416064"/>
                  <a:pt x="3886200" y="406267"/>
                </a:cubicBezTo>
                <a:cubicBezTo>
                  <a:pt x="4026688" y="336023"/>
                  <a:pt x="3965324" y="353034"/>
                  <a:pt x="4062846" y="333530"/>
                </a:cubicBezTo>
                <a:cubicBezTo>
                  <a:pt x="4241899" y="221622"/>
                  <a:pt x="4063118" y="324319"/>
                  <a:pt x="4208318" y="260794"/>
                </a:cubicBezTo>
                <a:cubicBezTo>
                  <a:pt x="4243796" y="245273"/>
                  <a:pt x="4276272" y="223222"/>
                  <a:pt x="4312227" y="208840"/>
                </a:cubicBezTo>
                <a:cubicBezTo>
                  <a:pt x="4346863" y="194985"/>
                  <a:pt x="4379945" y="176324"/>
                  <a:pt x="4416136" y="167276"/>
                </a:cubicBezTo>
                <a:cubicBezTo>
                  <a:pt x="4429991" y="163812"/>
                  <a:pt x="4444152" y="161401"/>
                  <a:pt x="4457700" y="156885"/>
                </a:cubicBezTo>
                <a:cubicBezTo>
                  <a:pt x="4475395" y="150987"/>
                  <a:pt x="4492610" y="143679"/>
                  <a:pt x="4509655" y="136103"/>
                </a:cubicBezTo>
                <a:cubicBezTo>
                  <a:pt x="4523810" y="129812"/>
                  <a:pt x="4536382" y="119772"/>
                  <a:pt x="4551218" y="115321"/>
                </a:cubicBezTo>
                <a:cubicBezTo>
                  <a:pt x="4571398" y="109267"/>
                  <a:pt x="4592782" y="108394"/>
                  <a:pt x="4613564" y="104930"/>
                </a:cubicBezTo>
                <a:cubicBezTo>
                  <a:pt x="4707294" y="58066"/>
                  <a:pt x="4591014" y="112448"/>
                  <a:pt x="4738255" y="63367"/>
                </a:cubicBezTo>
                <a:cubicBezTo>
                  <a:pt x="4759037" y="56440"/>
                  <a:pt x="4779348" y="47898"/>
                  <a:pt x="4800600" y="42585"/>
                </a:cubicBezTo>
                <a:lnTo>
                  <a:pt x="4883727" y="21803"/>
                </a:lnTo>
                <a:cubicBezTo>
                  <a:pt x="4908406" y="5350"/>
                  <a:pt x="4916741" y="-12054"/>
                  <a:pt x="4946073" y="11412"/>
                </a:cubicBezTo>
                <a:cubicBezTo>
                  <a:pt x="4959399" y="22073"/>
                  <a:pt x="4981175" y="72843"/>
                  <a:pt x="4987636" y="84149"/>
                </a:cubicBezTo>
                <a:cubicBezTo>
                  <a:pt x="4993832" y="94992"/>
                  <a:pt x="5002222" y="104478"/>
                  <a:pt x="5008418" y="115321"/>
                </a:cubicBezTo>
                <a:cubicBezTo>
                  <a:pt x="5016103" y="128770"/>
                  <a:pt x="5020990" y="143750"/>
                  <a:pt x="5029200" y="156885"/>
                </a:cubicBezTo>
                <a:cubicBezTo>
                  <a:pt x="5038379" y="171571"/>
                  <a:pt x="5050307" y="184357"/>
                  <a:pt x="5060373" y="198449"/>
                </a:cubicBezTo>
                <a:cubicBezTo>
                  <a:pt x="5067632" y="208611"/>
                  <a:pt x="5073896" y="219459"/>
                  <a:pt x="5081155" y="229621"/>
                </a:cubicBezTo>
                <a:cubicBezTo>
                  <a:pt x="5091221" y="243713"/>
                  <a:pt x="5102261" y="257093"/>
                  <a:pt x="5112327" y="271185"/>
                </a:cubicBezTo>
                <a:cubicBezTo>
                  <a:pt x="5119586" y="281347"/>
                  <a:pt x="5124708" y="293117"/>
                  <a:pt x="5133109" y="302358"/>
                </a:cubicBezTo>
                <a:cubicBezTo>
                  <a:pt x="5261985" y="444122"/>
                  <a:pt x="5170080" y="341471"/>
                  <a:pt x="5257800" y="416658"/>
                </a:cubicBezTo>
                <a:cubicBezTo>
                  <a:pt x="5268957" y="426221"/>
                  <a:pt x="5277374" y="438808"/>
                  <a:pt x="5288973" y="447830"/>
                </a:cubicBezTo>
                <a:cubicBezTo>
                  <a:pt x="5308688" y="463164"/>
                  <a:pt x="5330536" y="475539"/>
                  <a:pt x="5351318" y="489394"/>
                </a:cubicBezTo>
                <a:lnTo>
                  <a:pt x="5382491" y="510176"/>
                </a:lnTo>
                <a:cubicBezTo>
                  <a:pt x="5403273" y="506712"/>
                  <a:pt x="5424235" y="504199"/>
                  <a:pt x="5444836" y="499785"/>
                </a:cubicBezTo>
                <a:cubicBezTo>
                  <a:pt x="5517905" y="484127"/>
                  <a:pt x="5524881" y="480030"/>
                  <a:pt x="5590309" y="458221"/>
                </a:cubicBezTo>
                <a:cubicBezTo>
                  <a:pt x="5600700" y="454757"/>
                  <a:pt x="5612090" y="453465"/>
                  <a:pt x="5621482" y="447830"/>
                </a:cubicBezTo>
                <a:cubicBezTo>
                  <a:pt x="5638800" y="437439"/>
                  <a:pt x="5655372" y="425690"/>
                  <a:pt x="5673436" y="416658"/>
                </a:cubicBezTo>
                <a:cubicBezTo>
                  <a:pt x="5683233" y="411760"/>
                  <a:pt x="5694638" y="410799"/>
                  <a:pt x="5704609" y="406267"/>
                </a:cubicBezTo>
                <a:cubicBezTo>
                  <a:pt x="5732812" y="393447"/>
                  <a:pt x="5758346" y="374500"/>
                  <a:pt x="5787736" y="364703"/>
                </a:cubicBezTo>
                <a:cubicBezTo>
                  <a:pt x="5798127" y="361239"/>
                  <a:pt x="5809334" y="359631"/>
                  <a:pt x="5818909" y="354312"/>
                </a:cubicBezTo>
                <a:cubicBezTo>
                  <a:pt x="5840743" y="342182"/>
                  <a:pt x="5858915" y="323919"/>
                  <a:pt x="5881255" y="312749"/>
                </a:cubicBezTo>
                <a:cubicBezTo>
                  <a:pt x="5902037" y="302358"/>
                  <a:pt x="5922448" y="291191"/>
                  <a:pt x="5943600" y="281576"/>
                </a:cubicBezTo>
                <a:cubicBezTo>
                  <a:pt x="5960581" y="273858"/>
                  <a:pt x="5979180" y="269726"/>
                  <a:pt x="5995555" y="260794"/>
                </a:cubicBezTo>
                <a:cubicBezTo>
                  <a:pt x="6085854" y="211539"/>
                  <a:pt x="6026216" y="229840"/>
                  <a:pt x="6099464" y="198449"/>
                </a:cubicBezTo>
                <a:cubicBezTo>
                  <a:pt x="6109531" y="194135"/>
                  <a:pt x="6120569" y="192373"/>
                  <a:pt x="6130636" y="188058"/>
                </a:cubicBezTo>
                <a:cubicBezTo>
                  <a:pt x="6144874" y="181956"/>
                  <a:pt x="6157962" y="173378"/>
                  <a:pt x="6172200" y="167276"/>
                </a:cubicBezTo>
                <a:cubicBezTo>
                  <a:pt x="6182267" y="162961"/>
                  <a:pt x="6193576" y="161783"/>
                  <a:pt x="6203373" y="156885"/>
                </a:cubicBezTo>
                <a:cubicBezTo>
                  <a:pt x="6214543" y="151300"/>
                  <a:pt x="6223134" y="141175"/>
                  <a:pt x="6234546" y="136103"/>
                </a:cubicBezTo>
                <a:cubicBezTo>
                  <a:pt x="6254564" y="127206"/>
                  <a:pt x="6278664" y="127472"/>
                  <a:pt x="6296891" y="115321"/>
                </a:cubicBezTo>
                <a:cubicBezTo>
                  <a:pt x="6307282" y="108394"/>
                  <a:pt x="6316652" y="99612"/>
                  <a:pt x="6328064" y="94540"/>
                </a:cubicBezTo>
                <a:cubicBezTo>
                  <a:pt x="6348082" y="85643"/>
                  <a:pt x="6372182" y="85909"/>
                  <a:pt x="6390409" y="73758"/>
                </a:cubicBezTo>
                <a:lnTo>
                  <a:pt x="6452755" y="32194"/>
                </a:lnTo>
                <a:cubicBezTo>
                  <a:pt x="6466609" y="49512"/>
                  <a:pt x="6481600" y="65980"/>
                  <a:pt x="6494318" y="84149"/>
                </a:cubicBezTo>
                <a:cubicBezTo>
                  <a:pt x="6505900" y="100694"/>
                  <a:pt x="6512702" y="120472"/>
                  <a:pt x="6525491" y="136103"/>
                </a:cubicBezTo>
                <a:cubicBezTo>
                  <a:pt x="6544102" y="158850"/>
                  <a:pt x="6568175" y="176604"/>
                  <a:pt x="6587836" y="198449"/>
                </a:cubicBezTo>
                <a:cubicBezTo>
                  <a:pt x="6599421" y="211321"/>
                  <a:pt x="6607424" y="227140"/>
                  <a:pt x="6619009" y="240012"/>
                </a:cubicBezTo>
                <a:cubicBezTo>
                  <a:pt x="6638670" y="261857"/>
                  <a:pt x="6660573" y="281576"/>
                  <a:pt x="6681355" y="302358"/>
                </a:cubicBezTo>
                <a:cubicBezTo>
                  <a:pt x="6691746" y="312749"/>
                  <a:pt x="6701052" y="324350"/>
                  <a:pt x="6712527" y="333530"/>
                </a:cubicBezTo>
                <a:cubicBezTo>
                  <a:pt x="6747163" y="361239"/>
                  <a:pt x="6779529" y="392054"/>
                  <a:pt x="6816436" y="416658"/>
                </a:cubicBezTo>
                <a:cubicBezTo>
                  <a:pt x="6826827" y="423585"/>
                  <a:pt x="6838015" y="429445"/>
                  <a:pt x="6847609" y="437440"/>
                </a:cubicBezTo>
                <a:cubicBezTo>
                  <a:pt x="6901697" y="482512"/>
                  <a:pt x="6854316" y="461574"/>
                  <a:pt x="6930736" y="499785"/>
                </a:cubicBezTo>
                <a:cubicBezTo>
                  <a:pt x="6940533" y="504683"/>
                  <a:pt x="6952112" y="505278"/>
                  <a:pt x="6961909" y="510176"/>
                </a:cubicBezTo>
                <a:cubicBezTo>
                  <a:pt x="6973079" y="515761"/>
                  <a:pt x="6981912" y="525373"/>
                  <a:pt x="6993082" y="530958"/>
                </a:cubicBezTo>
                <a:cubicBezTo>
                  <a:pt x="7002879" y="535856"/>
                  <a:pt x="7014458" y="536451"/>
                  <a:pt x="7024255" y="541349"/>
                </a:cubicBezTo>
                <a:cubicBezTo>
                  <a:pt x="7123055" y="590748"/>
                  <a:pt x="6956922" y="529295"/>
                  <a:pt x="7117773" y="582912"/>
                </a:cubicBezTo>
                <a:cubicBezTo>
                  <a:pt x="7128164" y="586376"/>
                  <a:pt x="7138078" y="591944"/>
                  <a:pt x="7148946" y="593303"/>
                </a:cubicBezTo>
                <a:cubicBezTo>
                  <a:pt x="7369878" y="620920"/>
                  <a:pt x="7053840" y="582753"/>
                  <a:pt x="7367155" y="614085"/>
                </a:cubicBezTo>
                <a:cubicBezTo>
                  <a:pt x="7391525" y="616522"/>
                  <a:pt x="7415472" y="622598"/>
                  <a:pt x="7439891" y="624476"/>
                </a:cubicBezTo>
                <a:cubicBezTo>
                  <a:pt x="7527132" y="631187"/>
                  <a:pt x="7815481" y="642291"/>
                  <a:pt x="7886700" y="645258"/>
                </a:cubicBezTo>
                <a:cubicBezTo>
                  <a:pt x="7952509" y="641794"/>
                  <a:pt x="8034873" y="591085"/>
                  <a:pt x="8084127" y="634867"/>
                </a:cubicBezTo>
                <a:cubicBezTo>
                  <a:pt x="8128212" y="674053"/>
                  <a:pt x="8079076" y="752771"/>
                  <a:pt x="8073736" y="811512"/>
                </a:cubicBezTo>
                <a:cubicBezTo>
                  <a:pt x="8072137" y="829101"/>
                  <a:pt x="8066249" y="846046"/>
                  <a:pt x="8063346" y="863467"/>
                </a:cubicBezTo>
                <a:cubicBezTo>
                  <a:pt x="8059320" y="887625"/>
                  <a:pt x="8057758" y="912187"/>
                  <a:pt x="8052955" y="936203"/>
                </a:cubicBezTo>
                <a:cubicBezTo>
                  <a:pt x="8050807" y="946943"/>
                  <a:pt x="8045027" y="956703"/>
                  <a:pt x="8042564" y="967376"/>
                </a:cubicBezTo>
                <a:cubicBezTo>
                  <a:pt x="8034621" y="1001794"/>
                  <a:pt x="8030349" y="1037017"/>
                  <a:pt x="8021782" y="1071285"/>
                </a:cubicBezTo>
                <a:lnTo>
                  <a:pt x="8011391" y="1112849"/>
                </a:lnTo>
                <a:cubicBezTo>
                  <a:pt x="7998191" y="1231644"/>
                  <a:pt x="7994797" y="1210795"/>
                  <a:pt x="8011391" y="1351840"/>
                </a:cubicBezTo>
                <a:cubicBezTo>
                  <a:pt x="8015409" y="1385992"/>
                  <a:pt x="8027476" y="1384009"/>
                  <a:pt x="8042564" y="1414185"/>
                </a:cubicBezTo>
                <a:cubicBezTo>
                  <a:pt x="8059466" y="1447988"/>
                  <a:pt x="8043959" y="1446753"/>
                  <a:pt x="8073736" y="1476530"/>
                </a:cubicBezTo>
                <a:cubicBezTo>
                  <a:pt x="8082567" y="1485361"/>
                  <a:pt x="8094518" y="1490385"/>
                  <a:pt x="8104909" y="1497312"/>
                </a:cubicBezTo>
                <a:cubicBezTo>
                  <a:pt x="8141025" y="1569544"/>
                  <a:pt x="8114738" y="1527923"/>
                  <a:pt x="8198427" y="1611612"/>
                </a:cubicBezTo>
                <a:lnTo>
                  <a:pt x="8291946" y="1705130"/>
                </a:lnTo>
                <a:cubicBezTo>
                  <a:pt x="8305801" y="1718985"/>
                  <a:pt x="8317206" y="1735826"/>
                  <a:pt x="8333509" y="1746694"/>
                </a:cubicBezTo>
                <a:cubicBezTo>
                  <a:pt x="8410907" y="1798292"/>
                  <a:pt x="8315846" y="1731975"/>
                  <a:pt x="8395855" y="1798649"/>
                </a:cubicBezTo>
                <a:cubicBezTo>
                  <a:pt x="8405449" y="1806644"/>
                  <a:pt x="8417693" y="1811133"/>
                  <a:pt x="8427027" y="1819430"/>
                </a:cubicBezTo>
                <a:cubicBezTo>
                  <a:pt x="8485262" y="1871195"/>
                  <a:pt x="8478569" y="1865570"/>
                  <a:pt x="8510155" y="1912949"/>
                </a:cubicBezTo>
                <a:cubicBezTo>
                  <a:pt x="8456911" y="2019434"/>
                  <a:pt x="8536980" y="1870253"/>
                  <a:pt x="8427027" y="2016858"/>
                </a:cubicBezTo>
                <a:cubicBezTo>
                  <a:pt x="8398367" y="2055072"/>
                  <a:pt x="8391958" y="2067699"/>
                  <a:pt x="8354291" y="2099985"/>
                </a:cubicBezTo>
                <a:cubicBezTo>
                  <a:pt x="8344809" y="2108112"/>
                  <a:pt x="8333509" y="2113840"/>
                  <a:pt x="8323118" y="2120767"/>
                </a:cubicBezTo>
                <a:cubicBezTo>
                  <a:pt x="8312727" y="2134621"/>
                  <a:pt x="8303531" y="2149458"/>
                  <a:pt x="8291946" y="2162330"/>
                </a:cubicBezTo>
                <a:cubicBezTo>
                  <a:pt x="8272285" y="2184176"/>
                  <a:pt x="8245903" y="2200222"/>
                  <a:pt x="8229600" y="2224676"/>
                </a:cubicBezTo>
                <a:cubicBezTo>
                  <a:pt x="8162034" y="2326025"/>
                  <a:pt x="8267866" y="2168526"/>
                  <a:pt x="8177646" y="2297412"/>
                </a:cubicBezTo>
                <a:cubicBezTo>
                  <a:pt x="8163323" y="2317874"/>
                  <a:pt x="8149937" y="2338976"/>
                  <a:pt x="8136082" y="2359758"/>
                </a:cubicBezTo>
                <a:cubicBezTo>
                  <a:pt x="8129155" y="2370149"/>
                  <a:pt x="8124130" y="2382100"/>
                  <a:pt x="8115300" y="2390930"/>
                </a:cubicBezTo>
                <a:lnTo>
                  <a:pt x="8084127" y="2422103"/>
                </a:lnTo>
                <a:cubicBezTo>
                  <a:pt x="8105361" y="2485805"/>
                  <a:pt x="8086772" y="2445529"/>
                  <a:pt x="8167255" y="2526012"/>
                </a:cubicBezTo>
                <a:cubicBezTo>
                  <a:pt x="8177646" y="2536403"/>
                  <a:pt x="8186671" y="2548368"/>
                  <a:pt x="8198427" y="2557185"/>
                </a:cubicBezTo>
                <a:cubicBezTo>
                  <a:pt x="8216268" y="2570566"/>
                  <a:pt x="8249893" y="2596985"/>
                  <a:pt x="8271164" y="2609140"/>
                </a:cubicBezTo>
                <a:cubicBezTo>
                  <a:pt x="8284613" y="2616825"/>
                  <a:pt x="8298873" y="2622994"/>
                  <a:pt x="8312727" y="2629921"/>
                </a:cubicBezTo>
                <a:cubicBezTo>
                  <a:pt x="8323118" y="2640312"/>
                  <a:pt x="8332611" y="2651686"/>
                  <a:pt x="8343900" y="2661094"/>
                </a:cubicBezTo>
                <a:cubicBezTo>
                  <a:pt x="8353494" y="2669089"/>
                  <a:pt x="8366242" y="2673045"/>
                  <a:pt x="8375073" y="2681876"/>
                </a:cubicBezTo>
                <a:cubicBezTo>
                  <a:pt x="8444344" y="2751147"/>
                  <a:pt x="8343903" y="2678415"/>
                  <a:pt x="8427027" y="2733830"/>
                </a:cubicBezTo>
                <a:cubicBezTo>
                  <a:pt x="8423563" y="2744221"/>
                  <a:pt x="8425189" y="2758161"/>
                  <a:pt x="8416636" y="2765003"/>
                </a:cubicBezTo>
                <a:cubicBezTo>
                  <a:pt x="8405485" y="2773924"/>
                  <a:pt x="8389210" y="2773374"/>
                  <a:pt x="8375073" y="2775394"/>
                </a:cubicBezTo>
                <a:cubicBezTo>
                  <a:pt x="8340614" y="2780317"/>
                  <a:pt x="8305800" y="2782321"/>
                  <a:pt x="8271164" y="2785785"/>
                </a:cubicBezTo>
                <a:cubicBezTo>
                  <a:pt x="8257309" y="2789249"/>
                  <a:pt x="8243604" y="2793375"/>
                  <a:pt x="8229600" y="2796176"/>
                </a:cubicBezTo>
                <a:cubicBezTo>
                  <a:pt x="8208941" y="2800308"/>
                  <a:pt x="8187694" y="2801457"/>
                  <a:pt x="8167255" y="2806567"/>
                </a:cubicBezTo>
                <a:cubicBezTo>
                  <a:pt x="8167251" y="2806568"/>
                  <a:pt x="8089325" y="2832544"/>
                  <a:pt x="8073736" y="2837740"/>
                </a:cubicBezTo>
                <a:cubicBezTo>
                  <a:pt x="8063345" y="2841203"/>
                  <a:pt x="8053304" y="2845982"/>
                  <a:pt x="8042564" y="2848130"/>
                </a:cubicBezTo>
                <a:lnTo>
                  <a:pt x="7990609" y="2858521"/>
                </a:lnTo>
                <a:cubicBezTo>
                  <a:pt x="7973291" y="2865448"/>
                  <a:pt x="7956119" y="2872754"/>
                  <a:pt x="7938655" y="2879303"/>
                </a:cubicBezTo>
                <a:cubicBezTo>
                  <a:pt x="7928399" y="2883149"/>
                  <a:pt x="7917279" y="2884796"/>
                  <a:pt x="7907482" y="2889694"/>
                </a:cubicBezTo>
                <a:cubicBezTo>
                  <a:pt x="7826909" y="2929981"/>
                  <a:pt x="7923490" y="2894749"/>
                  <a:pt x="7845136" y="2920867"/>
                </a:cubicBezTo>
                <a:cubicBezTo>
                  <a:pt x="7773677" y="2968506"/>
                  <a:pt x="7806486" y="2954532"/>
                  <a:pt x="7751618" y="2972821"/>
                </a:cubicBezTo>
                <a:cubicBezTo>
                  <a:pt x="7766670" y="3228701"/>
                  <a:pt x="7752329" y="3068328"/>
                  <a:pt x="7772400" y="3222203"/>
                </a:cubicBezTo>
                <a:cubicBezTo>
                  <a:pt x="7779624" y="3277583"/>
                  <a:pt x="7779636" y="3334276"/>
                  <a:pt x="7793182" y="3388458"/>
                </a:cubicBezTo>
                <a:lnTo>
                  <a:pt x="7813964" y="3471585"/>
                </a:lnTo>
                <a:cubicBezTo>
                  <a:pt x="7817428" y="3485440"/>
                  <a:pt x="7819839" y="3499601"/>
                  <a:pt x="7824355" y="3513149"/>
                </a:cubicBezTo>
                <a:cubicBezTo>
                  <a:pt x="7827819" y="3523540"/>
                  <a:pt x="7831864" y="3533754"/>
                  <a:pt x="7834746" y="3544321"/>
                </a:cubicBezTo>
                <a:cubicBezTo>
                  <a:pt x="7842261" y="3571877"/>
                  <a:pt x="7846495" y="3600353"/>
                  <a:pt x="7855527" y="3627449"/>
                </a:cubicBezTo>
                <a:cubicBezTo>
                  <a:pt x="7858991" y="3637840"/>
                  <a:pt x="7863036" y="3648054"/>
                  <a:pt x="7865918" y="3658621"/>
                </a:cubicBezTo>
                <a:cubicBezTo>
                  <a:pt x="7873433" y="3686177"/>
                  <a:pt x="7877668" y="3714653"/>
                  <a:pt x="7886700" y="3741749"/>
                </a:cubicBezTo>
                <a:cubicBezTo>
                  <a:pt x="7911998" y="3817642"/>
                  <a:pt x="7902169" y="3782842"/>
                  <a:pt x="7917873" y="3845658"/>
                </a:cubicBezTo>
                <a:cubicBezTo>
                  <a:pt x="7907482" y="3849122"/>
                  <a:pt x="7897653" y="3856049"/>
                  <a:pt x="7886700" y="3856049"/>
                </a:cubicBezTo>
                <a:cubicBezTo>
                  <a:pt x="7872419" y="3856049"/>
                  <a:pt x="7858684" y="3850174"/>
                  <a:pt x="7845136" y="3845658"/>
                </a:cubicBezTo>
                <a:cubicBezTo>
                  <a:pt x="7817061" y="3836300"/>
                  <a:pt x="7789486" y="3825476"/>
                  <a:pt x="7762009" y="3814485"/>
                </a:cubicBezTo>
                <a:cubicBezTo>
                  <a:pt x="7720202" y="3797762"/>
                  <a:pt x="7678121" y="3781571"/>
                  <a:pt x="7637318" y="3762530"/>
                </a:cubicBezTo>
                <a:cubicBezTo>
                  <a:pt x="7626002" y="3757249"/>
                  <a:pt x="7617462" y="3747030"/>
                  <a:pt x="7606146" y="3741749"/>
                </a:cubicBezTo>
                <a:cubicBezTo>
                  <a:pt x="7430539" y="3659799"/>
                  <a:pt x="7526493" y="3712519"/>
                  <a:pt x="7325591" y="3648230"/>
                </a:cubicBezTo>
                <a:cubicBezTo>
                  <a:pt x="7290061" y="3636861"/>
                  <a:pt x="7257255" y="3617900"/>
                  <a:pt x="7221682" y="3606667"/>
                </a:cubicBezTo>
                <a:cubicBezTo>
                  <a:pt x="7145265" y="3582536"/>
                  <a:pt x="7094736" y="3582846"/>
                  <a:pt x="7013864" y="3575494"/>
                </a:cubicBezTo>
                <a:cubicBezTo>
                  <a:pt x="6986155" y="3578958"/>
                  <a:pt x="6938867" y="3559170"/>
                  <a:pt x="6930736" y="3585885"/>
                </a:cubicBezTo>
                <a:cubicBezTo>
                  <a:pt x="6908526" y="3658859"/>
                  <a:pt x="6936216" y="3738365"/>
                  <a:pt x="6941127" y="3814485"/>
                </a:cubicBezTo>
                <a:cubicBezTo>
                  <a:pt x="6943146" y="3845784"/>
                  <a:pt x="6948235" y="3876811"/>
                  <a:pt x="6951518" y="3908003"/>
                </a:cubicBezTo>
                <a:cubicBezTo>
                  <a:pt x="6955162" y="3942621"/>
                  <a:pt x="6958445" y="3977276"/>
                  <a:pt x="6961909" y="4011912"/>
                </a:cubicBezTo>
                <a:cubicBezTo>
                  <a:pt x="6958445" y="4119285"/>
                  <a:pt x="6972586" y="4228688"/>
                  <a:pt x="6951518" y="4334030"/>
                </a:cubicBezTo>
                <a:cubicBezTo>
                  <a:pt x="6948054" y="4351348"/>
                  <a:pt x="6916196" y="4329580"/>
                  <a:pt x="6899564" y="4323640"/>
                </a:cubicBezTo>
                <a:cubicBezTo>
                  <a:pt x="6867438" y="4312167"/>
                  <a:pt x="6837885" y="4294322"/>
                  <a:pt x="6806046" y="4282076"/>
                </a:cubicBezTo>
                <a:cubicBezTo>
                  <a:pt x="6792717" y="4276949"/>
                  <a:pt x="6777854" y="4276699"/>
                  <a:pt x="6764482" y="4271685"/>
                </a:cubicBezTo>
                <a:cubicBezTo>
                  <a:pt x="6722322" y="4255875"/>
                  <a:pt x="6680938" y="4238017"/>
                  <a:pt x="6639791" y="4219730"/>
                </a:cubicBezTo>
                <a:cubicBezTo>
                  <a:pt x="6618559" y="4210294"/>
                  <a:pt x="6599083" y="4197025"/>
                  <a:pt x="6577446" y="4188558"/>
                </a:cubicBezTo>
                <a:cubicBezTo>
                  <a:pt x="6519297" y="4165804"/>
                  <a:pt x="6460184" y="4145512"/>
                  <a:pt x="6400800" y="4126212"/>
                </a:cubicBezTo>
                <a:cubicBezTo>
                  <a:pt x="6321606" y="4100474"/>
                  <a:pt x="6239124" y="4084403"/>
                  <a:pt x="6161809" y="4053476"/>
                </a:cubicBezTo>
                <a:cubicBezTo>
                  <a:pt x="6100389" y="4028907"/>
                  <a:pt x="6090479" y="4023764"/>
                  <a:pt x="6016336" y="4001521"/>
                </a:cubicBezTo>
                <a:cubicBezTo>
                  <a:pt x="5938257" y="3978097"/>
                  <a:pt x="5890476" y="3972574"/>
                  <a:pt x="5818909" y="3939176"/>
                </a:cubicBezTo>
                <a:cubicBezTo>
                  <a:pt x="5793604" y="3927367"/>
                  <a:pt x="5770688" y="3910984"/>
                  <a:pt x="5746173" y="3897612"/>
                </a:cubicBezTo>
                <a:cubicBezTo>
                  <a:pt x="5732574" y="3890195"/>
                  <a:pt x="5718464" y="3883757"/>
                  <a:pt x="5704609" y="3876830"/>
                </a:cubicBezTo>
                <a:cubicBezTo>
                  <a:pt x="5690755" y="3880294"/>
                  <a:pt x="5674928" y="3879299"/>
                  <a:pt x="5663046" y="3887221"/>
                </a:cubicBezTo>
                <a:cubicBezTo>
                  <a:pt x="5652655" y="3894148"/>
                  <a:pt x="5649931" y="3908536"/>
                  <a:pt x="5642264" y="3918394"/>
                </a:cubicBezTo>
                <a:cubicBezTo>
                  <a:pt x="5625656" y="3939748"/>
                  <a:pt x="5608589" y="3960798"/>
                  <a:pt x="5590309" y="3980740"/>
                </a:cubicBezTo>
                <a:cubicBezTo>
                  <a:pt x="5552408" y="4022086"/>
                  <a:pt x="5493804" y="4079063"/>
                  <a:pt x="5444836" y="4105430"/>
                </a:cubicBezTo>
                <a:cubicBezTo>
                  <a:pt x="5280037" y="4194168"/>
                  <a:pt x="5300307" y="4167383"/>
                  <a:pt x="5174673" y="4219730"/>
                </a:cubicBezTo>
                <a:cubicBezTo>
                  <a:pt x="5118836" y="4242995"/>
                  <a:pt x="5058749" y="4258913"/>
                  <a:pt x="5008418" y="4292467"/>
                </a:cubicBezTo>
                <a:cubicBezTo>
                  <a:pt x="4987636" y="4306321"/>
                  <a:pt x="4968751" y="4323564"/>
                  <a:pt x="4946073" y="4334030"/>
                </a:cubicBezTo>
                <a:cubicBezTo>
                  <a:pt x="4931476" y="4340767"/>
                  <a:pt x="4857095" y="4358872"/>
                  <a:pt x="4831773" y="4365203"/>
                </a:cubicBezTo>
                <a:cubicBezTo>
                  <a:pt x="4760314" y="4412842"/>
                  <a:pt x="4793122" y="4398868"/>
                  <a:pt x="4738255" y="4417158"/>
                </a:cubicBezTo>
                <a:cubicBezTo>
                  <a:pt x="4667078" y="4488334"/>
                  <a:pt x="4700363" y="4463200"/>
                  <a:pt x="4644736" y="4500285"/>
                </a:cubicBezTo>
                <a:cubicBezTo>
                  <a:pt x="4501890" y="4214590"/>
                  <a:pt x="4698160" y="4614385"/>
                  <a:pt x="4572000" y="4334030"/>
                </a:cubicBezTo>
                <a:cubicBezTo>
                  <a:pt x="4552931" y="4291654"/>
                  <a:pt x="4524350" y="4253425"/>
                  <a:pt x="4509655" y="4209340"/>
                </a:cubicBezTo>
                <a:cubicBezTo>
                  <a:pt x="4506191" y="4198949"/>
                  <a:pt x="4504162" y="4187964"/>
                  <a:pt x="4499264" y="4178167"/>
                </a:cubicBezTo>
                <a:cubicBezTo>
                  <a:pt x="4487588" y="4154814"/>
                  <a:pt x="4467007" y="4132235"/>
                  <a:pt x="4447309" y="4115821"/>
                </a:cubicBezTo>
                <a:cubicBezTo>
                  <a:pt x="4437715" y="4107826"/>
                  <a:pt x="4428602" y="4095788"/>
                  <a:pt x="4416136" y="4095040"/>
                </a:cubicBezTo>
                <a:cubicBezTo>
                  <a:pt x="4253601" y="4085288"/>
                  <a:pt x="4090555" y="4088113"/>
                  <a:pt x="3927764" y="4084649"/>
                </a:cubicBezTo>
                <a:lnTo>
                  <a:pt x="3522518" y="4095040"/>
                </a:lnTo>
                <a:cubicBezTo>
                  <a:pt x="3498050" y="4096104"/>
                  <a:pt x="3473542" y="4099490"/>
                  <a:pt x="3449782" y="4105430"/>
                </a:cubicBezTo>
                <a:cubicBezTo>
                  <a:pt x="3431686" y="4109954"/>
                  <a:pt x="3414872" y="4118636"/>
                  <a:pt x="3397827" y="4126212"/>
                </a:cubicBezTo>
                <a:cubicBezTo>
                  <a:pt x="3376050" y="4135891"/>
                  <a:pt x="3344194" y="4151857"/>
                  <a:pt x="3325091" y="4167776"/>
                </a:cubicBezTo>
                <a:cubicBezTo>
                  <a:pt x="3313802" y="4177184"/>
                  <a:pt x="3305207" y="4189541"/>
                  <a:pt x="3293918" y="4198949"/>
                </a:cubicBezTo>
                <a:cubicBezTo>
                  <a:pt x="3207118" y="4271282"/>
                  <a:pt x="3322647" y="4159829"/>
                  <a:pt x="3231573" y="4250903"/>
                </a:cubicBezTo>
                <a:cubicBezTo>
                  <a:pt x="3200732" y="4247048"/>
                  <a:pt x="3131676" y="4240469"/>
                  <a:pt x="3096491" y="4230121"/>
                </a:cubicBezTo>
                <a:cubicBezTo>
                  <a:pt x="3054459" y="4217759"/>
                  <a:pt x="3013364" y="4202412"/>
                  <a:pt x="2971800" y="4188558"/>
                </a:cubicBezTo>
                <a:cubicBezTo>
                  <a:pt x="2879862" y="4157912"/>
                  <a:pt x="2934371" y="4176646"/>
                  <a:pt x="2753591" y="4105430"/>
                </a:cubicBezTo>
                <a:cubicBezTo>
                  <a:pt x="2701528" y="4084920"/>
                  <a:pt x="2652013" y="4056657"/>
                  <a:pt x="2597727" y="4043085"/>
                </a:cubicBezTo>
                <a:cubicBezTo>
                  <a:pt x="2583873" y="4039621"/>
                  <a:pt x="2569895" y="4036617"/>
                  <a:pt x="2556164" y="4032694"/>
                </a:cubicBezTo>
                <a:cubicBezTo>
                  <a:pt x="2521394" y="4022760"/>
                  <a:pt x="2487226" y="4010724"/>
                  <a:pt x="2452255" y="4001521"/>
                </a:cubicBezTo>
                <a:cubicBezTo>
                  <a:pt x="2386581" y="3984239"/>
                  <a:pt x="2358295" y="3980666"/>
                  <a:pt x="2296391" y="3970349"/>
                </a:cubicBezTo>
                <a:cubicBezTo>
                  <a:pt x="2275609" y="3977276"/>
                  <a:pt x="2252125" y="3978760"/>
                  <a:pt x="2234046" y="3991130"/>
                </a:cubicBezTo>
                <a:cubicBezTo>
                  <a:pt x="2185366" y="4024437"/>
                  <a:pt x="2137805" y="4061040"/>
                  <a:pt x="2098964" y="4105430"/>
                </a:cubicBezTo>
                <a:cubicBezTo>
                  <a:pt x="2037248" y="4175962"/>
                  <a:pt x="2018670" y="4204616"/>
                  <a:pt x="1943100" y="4261294"/>
                </a:cubicBezTo>
                <a:cubicBezTo>
                  <a:pt x="1930708" y="4270588"/>
                  <a:pt x="1914819" y="4274106"/>
                  <a:pt x="1901536" y="4282076"/>
                </a:cubicBezTo>
                <a:cubicBezTo>
                  <a:pt x="1880119" y="4294926"/>
                  <a:pt x="1862886" y="4315742"/>
                  <a:pt x="1839191" y="4323640"/>
                </a:cubicBezTo>
                <a:cubicBezTo>
                  <a:pt x="1795053" y="4338351"/>
                  <a:pt x="1771357" y="4344616"/>
                  <a:pt x="1724891" y="4375594"/>
                </a:cubicBezTo>
                <a:cubicBezTo>
                  <a:pt x="1704109" y="4389449"/>
                  <a:pt x="1686241" y="4409260"/>
                  <a:pt x="1662546" y="4417158"/>
                </a:cubicBezTo>
                <a:cubicBezTo>
                  <a:pt x="1619526" y="4431498"/>
                  <a:pt x="1640487" y="4421474"/>
                  <a:pt x="1600200" y="4448330"/>
                </a:cubicBezTo>
                <a:cubicBezTo>
                  <a:pt x="1580775" y="4273509"/>
                  <a:pt x="1599187" y="4430341"/>
                  <a:pt x="1579418" y="4282076"/>
                </a:cubicBezTo>
                <a:cubicBezTo>
                  <a:pt x="1566363" y="4184164"/>
                  <a:pt x="1578370" y="4226977"/>
                  <a:pt x="1558636" y="4167776"/>
                </a:cubicBezTo>
                <a:cubicBezTo>
                  <a:pt x="1555173" y="4143531"/>
                  <a:pt x="1552627" y="4119136"/>
                  <a:pt x="1548246" y="4095040"/>
                </a:cubicBezTo>
                <a:cubicBezTo>
                  <a:pt x="1545691" y="4080989"/>
                  <a:pt x="1549280" y="4062045"/>
                  <a:pt x="1537855" y="4053476"/>
                </a:cubicBezTo>
                <a:cubicBezTo>
                  <a:pt x="1529093" y="4046904"/>
                  <a:pt x="1517214" y="4060858"/>
                  <a:pt x="1506682" y="4063867"/>
                </a:cubicBezTo>
                <a:cubicBezTo>
                  <a:pt x="1483994" y="4070349"/>
                  <a:pt x="1434590" y="4081588"/>
                  <a:pt x="1413164" y="4084649"/>
                </a:cubicBezTo>
                <a:cubicBezTo>
                  <a:pt x="1382115" y="4089085"/>
                  <a:pt x="1350819" y="4091576"/>
                  <a:pt x="1319646" y="4095040"/>
                </a:cubicBezTo>
                <a:cubicBezTo>
                  <a:pt x="1274619" y="4091576"/>
                  <a:pt x="1229403" y="4090030"/>
                  <a:pt x="1184564" y="4084649"/>
                </a:cubicBezTo>
                <a:cubicBezTo>
                  <a:pt x="1142727" y="4079629"/>
                  <a:pt x="1101752" y="4068520"/>
                  <a:pt x="1059873" y="4063867"/>
                </a:cubicBezTo>
                <a:cubicBezTo>
                  <a:pt x="1014851" y="4058864"/>
                  <a:pt x="950650" y="4053450"/>
                  <a:pt x="904009" y="4043085"/>
                </a:cubicBezTo>
                <a:cubicBezTo>
                  <a:pt x="893317" y="4040709"/>
                  <a:pt x="883509" y="4035157"/>
                  <a:pt x="872836" y="4032694"/>
                </a:cubicBezTo>
                <a:cubicBezTo>
                  <a:pt x="838418" y="4024751"/>
                  <a:pt x="802437" y="4023082"/>
                  <a:pt x="768927" y="4011912"/>
                </a:cubicBezTo>
                <a:cubicBezTo>
                  <a:pt x="713229" y="3993345"/>
                  <a:pt x="761026" y="4007846"/>
                  <a:pt x="685800" y="3991130"/>
                </a:cubicBezTo>
                <a:cubicBezTo>
                  <a:pt x="671859" y="3988032"/>
                  <a:pt x="657915" y="3984844"/>
                  <a:pt x="644236" y="3980740"/>
                </a:cubicBezTo>
                <a:cubicBezTo>
                  <a:pt x="623254" y="3974446"/>
                  <a:pt x="603774" y="3960953"/>
                  <a:pt x="581891" y="3959958"/>
                </a:cubicBezTo>
                <a:lnTo>
                  <a:pt x="353291" y="3949567"/>
                </a:lnTo>
                <a:cubicBezTo>
                  <a:pt x="175088" y="3924109"/>
                  <a:pt x="346108" y="3952966"/>
                  <a:pt x="249382" y="3928785"/>
                </a:cubicBezTo>
                <a:cubicBezTo>
                  <a:pt x="232248" y="3924502"/>
                  <a:pt x="214636" y="3922365"/>
                  <a:pt x="197427" y="3918394"/>
                </a:cubicBezTo>
                <a:cubicBezTo>
                  <a:pt x="169597" y="3911972"/>
                  <a:pt x="142009" y="3904539"/>
                  <a:pt x="114300" y="3897612"/>
                </a:cubicBezTo>
                <a:cubicBezTo>
                  <a:pt x="114297" y="3897611"/>
                  <a:pt x="31177" y="3876831"/>
                  <a:pt x="31173" y="3876830"/>
                </a:cubicBezTo>
                <a:lnTo>
                  <a:pt x="0" y="3866440"/>
                </a:lnTo>
                <a:cubicBezTo>
                  <a:pt x="23702" y="3795333"/>
                  <a:pt x="-7782" y="3867727"/>
                  <a:pt x="93518" y="3783312"/>
                </a:cubicBezTo>
                <a:cubicBezTo>
                  <a:pt x="114300" y="3765994"/>
                  <a:pt x="133934" y="3747197"/>
                  <a:pt x="155864" y="3731358"/>
                </a:cubicBezTo>
                <a:cubicBezTo>
                  <a:pt x="237444" y="3672440"/>
                  <a:pt x="268881" y="3663226"/>
                  <a:pt x="332509" y="3606667"/>
                </a:cubicBezTo>
                <a:cubicBezTo>
                  <a:pt x="364448" y="3578277"/>
                  <a:pt x="390478" y="3547741"/>
                  <a:pt x="415636" y="3513149"/>
                </a:cubicBezTo>
                <a:cubicBezTo>
                  <a:pt x="430327" y="3492949"/>
                  <a:pt x="457200" y="3450803"/>
                  <a:pt x="457200" y="3450803"/>
                </a:cubicBezTo>
                <a:cubicBezTo>
                  <a:pt x="453736" y="3436949"/>
                  <a:pt x="451325" y="3422788"/>
                  <a:pt x="446809" y="3409240"/>
                </a:cubicBezTo>
                <a:cubicBezTo>
                  <a:pt x="432243" y="3365542"/>
                  <a:pt x="391605" y="3282179"/>
                  <a:pt x="374073" y="3253376"/>
                </a:cubicBezTo>
                <a:cubicBezTo>
                  <a:pt x="345598" y="3206596"/>
                  <a:pt x="311581" y="3163423"/>
                  <a:pt x="280555" y="3118294"/>
                </a:cubicBezTo>
                <a:cubicBezTo>
                  <a:pt x="273480" y="3108003"/>
                  <a:pt x="267266" y="3097112"/>
                  <a:pt x="259773" y="3087121"/>
                </a:cubicBezTo>
                <a:cubicBezTo>
                  <a:pt x="238991" y="3059412"/>
                  <a:pt x="216640" y="3032813"/>
                  <a:pt x="197427" y="3003994"/>
                </a:cubicBezTo>
                <a:cubicBezTo>
                  <a:pt x="188835" y="2991106"/>
                  <a:pt x="185757" y="2974957"/>
                  <a:pt x="176646" y="2962430"/>
                </a:cubicBezTo>
                <a:cubicBezTo>
                  <a:pt x="157864" y="2936604"/>
                  <a:pt x="132332" y="2916049"/>
                  <a:pt x="114300" y="2889694"/>
                </a:cubicBezTo>
                <a:cubicBezTo>
                  <a:pt x="87128" y="2849982"/>
                  <a:pt x="65961" y="2806478"/>
                  <a:pt x="41564" y="2765003"/>
                </a:cubicBezTo>
                <a:cubicBezTo>
                  <a:pt x="3811" y="2700823"/>
                  <a:pt x="17290" y="2733746"/>
                  <a:pt x="0" y="2681876"/>
                </a:cubicBezTo>
                <a:cubicBezTo>
                  <a:pt x="3464" y="2664558"/>
                  <a:pt x="2493" y="2645718"/>
                  <a:pt x="10391" y="2629921"/>
                </a:cubicBezTo>
                <a:cubicBezTo>
                  <a:pt x="22833" y="2605038"/>
                  <a:pt x="74334" y="2578040"/>
                  <a:pt x="93518" y="2567576"/>
                </a:cubicBezTo>
                <a:cubicBezTo>
                  <a:pt x="214751" y="2501448"/>
                  <a:pt x="92819" y="2572225"/>
                  <a:pt x="238991" y="2505230"/>
                </a:cubicBezTo>
                <a:cubicBezTo>
                  <a:pt x="359770" y="2449873"/>
                  <a:pt x="383202" y="2434699"/>
                  <a:pt x="477982" y="2380540"/>
                </a:cubicBezTo>
                <a:cubicBezTo>
                  <a:pt x="482882" y="2365840"/>
                  <a:pt x="498764" y="2320851"/>
                  <a:pt x="498764" y="2307803"/>
                </a:cubicBezTo>
                <a:cubicBezTo>
                  <a:pt x="498764" y="2269239"/>
                  <a:pt x="494240" y="2221047"/>
                  <a:pt x="477982" y="2183112"/>
                </a:cubicBezTo>
                <a:cubicBezTo>
                  <a:pt x="471880" y="2168875"/>
                  <a:pt x="462639" y="2156052"/>
                  <a:pt x="457200" y="2141549"/>
                </a:cubicBezTo>
                <a:cubicBezTo>
                  <a:pt x="431430" y="2072829"/>
                  <a:pt x="402265" y="2004932"/>
                  <a:pt x="384464" y="1933730"/>
                </a:cubicBezTo>
                <a:cubicBezTo>
                  <a:pt x="366115" y="1860335"/>
                  <a:pt x="366832" y="1860055"/>
                  <a:pt x="332509" y="1757085"/>
                </a:cubicBezTo>
                <a:cubicBezTo>
                  <a:pt x="319689" y="1718625"/>
                  <a:pt x="304581" y="1680964"/>
                  <a:pt x="290946" y="1642785"/>
                </a:cubicBezTo>
                <a:cubicBezTo>
                  <a:pt x="287262" y="1632470"/>
                  <a:pt x="285004" y="1621621"/>
                  <a:pt x="280555" y="1611612"/>
                </a:cubicBezTo>
                <a:cubicBezTo>
                  <a:pt x="266700" y="1580439"/>
                  <a:pt x="252111" y="1549583"/>
                  <a:pt x="238991" y="1518094"/>
                </a:cubicBezTo>
                <a:cubicBezTo>
                  <a:pt x="234778" y="1507983"/>
                  <a:pt x="232343" y="1497215"/>
                  <a:pt x="228600" y="1486921"/>
                </a:cubicBezTo>
                <a:cubicBezTo>
                  <a:pt x="218487" y="1459109"/>
                  <a:pt x="208695" y="1431158"/>
                  <a:pt x="197427" y="1403794"/>
                </a:cubicBezTo>
                <a:cubicBezTo>
                  <a:pt x="174527" y="1348180"/>
                  <a:pt x="159231" y="1327254"/>
                  <a:pt x="145473" y="1279103"/>
                </a:cubicBezTo>
                <a:cubicBezTo>
                  <a:pt x="141550" y="1265372"/>
                  <a:pt x="139186" y="1251218"/>
                  <a:pt x="135082" y="1237540"/>
                </a:cubicBezTo>
                <a:cubicBezTo>
                  <a:pt x="128787" y="1216558"/>
                  <a:pt x="114300" y="1175194"/>
                  <a:pt x="114300" y="1175194"/>
                </a:cubicBezTo>
                <a:cubicBezTo>
                  <a:pt x="135082" y="1164803"/>
                  <a:pt x="154439" y="1150854"/>
                  <a:pt x="176646" y="1144021"/>
                </a:cubicBezTo>
                <a:cubicBezTo>
                  <a:pt x="200054" y="1136818"/>
                  <a:pt x="225366" y="1138433"/>
                  <a:pt x="249382" y="1133630"/>
                </a:cubicBezTo>
                <a:cubicBezTo>
                  <a:pt x="277389" y="1128029"/>
                  <a:pt x="304436" y="1118112"/>
                  <a:pt x="332509" y="1112849"/>
                </a:cubicBezTo>
                <a:cubicBezTo>
                  <a:pt x="359955" y="1107703"/>
                  <a:pt x="388036" y="1106704"/>
                  <a:pt x="415636" y="1102458"/>
                </a:cubicBezTo>
                <a:cubicBezTo>
                  <a:pt x="438848" y="1098887"/>
                  <a:pt x="485022" y="1088571"/>
                  <a:pt x="509155" y="1081676"/>
                </a:cubicBezTo>
                <a:cubicBezTo>
                  <a:pt x="613504" y="1051862"/>
                  <a:pt x="451953" y="1093379"/>
                  <a:pt x="581891" y="1060894"/>
                </a:cubicBezTo>
                <a:cubicBezTo>
                  <a:pt x="592282" y="1050503"/>
                  <a:pt x="605276" y="1042182"/>
                  <a:pt x="613064" y="1029721"/>
                </a:cubicBezTo>
                <a:cubicBezTo>
                  <a:pt x="632684" y="998330"/>
                  <a:pt x="647346" y="923767"/>
                  <a:pt x="654627" y="894640"/>
                </a:cubicBezTo>
                <a:cubicBezTo>
                  <a:pt x="661554" y="818440"/>
                  <a:pt x="678733" y="742482"/>
                  <a:pt x="675409" y="666040"/>
                </a:cubicBezTo>
                <a:cubicBezTo>
                  <a:pt x="671945" y="586376"/>
                  <a:pt x="669992" y="506633"/>
                  <a:pt x="665018" y="427049"/>
                </a:cubicBezTo>
                <a:cubicBezTo>
                  <a:pt x="663062" y="395745"/>
                  <a:pt x="658292" y="364680"/>
                  <a:pt x="654627" y="333530"/>
                </a:cubicBezTo>
                <a:cubicBezTo>
                  <a:pt x="651364" y="305797"/>
                  <a:pt x="648185" y="278047"/>
                  <a:pt x="644236" y="250403"/>
                </a:cubicBezTo>
                <a:cubicBezTo>
                  <a:pt x="637587" y="203858"/>
                  <a:pt x="632408" y="180868"/>
                  <a:pt x="623455" y="136103"/>
                </a:cubicBezTo>
                <a:cubicBezTo>
                  <a:pt x="626919" y="108394"/>
                  <a:pt x="606137" y="56440"/>
                  <a:pt x="633846" y="52976"/>
                </a:cubicBezTo>
                <a:cubicBezTo>
                  <a:pt x="667869" y="48723"/>
                  <a:pt x="681613" y="102212"/>
                  <a:pt x="706582" y="125712"/>
                </a:cubicBezTo>
                <a:cubicBezTo>
                  <a:pt x="740515" y="157649"/>
                  <a:pt x="773212" y="191271"/>
                  <a:pt x="810491" y="219230"/>
                </a:cubicBezTo>
                <a:cubicBezTo>
                  <a:pt x="871821" y="265228"/>
                  <a:pt x="859621" y="254448"/>
                  <a:pt x="935182" y="323140"/>
                </a:cubicBezTo>
                <a:cubicBezTo>
                  <a:pt x="993640" y="376283"/>
                  <a:pt x="944976" y="346071"/>
                  <a:pt x="1039091" y="416658"/>
                </a:cubicBezTo>
                <a:cubicBezTo>
                  <a:pt x="1110026" y="469860"/>
                  <a:pt x="1113765" y="469581"/>
                  <a:pt x="1174173" y="499785"/>
                </a:cubicBezTo>
                <a:cubicBezTo>
                  <a:pt x="1184564" y="496321"/>
                  <a:pt x="1197601" y="497139"/>
                  <a:pt x="1205346" y="489394"/>
                </a:cubicBezTo>
                <a:cubicBezTo>
                  <a:pt x="1265493" y="429247"/>
                  <a:pt x="1230441" y="429359"/>
                  <a:pt x="1278082" y="364703"/>
                </a:cubicBezTo>
                <a:cubicBezTo>
                  <a:pt x="1313071" y="317218"/>
                  <a:pt x="1354621" y="274933"/>
                  <a:pt x="1392382" y="229621"/>
                </a:cubicBezTo>
                <a:cubicBezTo>
                  <a:pt x="1431682" y="182461"/>
                  <a:pt x="1431077" y="175598"/>
                  <a:pt x="1475509" y="136103"/>
                </a:cubicBezTo>
                <a:cubicBezTo>
                  <a:pt x="1492085" y="121369"/>
                  <a:pt x="1510773" y="109144"/>
                  <a:pt x="1527464" y="94540"/>
                </a:cubicBezTo>
                <a:cubicBezTo>
                  <a:pt x="1538523" y="84863"/>
                  <a:pt x="1547347" y="72775"/>
                  <a:pt x="1558636" y="63367"/>
                </a:cubicBezTo>
                <a:cubicBezTo>
                  <a:pt x="1568230" y="55372"/>
                  <a:pt x="1580215" y="50580"/>
                  <a:pt x="1589809" y="42585"/>
                </a:cubicBezTo>
                <a:cubicBezTo>
                  <a:pt x="1641700" y="-657"/>
                  <a:pt x="1597372" y="19282"/>
                  <a:pt x="1652155" y="1021"/>
                </a:cubicBezTo>
                <a:cubicBezTo>
                  <a:pt x="1700305" y="73250"/>
                  <a:pt x="1642872" y="-17541"/>
                  <a:pt x="1693718" y="84149"/>
                </a:cubicBezTo>
                <a:cubicBezTo>
                  <a:pt x="1702750" y="102213"/>
                  <a:pt x="1715859" y="118039"/>
                  <a:pt x="1724891" y="136103"/>
                </a:cubicBezTo>
                <a:cubicBezTo>
                  <a:pt x="1729789" y="145900"/>
                  <a:pt x="1730384" y="157479"/>
                  <a:pt x="1735282" y="167276"/>
                </a:cubicBezTo>
                <a:cubicBezTo>
                  <a:pt x="1744314" y="185340"/>
                  <a:pt x="1757423" y="201166"/>
                  <a:pt x="1766455" y="219230"/>
                </a:cubicBezTo>
                <a:cubicBezTo>
                  <a:pt x="1774796" y="235913"/>
                  <a:pt x="1778895" y="254502"/>
                  <a:pt x="1787236" y="271185"/>
                </a:cubicBezTo>
                <a:cubicBezTo>
                  <a:pt x="1792821" y="282355"/>
                  <a:pt x="1802433" y="291188"/>
                  <a:pt x="1808018" y="302358"/>
                </a:cubicBezTo>
                <a:cubicBezTo>
                  <a:pt x="1812916" y="312154"/>
                  <a:pt x="1814094" y="323463"/>
                  <a:pt x="1818409" y="333530"/>
                </a:cubicBezTo>
                <a:cubicBezTo>
                  <a:pt x="1824511" y="347768"/>
                  <a:pt x="1833089" y="360856"/>
                  <a:pt x="1839191" y="375094"/>
                </a:cubicBezTo>
                <a:cubicBezTo>
                  <a:pt x="1843506" y="385161"/>
                  <a:pt x="1844684" y="396470"/>
                  <a:pt x="1849582" y="406267"/>
                </a:cubicBezTo>
                <a:cubicBezTo>
                  <a:pt x="1855167" y="417437"/>
                  <a:pt x="1864779" y="426270"/>
                  <a:pt x="1870364" y="437440"/>
                </a:cubicBezTo>
                <a:cubicBezTo>
                  <a:pt x="1893795" y="484301"/>
                  <a:pt x="1864315" y="455119"/>
                  <a:pt x="1901536" y="499785"/>
                </a:cubicBezTo>
                <a:cubicBezTo>
                  <a:pt x="1910943" y="511074"/>
                  <a:pt x="1923301" y="519669"/>
                  <a:pt x="1932709" y="530958"/>
                </a:cubicBezTo>
                <a:cubicBezTo>
                  <a:pt x="1940704" y="540552"/>
                  <a:pt x="1950028" y="536153"/>
                  <a:pt x="1963882" y="530958"/>
                </a:cubicBezTo>
                <a:close/>
              </a:path>
            </a:pathLst>
          </a:cu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2498E24-7597-B343-9660-89D97DADD173}"/>
              </a:ext>
            </a:extLst>
          </p:cNvPr>
          <p:cNvSpPr/>
          <p:nvPr/>
        </p:nvSpPr>
        <p:spPr>
          <a:xfrm>
            <a:off x="2554889" y="903478"/>
            <a:ext cx="6746542" cy="3539430"/>
          </a:xfrm>
          <a:prstGeom prst="rect">
            <a:avLst/>
          </a:prstGeom>
        </p:spPr>
        <p:txBody>
          <a:bodyPr wrap="square">
            <a:spAutoFit/>
          </a:bodyPr>
          <a:lstStyle/>
          <a:p>
            <a:r>
              <a:rPr lang="en-US" sz="2800" b="1" dirty="0">
                <a:latin typeface="Avenir Book" panose="02000503020000020003" pitchFamily="2" charset="0"/>
              </a:rPr>
              <a:t>Takeaway</a:t>
            </a:r>
            <a:br>
              <a:rPr lang="en-US" sz="2800" b="1" dirty="0">
                <a:latin typeface="Avenir Book" panose="02000503020000020003" pitchFamily="2" charset="0"/>
              </a:rPr>
            </a:br>
            <a:r>
              <a:rPr lang="en-US" sz="2800" b="1" dirty="0">
                <a:solidFill>
                  <a:srgbClr val="C00000"/>
                </a:solidFill>
                <a:latin typeface="Avenir Book" panose="02000503020000020003" pitchFamily="2" charset="0"/>
              </a:rPr>
              <a:t>BERT</a:t>
            </a:r>
            <a:r>
              <a:rPr lang="en-US" sz="2800" dirty="0">
                <a:latin typeface="Avenir Book" panose="02000503020000020003" pitchFamily="2" charset="0"/>
              </a:rPr>
              <a:t> is incredible for learning </a:t>
            </a:r>
            <a:r>
              <a:rPr lang="en-US" sz="2800" b="1" dirty="0">
                <a:latin typeface="Avenir Book" panose="02000503020000020003" pitchFamily="2" charset="0"/>
              </a:rPr>
              <a:t>contextualized embeddings </a:t>
            </a:r>
            <a:r>
              <a:rPr lang="en-US" sz="2800" dirty="0">
                <a:latin typeface="Avenir Book" panose="02000503020000020003" pitchFamily="2" charset="0"/>
              </a:rPr>
              <a:t>of words and using transfer learning for other tasks (e.g., classification).</a:t>
            </a:r>
            <a:br>
              <a:rPr lang="en-US" sz="2800" dirty="0">
                <a:latin typeface="Avenir Book" panose="02000503020000020003" pitchFamily="2" charset="0"/>
              </a:rPr>
            </a:br>
            <a:endParaRPr lang="en-US" sz="2800" dirty="0">
              <a:latin typeface="Avenir Book" panose="02000503020000020003" pitchFamily="2" charset="0"/>
            </a:endParaRPr>
          </a:p>
          <a:p>
            <a:r>
              <a:rPr lang="en-US" sz="2800" dirty="0">
                <a:latin typeface="Avenir Book" panose="02000503020000020003" pitchFamily="2" charset="0"/>
              </a:rPr>
              <a:t>Can’t generate </a:t>
            </a:r>
            <a:r>
              <a:rPr lang="en-US" sz="2800" i="1" dirty="0">
                <a:latin typeface="Avenir Book" panose="02000503020000020003" pitchFamily="2" charset="0"/>
              </a:rPr>
              <a:t>new sentences </a:t>
            </a:r>
            <a:r>
              <a:rPr lang="en-US" sz="2800" dirty="0">
                <a:latin typeface="Avenir Book" panose="02000503020000020003" pitchFamily="2" charset="0"/>
              </a:rPr>
              <a:t>though, due to </a:t>
            </a:r>
            <a:r>
              <a:rPr lang="en-US" sz="2800" dirty="0">
                <a:highlight>
                  <a:srgbClr val="FFFF00"/>
                </a:highlight>
                <a:latin typeface="Avenir Book" panose="02000503020000020003" pitchFamily="2" charset="0"/>
              </a:rPr>
              <a:t>no decoders</a:t>
            </a:r>
            <a:r>
              <a:rPr lang="en-US" sz="2800" dirty="0">
                <a:latin typeface="Avenir Book" panose="02000503020000020003" pitchFamily="2" charset="0"/>
              </a:rPr>
              <a:t>.</a:t>
            </a:r>
          </a:p>
        </p:txBody>
      </p:sp>
      <p:sp>
        <p:nvSpPr>
          <p:cNvPr id="89" name="Slide Number Placeholder 9">
            <a:extLst>
              <a:ext uri="{FF2B5EF4-FFF2-40B4-BE49-F238E27FC236}">
                <a16:creationId xmlns:a16="http://schemas.microsoft.com/office/drawing/2014/main" id="{23F8348B-C0F7-BD4E-987A-E62355DE3A9E}"/>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18</a:t>
            </a:fld>
            <a:endParaRPr lang="en-US" dirty="0"/>
          </a:p>
        </p:txBody>
      </p:sp>
    </p:spTree>
    <p:extLst>
      <p:ext uri="{BB962C8B-B14F-4D97-AF65-F5344CB8AC3E}">
        <p14:creationId xmlns:p14="http://schemas.microsoft.com/office/powerpoint/2010/main" val="95896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65D98FA-9749-3A47-91F8-287455BAABD5}"/>
              </a:ext>
            </a:extLst>
          </p:cNvPr>
          <p:cNvSpPr/>
          <p:nvPr/>
        </p:nvSpPr>
        <p:spPr>
          <a:xfrm>
            <a:off x="327186" y="611377"/>
            <a:ext cx="1692114" cy="744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1">
            <a:extLst>
              <a:ext uri="{FF2B5EF4-FFF2-40B4-BE49-F238E27FC236}">
                <a16:creationId xmlns:a16="http://schemas.microsoft.com/office/drawing/2014/main" id="{4F05DC78-549D-7D4D-90A2-0A40A1B16D11}"/>
              </a:ext>
            </a:extLst>
          </p:cNvPr>
          <p:cNvSpPr txBox="1">
            <a:spLocks/>
          </p:cNvSpPr>
          <p:nvPr/>
        </p:nvSpPr>
        <p:spPr>
          <a:xfrm>
            <a:off x="233452" y="174626"/>
            <a:ext cx="1989048" cy="6254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t>Extensions</a:t>
            </a:r>
            <a:endParaRPr lang="en-US" dirty="0">
              <a:solidFill>
                <a:srgbClr val="7030A0"/>
              </a:solidFill>
            </a:endParaRPr>
          </a:p>
        </p:txBody>
      </p:sp>
      <p:sp>
        <p:nvSpPr>
          <p:cNvPr id="9" name="Slide Number Placeholder 9">
            <a:extLst>
              <a:ext uri="{FF2B5EF4-FFF2-40B4-BE49-F238E27FC236}">
                <a16:creationId xmlns:a16="http://schemas.microsoft.com/office/drawing/2014/main" id="{F447D785-B15D-224E-8D32-339319F5AAF6}"/>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19</a:t>
            </a:fld>
            <a:endParaRPr lang="en-US" dirty="0"/>
          </a:p>
        </p:txBody>
      </p:sp>
      <p:sp>
        <p:nvSpPr>
          <p:cNvPr id="10" name="Title 1">
            <a:extLst>
              <a:ext uri="{FF2B5EF4-FFF2-40B4-BE49-F238E27FC236}">
                <a16:creationId xmlns:a16="http://schemas.microsoft.com/office/drawing/2014/main" id="{BC1990D0-4F85-074C-8656-F39CCEB6708F}"/>
              </a:ext>
            </a:extLst>
          </p:cNvPr>
          <p:cNvSpPr txBox="1">
            <a:spLocks/>
          </p:cNvSpPr>
          <p:nvPr/>
        </p:nvSpPr>
        <p:spPr>
          <a:xfrm>
            <a:off x="754304" y="1122552"/>
            <a:ext cx="10916995" cy="41232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pPr>
            <a:r>
              <a:rPr lang="en-US" sz="2400" b="1" dirty="0">
                <a:solidFill>
                  <a:srgbClr val="C00000"/>
                </a:solidFill>
                <a:latin typeface="Avenir Book" panose="02000503020000020003" pitchFamily="2" charset="0"/>
              </a:rPr>
              <a:t>Transformer-Encoders</a:t>
            </a:r>
          </a:p>
          <a:p>
            <a:pPr marL="342900" indent="-342900">
              <a:lnSpc>
                <a:spcPct val="150000"/>
              </a:lnSpc>
              <a:buFont typeface="Arial" panose="020B0604020202020204" pitchFamily="34" charset="0"/>
              <a:buChar char="•"/>
            </a:pPr>
            <a:r>
              <a:rPr lang="en-US" sz="2400" dirty="0">
                <a:latin typeface="Avenir Book" panose="02000503020000020003" pitchFamily="2" charset="0"/>
              </a:rPr>
              <a:t>BERT</a:t>
            </a:r>
          </a:p>
          <a:p>
            <a:pPr marL="342900" indent="-342900">
              <a:lnSpc>
                <a:spcPct val="150000"/>
              </a:lnSpc>
              <a:buFont typeface="Arial" panose="020B0604020202020204" pitchFamily="34" charset="0"/>
              <a:buChar char="•"/>
            </a:pPr>
            <a:r>
              <a:rPr lang="en-US" sz="2400" dirty="0">
                <a:latin typeface="Avenir Book" panose="02000503020000020003" pitchFamily="2" charset="0"/>
              </a:rPr>
              <a:t>ALBERT (A Lite BERT …)</a:t>
            </a:r>
          </a:p>
          <a:p>
            <a:pPr marL="342900" indent="-342900">
              <a:lnSpc>
                <a:spcPct val="150000"/>
              </a:lnSpc>
              <a:buFont typeface="Arial" panose="020B0604020202020204" pitchFamily="34" charset="0"/>
              <a:buChar char="•"/>
            </a:pPr>
            <a:r>
              <a:rPr lang="en-US" sz="2400" dirty="0" err="1">
                <a:latin typeface="Avenir Book" panose="02000503020000020003" pitchFamily="2" charset="0"/>
              </a:rPr>
              <a:t>RoBERTa</a:t>
            </a:r>
            <a:r>
              <a:rPr lang="en-US" sz="2400" dirty="0">
                <a:latin typeface="Avenir Book" panose="02000503020000020003" pitchFamily="2" charset="0"/>
              </a:rPr>
              <a:t> (A Robustly Optimized BERT …)</a:t>
            </a:r>
          </a:p>
          <a:p>
            <a:pPr marL="342900" indent="-342900">
              <a:lnSpc>
                <a:spcPct val="150000"/>
              </a:lnSpc>
              <a:buFont typeface="Arial" panose="020B0604020202020204" pitchFamily="34" charset="0"/>
              <a:buChar char="•"/>
            </a:pPr>
            <a:r>
              <a:rPr lang="en-US" sz="2400" dirty="0" err="1">
                <a:latin typeface="Avenir Book" panose="02000503020000020003" pitchFamily="2" charset="0"/>
              </a:rPr>
              <a:t>DistilBERT</a:t>
            </a:r>
            <a:r>
              <a:rPr lang="en-US" sz="2400" dirty="0">
                <a:latin typeface="Avenir Book" panose="02000503020000020003" pitchFamily="2" charset="0"/>
              </a:rPr>
              <a:t> (small BERT)</a:t>
            </a:r>
          </a:p>
          <a:p>
            <a:pPr marL="342900" indent="-342900">
              <a:lnSpc>
                <a:spcPct val="150000"/>
              </a:lnSpc>
              <a:buFont typeface="Arial" panose="020B0604020202020204" pitchFamily="34" charset="0"/>
              <a:buChar char="•"/>
            </a:pPr>
            <a:r>
              <a:rPr lang="en-US" sz="2400" dirty="0">
                <a:latin typeface="Avenir Book" panose="02000503020000020003" pitchFamily="2" charset="0"/>
              </a:rPr>
              <a:t>ELECTRA (Pre-training Text Encoders as Discriminators not Generators) </a:t>
            </a:r>
          </a:p>
          <a:p>
            <a:pPr marL="342900" indent="-342900">
              <a:lnSpc>
                <a:spcPct val="150000"/>
              </a:lnSpc>
              <a:buFont typeface="Arial" panose="020B0604020202020204" pitchFamily="34" charset="0"/>
              <a:buChar char="•"/>
            </a:pPr>
            <a:r>
              <a:rPr lang="en-US" sz="2400" dirty="0" err="1">
                <a:latin typeface="Avenir Book" panose="02000503020000020003" pitchFamily="2" charset="0"/>
              </a:rPr>
              <a:t>Longformer</a:t>
            </a:r>
            <a:r>
              <a:rPr lang="en-US" sz="2400" dirty="0">
                <a:latin typeface="Avenir Book" panose="02000503020000020003" pitchFamily="2" charset="0"/>
              </a:rPr>
              <a:t> (Long-Document Transformer)</a:t>
            </a:r>
          </a:p>
        </p:txBody>
      </p:sp>
    </p:spTree>
    <p:extLst>
      <p:ext uri="{BB962C8B-B14F-4D97-AF65-F5344CB8AC3E}">
        <p14:creationId xmlns:p14="http://schemas.microsoft.com/office/powerpoint/2010/main" val="201483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ack to basics&amp;#39; with hip-hop group Naughty by Nature">
            <a:extLst>
              <a:ext uri="{FF2B5EF4-FFF2-40B4-BE49-F238E27FC236}">
                <a16:creationId xmlns:a16="http://schemas.microsoft.com/office/drawing/2014/main" id="{50E80D8E-21F3-3443-95DD-304C28969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121396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57AFE13-CF1C-AA47-B5C1-7DAD4C9ACA2F}"/>
              </a:ext>
            </a:extLst>
          </p:cNvPr>
          <p:cNvSpPr/>
          <p:nvPr/>
        </p:nvSpPr>
        <p:spPr>
          <a:xfrm>
            <a:off x="1991537" y="4437123"/>
            <a:ext cx="7635063" cy="1446550"/>
          </a:xfrm>
          <a:prstGeom prst="rect">
            <a:avLst/>
          </a:prstGeom>
        </p:spPr>
        <p:txBody>
          <a:bodyPr wrap="square">
            <a:spAutoFit/>
          </a:bodyPr>
          <a:lstStyle/>
          <a:p>
            <a:r>
              <a:rPr lang="en-US" sz="4400" b="1" dirty="0">
                <a:highlight>
                  <a:srgbClr val="FFD9A4"/>
                </a:highlight>
                <a:latin typeface="Avenir Book" panose="02000503020000020003" pitchFamily="2" charset="0"/>
              </a:rPr>
              <a:t>“Are you down with [GPT]? Yea, you know me!”</a:t>
            </a:r>
            <a:endParaRPr lang="en-US" sz="4400" dirty="0">
              <a:highlight>
                <a:srgbClr val="FFD9A4"/>
              </a:highlight>
            </a:endParaRPr>
          </a:p>
        </p:txBody>
      </p:sp>
    </p:spTree>
    <p:extLst>
      <p:ext uri="{BB962C8B-B14F-4D97-AF65-F5344CB8AC3E}">
        <p14:creationId xmlns:p14="http://schemas.microsoft.com/office/powerpoint/2010/main" val="1483908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65D98FA-9749-3A47-91F8-287455BAABD5}"/>
              </a:ext>
            </a:extLst>
          </p:cNvPr>
          <p:cNvSpPr/>
          <p:nvPr/>
        </p:nvSpPr>
        <p:spPr>
          <a:xfrm>
            <a:off x="327186" y="611377"/>
            <a:ext cx="1692114" cy="744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1">
            <a:extLst>
              <a:ext uri="{FF2B5EF4-FFF2-40B4-BE49-F238E27FC236}">
                <a16:creationId xmlns:a16="http://schemas.microsoft.com/office/drawing/2014/main" id="{4F05DC78-549D-7D4D-90A2-0A40A1B16D11}"/>
              </a:ext>
            </a:extLst>
          </p:cNvPr>
          <p:cNvSpPr txBox="1">
            <a:spLocks/>
          </p:cNvSpPr>
          <p:nvPr/>
        </p:nvSpPr>
        <p:spPr>
          <a:xfrm>
            <a:off x="233452" y="174626"/>
            <a:ext cx="1989048" cy="6254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t>Extensions</a:t>
            </a:r>
            <a:endParaRPr lang="en-US" dirty="0">
              <a:solidFill>
                <a:srgbClr val="7030A0"/>
              </a:solidFill>
            </a:endParaRPr>
          </a:p>
        </p:txBody>
      </p:sp>
      <p:sp>
        <p:nvSpPr>
          <p:cNvPr id="9" name="Slide Number Placeholder 9">
            <a:extLst>
              <a:ext uri="{FF2B5EF4-FFF2-40B4-BE49-F238E27FC236}">
                <a16:creationId xmlns:a16="http://schemas.microsoft.com/office/drawing/2014/main" id="{F447D785-B15D-224E-8D32-339319F5AAF6}"/>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20</a:t>
            </a:fld>
            <a:endParaRPr lang="en-US" dirty="0"/>
          </a:p>
        </p:txBody>
      </p:sp>
      <p:sp>
        <p:nvSpPr>
          <p:cNvPr id="10" name="Title 1">
            <a:extLst>
              <a:ext uri="{FF2B5EF4-FFF2-40B4-BE49-F238E27FC236}">
                <a16:creationId xmlns:a16="http://schemas.microsoft.com/office/drawing/2014/main" id="{BC1990D0-4F85-074C-8656-F39CCEB6708F}"/>
              </a:ext>
            </a:extLst>
          </p:cNvPr>
          <p:cNvSpPr txBox="1">
            <a:spLocks/>
          </p:cNvSpPr>
          <p:nvPr/>
        </p:nvSpPr>
        <p:spPr>
          <a:xfrm>
            <a:off x="754304" y="1122552"/>
            <a:ext cx="10916995" cy="41232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pPr>
            <a:r>
              <a:rPr lang="en-US" sz="2400" b="1" dirty="0">
                <a:solidFill>
                  <a:srgbClr val="C00000"/>
                </a:solidFill>
                <a:latin typeface="Avenir Book" panose="02000503020000020003" pitchFamily="2" charset="0"/>
              </a:rPr>
              <a:t>Autoregressive</a:t>
            </a:r>
          </a:p>
          <a:p>
            <a:pPr marL="342900" indent="-342900">
              <a:lnSpc>
                <a:spcPct val="150000"/>
              </a:lnSpc>
              <a:buFont typeface="Arial" panose="020B0604020202020204" pitchFamily="34" charset="0"/>
              <a:buChar char="•"/>
            </a:pPr>
            <a:r>
              <a:rPr lang="en-US" sz="2400" dirty="0">
                <a:latin typeface="Avenir Book" panose="02000503020000020003" pitchFamily="2" charset="0"/>
              </a:rPr>
              <a:t>GPT (Generative Pre-training)</a:t>
            </a:r>
          </a:p>
          <a:p>
            <a:pPr marL="342900" indent="-342900">
              <a:lnSpc>
                <a:spcPct val="150000"/>
              </a:lnSpc>
              <a:buFont typeface="Arial" panose="020B0604020202020204" pitchFamily="34" charset="0"/>
              <a:buChar char="•"/>
            </a:pPr>
            <a:r>
              <a:rPr lang="en-US" sz="2400" dirty="0">
                <a:latin typeface="Avenir Book" panose="02000503020000020003" pitchFamily="2" charset="0"/>
              </a:rPr>
              <a:t>CTRL (Conditional Transformer LM for Controllable Generation)</a:t>
            </a:r>
          </a:p>
          <a:p>
            <a:pPr marL="342900" indent="-342900">
              <a:lnSpc>
                <a:spcPct val="150000"/>
              </a:lnSpc>
              <a:buFont typeface="Arial" panose="020B0604020202020204" pitchFamily="34" charset="0"/>
              <a:buChar char="•"/>
            </a:pPr>
            <a:r>
              <a:rPr lang="en-US" sz="2400" dirty="0">
                <a:latin typeface="Avenir Book" panose="02000503020000020003" pitchFamily="2" charset="0"/>
              </a:rPr>
              <a:t>Reformer</a:t>
            </a:r>
          </a:p>
          <a:p>
            <a:pPr marL="342900" indent="-342900">
              <a:lnSpc>
                <a:spcPct val="150000"/>
              </a:lnSpc>
              <a:buFont typeface="Arial" panose="020B0604020202020204" pitchFamily="34" charset="0"/>
              <a:buChar char="•"/>
            </a:pPr>
            <a:r>
              <a:rPr lang="en-US" sz="2400" dirty="0" err="1">
                <a:latin typeface="Avenir Book" panose="02000503020000020003" pitchFamily="2" charset="0"/>
              </a:rPr>
              <a:t>XLNet</a:t>
            </a:r>
            <a:endParaRPr lang="en-US" sz="2400" dirty="0">
              <a:latin typeface="Avenir Book" panose="02000503020000020003" pitchFamily="2" charset="0"/>
            </a:endParaRPr>
          </a:p>
        </p:txBody>
      </p:sp>
    </p:spTree>
    <p:extLst>
      <p:ext uri="{BB962C8B-B14F-4D97-AF65-F5344CB8AC3E}">
        <p14:creationId xmlns:p14="http://schemas.microsoft.com/office/powerpoint/2010/main" val="765789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36F85B-CBE1-1F4C-AA38-2EB37524DF13}"/>
              </a:ext>
            </a:extLst>
          </p:cNvPr>
          <p:cNvSpPr/>
          <p:nvPr/>
        </p:nvSpPr>
        <p:spPr>
          <a:xfrm>
            <a:off x="2123863" y="1386792"/>
            <a:ext cx="3280475"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itle 2">
            <a:extLst>
              <a:ext uri="{FF2B5EF4-FFF2-40B4-BE49-F238E27FC236}">
                <a16:creationId xmlns:a16="http://schemas.microsoft.com/office/drawing/2014/main" id="{DAB0366A-5361-BE44-B5E9-741ADC5E6DA8}"/>
              </a:ext>
            </a:extLst>
          </p:cNvPr>
          <p:cNvSpPr txBox="1">
            <a:spLocks/>
          </p:cNvSpPr>
          <p:nvPr/>
        </p:nvSpPr>
        <p:spPr>
          <a:xfrm>
            <a:off x="2154343" y="1053179"/>
            <a:ext cx="4582634" cy="4062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BERT (finishing up)</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GPT-2</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Issues and remaining work</a:t>
            </a:r>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24" name="Rectangle 23">
            <a:extLst>
              <a:ext uri="{FF2B5EF4-FFF2-40B4-BE49-F238E27FC236}">
                <a16:creationId xmlns:a16="http://schemas.microsoft.com/office/drawing/2014/main" id="{A7A2B262-1905-B048-9BD2-3DC366DF00F8}"/>
              </a:ext>
            </a:extLst>
          </p:cNvPr>
          <p:cNvSpPr/>
          <p:nvPr/>
        </p:nvSpPr>
        <p:spPr>
          <a:xfrm>
            <a:off x="1071344" y="1538140"/>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40C0715-8833-7240-B8B8-8B7B5D1B06CA}"/>
              </a:ext>
            </a:extLst>
          </p:cNvPr>
          <p:cNvSpPr/>
          <p:nvPr/>
        </p:nvSpPr>
        <p:spPr>
          <a:xfrm>
            <a:off x="1071344" y="1628855"/>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21</a:t>
            </a:fld>
            <a:endParaRPr lang="en-US" dirty="0"/>
          </a:p>
        </p:txBody>
      </p:sp>
      <p:sp>
        <p:nvSpPr>
          <p:cNvPr id="12" name="Rectangle 11">
            <a:extLst>
              <a:ext uri="{FF2B5EF4-FFF2-40B4-BE49-F238E27FC236}">
                <a16:creationId xmlns:a16="http://schemas.microsoft.com/office/drawing/2014/main" id="{C0710466-1E7F-1F40-B739-C94E9BE2D7DC}"/>
              </a:ext>
            </a:extLst>
          </p:cNvPr>
          <p:cNvSpPr/>
          <p:nvPr/>
        </p:nvSpPr>
        <p:spPr>
          <a:xfrm>
            <a:off x="1071344" y="2382901"/>
            <a:ext cx="771242" cy="90716"/>
          </a:xfrm>
          <a:prstGeom prst="rect">
            <a:avLst/>
          </a:prstGeom>
          <a:solidFill>
            <a:srgbClr val="F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CEF7C-B7F4-0B42-B697-667670128C14}"/>
              </a:ext>
            </a:extLst>
          </p:cNvPr>
          <p:cNvSpPr/>
          <p:nvPr/>
        </p:nvSpPr>
        <p:spPr>
          <a:xfrm>
            <a:off x="1071344" y="2473616"/>
            <a:ext cx="771242" cy="1003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14FD0C-0401-C644-9003-0CBA89D84AF7}"/>
              </a:ext>
            </a:extLst>
          </p:cNvPr>
          <p:cNvSpPr/>
          <p:nvPr/>
        </p:nvSpPr>
        <p:spPr>
          <a:xfrm>
            <a:off x="1071344" y="3250625"/>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C005AC6-7BD6-CE4A-BD98-9B5BB1E8C346}"/>
              </a:ext>
            </a:extLst>
          </p:cNvPr>
          <p:cNvSpPr/>
          <p:nvPr/>
        </p:nvSpPr>
        <p:spPr>
          <a:xfrm>
            <a:off x="1071344" y="3341340"/>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181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36F85B-CBE1-1F4C-AA38-2EB37524DF13}"/>
              </a:ext>
            </a:extLst>
          </p:cNvPr>
          <p:cNvSpPr/>
          <p:nvPr/>
        </p:nvSpPr>
        <p:spPr>
          <a:xfrm>
            <a:off x="2154343" y="2231553"/>
            <a:ext cx="1175011"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24" name="Rectangle 23">
            <a:extLst>
              <a:ext uri="{FF2B5EF4-FFF2-40B4-BE49-F238E27FC236}">
                <a16:creationId xmlns:a16="http://schemas.microsoft.com/office/drawing/2014/main" id="{A7A2B262-1905-B048-9BD2-3DC366DF00F8}"/>
              </a:ext>
            </a:extLst>
          </p:cNvPr>
          <p:cNvSpPr/>
          <p:nvPr/>
        </p:nvSpPr>
        <p:spPr>
          <a:xfrm>
            <a:off x="1071344" y="1538140"/>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40C0715-8833-7240-B8B8-8B7B5D1B06CA}"/>
              </a:ext>
            </a:extLst>
          </p:cNvPr>
          <p:cNvSpPr/>
          <p:nvPr/>
        </p:nvSpPr>
        <p:spPr>
          <a:xfrm>
            <a:off x="1071344" y="1628855"/>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22</a:t>
            </a:fld>
            <a:endParaRPr lang="en-US" dirty="0"/>
          </a:p>
        </p:txBody>
      </p:sp>
      <p:sp>
        <p:nvSpPr>
          <p:cNvPr id="12" name="Rectangle 11">
            <a:extLst>
              <a:ext uri="{FF2B5EF4-FFF2-40B4-BE49-F238E27FC236}">
                <a16:creationId xmlns:a16="http://schemas.microsoft.com/office/drawing/2014/main" id="{C0710466-1E7F-1F40-B739-C94E9BE2D7DC}"/>
              </a:ext>
            </a:extLst>
          </p:cNvPr>
          <p:cNvSpPr/>
          <p:nvPr/>
        </p:nvSpPr>
        <p:spPr>
          <a:xfrm>
            <a:off x="1071344" y="2382901"/>
            <a:ext cx="771242" cy="90716"/>
          </a:xfrm>
          <a:prstGeom prst="rect">
            <a:avLst/>
          </a:prstGeom>
          <a:solidFill>
            <a:srgbClr val="F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CEF7C-B7F4-0B42-B697-667670128C14}"/>
              </a:ext>
            </a:extLst>
          </p:cNvPr>
          <p:cNvSpPr/>
          <p:nvPr/>
        </p:nvSpPr>
        <p:spPr>
          <a:xfrm>
            <a:off x="1071344" y="2473616"/>
            <a:ext cx="771242" cy="1003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14FD0C-0401-C644-9003-0CBA89D84AF7}"/>
              </a:ext>
            </a:extLst>
          </p:cNvPr>
          <p:cNvSpPr/>
          <p:nvPr/>
        </p:nvSpPr>
        <p:spPr>
          <a:xfrm>
            <a:off x="1071344" y="3250625"/>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C005AC6-7BD6-CE4A-BD98-9B5BB1E8C346}"/>
              </a:ext>
            </a:extLst>
          </p:cNvPr>
          <p:cNvSpPr/>
          <p:nvPr/>
        </p:nvSpPr>
        <p:spPr>
          <a:xfrm>
            <a:off x="1071344" y="3341340"/>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F2B2E461-F8C1-0447-9BBA-786D3F64610B}"/>
              </a:ext>
            </a:extLst>
          </p:cNvPr>
          <p:cNvSpPr txBox="1">
            <a:spLocks/>
          </p:cNvSpPr>
          <p:nvPr/>
        </p:nvSpPr>
        <p:spPr>
          <a:xfrm>
            <a:off x="2154343" y="1053179"/>
            <a:ext cx="4582634" cy="4062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BERT (finishing up)</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GPT-2</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Issues and remaining work</a:t>
            </a:r>
          </a:p>
        </p:txBody>
      </p:sp>
    </p:spTree>
    <p:extLst>
      <p:ext uri="{BB962C8B-B14F-4D97-AF65-F5344CB8AC3E}">
        <p14:creationId xmlns:p14="http://schemas.microsoft.com/office/powerpoint/2010/main" val="26236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Transformer</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1083926" y="1244520"/>
            <a:ext cx="9617747" cy="598434"/>
          </a:xfrm>
          <a:prstGeom prst="rect">
            <a:avLst/>
          </a:prstGeom>
        </p:spPr>
        <p:txBody>
          <a:bodyPr wrap="square">
            <a:spAutoFit/>
          </a:bodyPr>
          <a:lstStyle/>
          <a:p>
            <a:pPr>
              <a:lnSpc>
                <a:spcPct val="150000"/>
              </a:lnSpc>
            </a:pPr>
            <a:r>
              <a:rPr lang="en-US" sz="2400" dirty="0">
                <a:solidFill>
                  <a:schemeClr val="tx1">
                    <a:lumMod val="75000"/>
                    <a:lumOff val="25000"/>
                  </a:schemeClr>
                </a:solidFill>
                <a:latin typeface="Avenir Medium" panose="02000503020000020003" pitchFamily="2" charset="0"/>
              </a:rPr>
              <a:t>What if we want to generate a new output sequence?</a:t>
            </a:r>
            <a:endParaRPr lang="en-US" sz="2400" dirty="0">
              <a:solidFill>
                <a:srgbClr val="C00000"/>
              </a:solidFill>
              <a:latin typeface="Avenir Medium" panose="02000503020000020003" pitchFamily="2" charset="0"/>
            </a:endParaRPr>
          </a:p>
        </p:txBody>
      </p:sp>
      <p:sp>
        <p:nvSpPr>
          <p:cNvPr id="6" name="Title 1">
            <a:extLst>
              <a:ext uri="{FF2B5EF4-FFF2-40B4-BE49-F238E27FC236}">
                <a16:creationId xmlns:a16="http://schemas.microsoft.com/office/drawing/2014/main" id="{D0988FEC-243E-144B-99EB-EBF1F390F621}"/>
              </a:ext>
            </a:extLst>
          </p:cNvPr>
          <p:cNvSpPr txBox="1">
            <a:spLocks/>
          </p:cNvSpPr>
          <p:nvPr/>
        </p:nvSpPr>
        <p:spPr>
          <a:xfrm>
            <a:off x="3771181" y="2622148"/>
            <a:ext cx="4859674" cy="6254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solidFill>
                  <a:srgbClr val="C00000"/>
                </a:solidFill>
              </a:rPr>
              <a:t>GPT-2</a:t>
            </a:r>
            <a:r>
              <a:rPr lang="en-US" dirty="0"/>
              <a:t> model to the rescue!</a:t>
            </a:r>
            <a:endParaRPr lang="en-US" dirty="0">
              <a:solidFill>
                <a:srgbClr val="7030A0"/>
              </a:solidFill>
            </a:endParaRPr>
          </a:p>
        </p:txBody>
      </p:sp>
      <p:sp>
        <p:nvSpPr>
          <p:cNvPr id="2" name="Rectangle 1">
            <a:extLst>
              <a:ext uri="{FF2B5EF4-FFF2-40B4-BE49-F238E27FC236}">
                <a16:creationId xmlns:a16="http://schemas.microsoft.com/office/drawing/2014/main" id="{85E8A202-991B-854F-ACA9-F5C942AC1C8D}"/>
              </a:ext>
            </a:extLst>
          </p:cNvPr>
          <p:cNvSpPr/>
          <p:nvPr/>
        </p:nvSpPr>
        <p:spPr>
          <a:xfrm>
            <a:off x="3771181" y="3250724"/>
            <a:ext cx="4493144" cy="400110"/>
          </a:xfrm>
          <a:prstGeom prst="rect">
            <a:avLst/>
          </a:prstGeom>
        </p:spPr>
        <p:txBody>
          <a:bodyPr wrap="square">
            <a:spAutoFit/>
          </a:bodyPr>
          <a:lstStyle/>
          <a:p>
            <a:r>
              <a:rPr lang="en-US" sz="2000" b="1" dirty="0">
                <a:latin typeface="Avenir Book" panose="02000503020000020003" pitchFamily="2" charset="0"/>
              </a:rPr>
              <a:t>G</a:t>
            </a:r>
            <a:r>
              <a:rPr lang="en-US" sz="2000" dirty="0">
                <a:latin typeface="Avenir Book" panose="02000503020000020003" pitchFamily="2" charset="0"/>
              </a:rPr>
              <a:t>enerative </a:t>
            </a:r>
            <a:r>
              <a:rPr lang="en-US" sz="2000" b="1" dirty="0">
                <a:latin typeface="Avenir Book" panose="02000503020000020003" pitchFamily="2" charset="0"/>
              </a:rPr>
              <a:t>P</a:t>
            </a:r>
            <a:r>
              <a:rPr lang="en-US" sz="2000" dirty="0">
                <a:latin typeface="Avenir Book" panose="02000503020000020003" pitchFamily="2" charset="0"/>
              </a:rPr>
              <a:t>re-trained </a:t>
            </a:r>
            <a:r>
              <a:rPr lang="en-US" sz="2000" b="1" dirty="0">
                <a:latin typeface="Avenir Book" panose="02000503020000020003" pitchFamily="2" charset="0"/>
              </a:rPr>
              <a:t>T</a:t>
            </a:r>
            <a:r>
              <a:rPr lang="en-US" sz="2000" dirty="0">
                <a:latin typeface="Avenir Book" panose="02000503020000020003" pitchFamily="2" charset="0"/>
              </a:rPr>
              <a:t>ransformer 2</a:t>
            </a:r>
          </a:p>
        </p:txBody>
      </p:sp>
      <p:sp>
        <p:nvSpPr>
          <p:cNvPr id="7" name="Slide Number Placeholder 9">
            <a:extLst>
              <a:ext uri="{FF2B5EF4-FFF2-40B4-BE49-F238E27FC236}">
                <a16:creationId xmlns:a16="http://schemas.microsoft.com/office/drawing/2014/main" id="{4E2039D0-53C7-2E46-99FD-3C7903DFDE80}"/>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23</a:t>
            </a:fld>
            <a:endParaRPr lang="en-US"/>
          </a:p>
        </p:txBody>
      </p:sp>
    </p:spTree>
    <p:extLst>
      <p:ext uri="{BB962C8B-B14F-4D97-AF65-F5344CB8AC3E}">
        <p14:creationId xmlns:p14="http://schemas.microsoft.com/office/powerpoint/2010/main" val="568496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(a Transformer)</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1232865" y="1103381"/>
            <a:ext cx="9726270" cy="830997"/>
          </a:xfrm>
          <a:prstGeom prst="rect">
            <a:avLst/>
          </a:prstGeom>
        </p:spPr>
        <p:txBody>
          <a:bodyPr wrap="square">
            <a:spAutoFit/>
          </a:bodyPr>
          <a:lstStyle/>
          <a:p>
            <a:pPr>
              <a:spcBef>
                <a:spcPts val="1000"/>
              </a:spcBef>
            </a:pPr>
            <a:r>
              <a:rPr lang="en-US" sz="2400" dirty="0">
                <a:solidFill>
                  <a:schemeClr val="tx1">
                    <a:lumMod val="75000"/>
                    <a:lumOff val="25000"/>
                  </a:schemeClr>
                </a:solidFill>
                <a:latin typeface="Avenir Medium" panose="02000503020000020003" pitchFamily="2" charset="0"/>
              </a:rPr>
              <a:t>GPT-2 uses only </a:t>
            </a:r>
            <a:r>
              <a:rPr lang="en-US" sz="2400" dirty="0">
                <a:solidFill>
                  <a:srgbClr val="C00000"/>
                </a:solidFill>
                <a:latin typeface="Avenir Medium" panose="02000503020000020003" pitchFamily="2" charset="0"/>
              </a:rPr>
              <a:t>Transformer Decoders </a:t>
            </a:r>
            <a:r>
              <a:rPr lang="en-US" sz="2400" dirty="0">
                <a:solidFill>
                  <a:schemeClr val="tx1">
                    <a:lumMod val="75000"/>
                    <a:lumOff val="25000"/>
                  </a:schemeClr>
                </a:solidFill>
                <a:latin typeface="Avenir Medium" panose="02000503020000020003" pitchFamily="2" charset="0"/>
              </a:rPr>
              <a:t>(no Encoders) to generate new sequences from scratch or from a starting sequence</a:t>
            </a:r>
          </a:p>
        </p:txBody>
      </p:sp>
      <p:sp>
        <p:nvSpPr>
          <p:cNvPr id="7" name="Slide Number Placeholder 9">
            <a:extLst>
              <a:ext uri="{FF2B5EF4-FFF2-40B4-BE49-F238E27FC236}">
                <a16:creationId xmlns:a16="http://schemas.microsoft.com/office/drawing/2014/main" id="{2D9C91AE-89BF-E149-94BC-084A457A3FB7}"/>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24</a:t>
            </a:fld>
            <a:endParaRPr lang="en-US"/>
          </a:p>
        </p:txBody>
      </p:sp>
      <p:pic>
        <p:nvPicPr>
          <p:cNvPr id="10" name="Picture 9">
            <a:extLst>
              <a:ext uri="{FF2B5EF4-FFF2-40B4-BE49-F238E27FC236}">
                <a16:creationId xmlns:a16="http://schemas.microsoft.com/office/drawing/2014/main" id="{DF316319-68AC-8F42-A9CF-84563EBD6817}"/>
              </a:ext>
            </a:extLst>
          </p:cNvPr>
          <p:cNvPicPr>
            <a:picLocks noChangeAspect="1"/>
          </p:cNvPicPr>
          <p:nvPr/>
        </p:nvPicPr>
        <p:blipFill>
          <a:blip r:embed="rId3"/>
          <a:stretch>
            <a:fillRect/>
          </a:stretch>
        </p:blipFill>
        <p:spPr>
          <a:xfrm>
            <a:off x="2651769" y="2025388"/>
            <a:ext cx="6635507" cy="4061130"/>
          </a:xfrm>
          <a:prstGeom prst="rect">
            <a:avLst/>
          </a:prstGeom>
        </p:spPr>
      </p:pic>
      <p:sp>
        <p:nvSpPr>
          <p:cNvPr id="11" name="Rectangle 10">
            <a:extLst>
              <a:ext uri="{FF2B5EF4-FFF2-40B4-BE49-F238E27FC236}">
                <a16:creationId xmlns:a16="http://schemas.microsoft.com/office/drawing/2014/main" id="{0A7E7AD2-C7B8-7441-A468-D519673D1ECF}"/>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Tree>
    <p:extLst>
      <p:ext uri="{BB962C8B-B14F-4D97-AF65-F5344CB8AC3E}">
        <p14:creationId xmlns:p14="http://schemas.microsoft.com/office/powerpoint/2010/main" val="3286031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(a Transformer)</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903804" y="934870"/>
            <a:ext cx="9726270" cy="2388667"/>
          </a:xfrm>
          <a:prstGeom prst="rect">
            <a:avLst/>
          </a:prstGeom>
        </p:spPr>
        <p:txBody>
          <a:bodyPr wrap="square">
            <a:spAutoFit/>
          </a:bodyPr>
          <a:lstStyle/>
          <a:p>
            <a:pPr marL="342900" indent="-342900">
              <a:lnSpc>
                <a:spcPct val="150000"/>
              </a:lnSpc>
              <a:spcBef>
                <a:spcPts val="1000"/>
              </a:spcBef>
              <a:buFont typeface="Arial" panose="020B0604020202020204" pitchFamily="34" charset="0"/>
              <a:buChar char="•"/>
            </a:pPr>
            <a:r>
              <a:rPr lang="en-US" sz="2400" dirty="0">
                <a:solidFill>
                  <a:schemeClr val="tx1">
                    <a:lumMod val="75000"/>
                    <a:lumOff val="25000"/>
                  </a:schemeClr>
                </a:solidFill>
                <a:latin typeface="Avenir Medium" panose="02000503020000020003" pitchFamily="2" charset="0"/>
              </a:rPr>
              <a:t>There is </a:t>
            </a:r>
            <a:r>
              <a:rPr lang="en-US" sz="2400" dirty="0">
                <a:solidFill>
                  <a:schemeClr val="tx1">
                    <a:lumMod val="75000"/>
                    <a:lumOff val="25000"/>
                  </a:schemeClr>
                </a:solidFill>
                <a:highlight>
                  <a:srgbClr val="FFFF00"/>
                </a:highlight>
                <a:latin typeface="Avenir Medium" panose="02000503020000020003" pitchFamily="2" charset="0"/>
              </a:rPr>
              <a:t>no Attention</a:t>
            </a:r>
            <a:r>
              <a:rPr lang="en-US" sz="2400" dirty="0">
                <a:solidFill>
                  <a:schemeClr val="tx1">
                    <a:lumMod val="75000"/>
                    <a:lumOff val="25000"/>
                  </a:schemeClr>
                </a:solidFill>
                <a:latin typeface="Avenir Medium" panose="02000503020000020003" pitchFamily="2" charset="0"/>
              </a:rPr>
              <a:t> (since there is no </a:t>
            </a:r>
            <a:r>
              <a:rPr lang="en-US" sz="2400" b="1" dirty="0">
                <a:solidFill>
                  <a:schemeClr val="tx1">
                    <a:lumMod val="75000"/>
                    <a:lumOff val="25000"/>
                  </a:schemeClr>
                </a:solidFill>
                <a:latin typeface="Avenir Medium" panose="02000503020000020003" pitchFamily="2" charset="0"/>
              </a:rPr>
              <a:t>Transformer Encoder </a:t>
            </a:r>
            <a:r>
              <a:rPr lang="en-US" sz="2400" dirty="0">
                <a:solidFill>
                  <a:schemeClr val="tx1">
                    <a:lumMod val="75000"/>
                    <a:lumOff val="25000"/>
                  </a:schemeClr>
                </a:solidFill>
                <a:latin typeface="Avenir Medium" panose="02000503020000020003" pitchFamily="2" charset="0"/>
              </a:rPr>
              <a:t>to attend to). So, there is only </a:t>
            </a:r>
            <a:r>
              <a:rPr lang="en-US" sz="2400" dirty="0">
                <a:solidFill>
                  <a:srgbClr val="C00000"/>
                </a:solidFill>
                <a:latin typeface="Avenir Medium" panose="02000503020000020003" pitchFamily="2" charset="0"/>
              </a:rPr>
              <a:t>Self-Attention</a:t>
            </a:r>
            <a:r>
              <a:rPr lang="en-US" sz="2400" dirty="0">
                <a:solidFill>
                  <a:schemeClr val="tx1">
                    <a:lumMod val="75000"/>
                    <a:lumOff val="25000"/>
                  </a:schemeClr>
                </a:solidFill>
                <a:latin typeface="Avenir Medium" panose="02000503020000020003" pitchFamily="2" charset="0"/>
              </a:rPr>
              <a:t>.</a:t>
            </a:r>
          </a:p>
          <a:p>
            <a:pPr marL="342900" indent="-342900">
              <a:lnSpc>
                <a:spcPct val="150000"/>
              </a:lnSpc>
              <a:spcBef>
                <a:spcPts val="1000"/>
              </a:spcBef>
              <a:buFont typeface="Arial" panose="020B0604020202020204" pitchFamily="34" charset="0"/>
              <a:buChar char="•"/>
            </a:pPr>
            <a:r>
              <a:rPr lang="en-US" sz="2400" dirty="0">
                <a:solidFill>
                  <a:schemeClr val="tx1">
                    <a:lumMod val="75000"/>
                    <a:lumOff val="25000"/>
                  </a:schemeClr>
                </a:solidFill>
                <a:latin typeface="Avenir Medium" panose="02000503020000020003" pitchFamily="2" charset="0"/>
              </a:rPr>
              <a:t>As it processes each word/token, it </a:t>
            </a:r>
            <a:r>
              <a:rPr lang="en-US" sz="2400" b="1" dirty="0">
                <a:solidFill>
                  <a:schemeClr val="tx1">
                    <a:lumMod val="75000"/>
                    <a:lumOff val="25000"/>
                  </a:schemeClr>
                </a:solidFill>
                <a:latin typeface="Avenir Medium" panose="02000503020000020003" pitchFamily="2" charset="0"/>
              </a:rPr>
              <a:t>masks</a:t>
            </a:r>
            <a:r>
              <a:rPr lang="en-US" sz="2400" dirty="0">
                <a:solidFill>
                  <a:schemeClr val="tx1">
                    <a:lumMod val="75000"/>
                    <a:lumOff val="25000"/>
                  </a:schemeClr>
                </a:solidFill>
                <a:latin typeface="Avenir Medium" panose="02000503020000020003" pitchFamily="2" charset="0"/>
              </a:rPr>
              <a:t> the “future” words and conditions on and attends to the previous words</a:t>
            </a:r>
          </a:p>
        </p:txBody>
      </p:sp>
      <p:pic>
        <p:nvPicPr>
          <p:cNvPr id="2" name="Picture 1">
            <a:extLst>
              <a:ext uri="{FF2B5EF4-FFF2-40B4-BE49-F238E27FC236}">
                <a16:creationId xmlns:a16="http://schemas.microsoft.com/office/drawing/2014/main" id="{6BE49B01-E1AF-5B46-8608-93E73AFD8CD3}"/>
              </a:ext>
            </a:extLst>
          </p:cNvPr>
          <p:cNvPicPr>
            <a:picLocks noChangeAspect="1"/>
          </p:cNvPicPr>
          <p:nvPr/>
        </p:nvPicPr>
        <p:blipFill>
          <a:blip r:embed="rId3"/>
          <a:stretch>
            <a:fillRect/>
          </a:stretch>
        </p:blipFill>
        <p:spPr>
          <a:xfrm>
            <a:off x="3249978" y="3268425"/>
            <a:ext cx="5692043" cy="3204685"/>
          </a:xfrm>
          <a:prstGeom prst="rect">
            <a:avLst/>
          </a:prstGeom>
        </p:spPr>
      </p:pic>
      <p:sp>
        <p:nvSpPr>
          <p:cNvPr id="6" name="Slide Number Placeholder 9">
            <a:extLst>
              <a:ext uri="{FF2B5EF4-FFF2-40B4-BE49-F238E27FC236}">
                <a16:creationId xmlns:a16="http://schemas.microsoft.com/office/drawing/2014/main" id="{18122825-AB71-6747-AC29-B067C7120B77}"/>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25</a:t>
            </a:fld>
            <a:endParaRPr lang="en-US"/>
          </a:p>
        </p:txBody>
      </p:sp>
      <p:sp>
        <p:nvSpPr>
          <p:cNvPr id="7" name="Rectangle 6">
            <a:extLst>
              <a:ext uri="{FF2B5EF4-FFF2-40B4-BE49-F238E27FC236}">
                <a16:creationId xmlns:a16="http://schemas.microsoft.com/office/drawing/2014/main" id="{05A0BC82-907F-F64C-B8B4-DB42FC4FA3A6}"/>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Tree>
    <p:extLst>
      <p:ext uri="{BB962C8B-B14F-4D97-AF65-F5344CB8AC3E}">
        <p14:creationId xmlns:p14="http://schemas.microsoft.com/office/powerpoint/2010/main" val="2763415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(a Transformer)</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903804" y="1092946"/>
            <a:ext cx="9726270" cy="1152431"/>
          </a:xfrm>
          <a:prstGeom prst="rect">
            <a:avLst/>
          </a:prstGeom>
        </p:spPr>
        <p:txBody>
          <a:bodyPr wrap="square">
            <a:spAutoFit/>
          </a:bodyPr>
          <a:lstStyle/>
          <a:p>
            <a:pPr>
              <a:lnSpc>
                <a:spcPct val="150000"/>
              </a:lnSpc>
              <a:spcBef>
                <a:spcPts val="1000"/>
              </a:spcBef>
            </a:pPr>
            <a:r>
              <a:rPr lang="en-US" sz="2400" dirty="0">
                <a:solidFill>
                  <a:schemeClr val="tx1">
                    <a:lumMod val="75000"/>
                    <a:lumOff val="25000"/>
                  </a:schemeClr>
                </a:solidFill>
                <a:latin typeface="Avenir Medium" panose="02000503020000020003" pitchFamily="2" charset="0"/>
              </a:rPr>
              <a:t>As it processes each word/token, it </a:t>
            </a:r>
            <a:r>
              <a:rPr lang="en-US" sz="2400" b="1" dirty="0">
                <a:solidFill>
                  <a:schemeClr val="tx1">
                    <a:lumMod val="75000"/>
                    <a:lumOff val="25000"/>
                  </a:schemeClr>
                </a:solidFill>
                <a:latin typeface="Avenir Medium" panose="02000503020000020003" pitchFamily="2" charset="0"/>
              </a:rPr>
              <a:t>masks</a:t>
            </a:r>
            <a:r>
              <a:rPr lang="en-US" sz="2400" dirty="0">
                <a:solidFill>
                  <a:schemeClr val="tx1">
                    <a:lumMod val="75000"/>
                    <a:lumOff val="25000"/>
                  </a:schemeClr>
                </a:solidFill>
                <a:latin typeface="Avenir Medium" panose="02000503020000020003" pitchFamily="2" charset="0"/>
              </a:rPr>
              <a:t> the “future” words and conditions on and attends to the previous words</a:t>
            </a:r>
          </a:p>
        </p:txBody>
      </p:sp>
      <p:pic>
        <p:nvPicPr>
          <p:cNvPr id="3" name="Picture 2">
            <a:extLst>
              <a:ext uri="{FF2B5EF4-FFF2-40B4-BE49-F238E27FC236}">
                <a16:creationId xmlns:a16="http://schemas.microsoft.com/office/drawing/2014/main" id="{0DAFF032-C936-4A45-901D-74398F26D6EF}"/>
              </a:ext>
            </a:extLst>
          </p:cNvPr>
          <p:cNvPicPr>
            <a:picLocks noChangeAspect="1"/>
          </p:cNvPicPr>
          <p:nvPr/>
        </p:nvPicPr>
        <p:blipFill>
          <a:blip r:embed="rId3"/>
          <a:stretch>
            <a:fillRect/>
          </a:stretch>
        </p:blipFill>
        <p:spPr>
          <a:xfrm>
            <a:off x="1874227" y="2959767"/>
            <a:ext cx="7984881" cy="2579871"/>
          </a:xfrm>
          <a:prstGeom prst="rect">
            <a:avLst/>
          </a:prstGeom>
        </p:spPr>
      </p:pic>
      <p:sp>
        <p:nvSpPr>
          <p:cNvPr id="7" name="Slide Number Placeholder 9">
            <a:extLst>
              <a:ext uri="{FF2B5EF4-FFF2-40B4-BE49-F238E27FC236}">
                <a16:creationId xmlns:a16="http://schemas.microsoft.com/office/drawing/2014/main" id="{01208D99-989B-5747-8BCE-26823C44ADE1}"/>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26</a:t>
            </a:fld>
            <a:endParaRPr lang="en-US"/>
          </a:p>
        </p:txBody>
      </p:sp>
      <p:sp>
        <p:nvSpPr>
          <p:cNvPr id="9" name="Rectangle 8">
            <a:extLst>
              <a:ext uri="{FF2B5EF4-FFF2-40B4-BE49-F238E27FC236}">
                <a16:creationId xmlns:a16="http://schemas.microsoft.com/office/drawing/2014/main" id="{3871C380-2953-7E4C-8643-75CB88AE0565}"/>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Tree>
    <p:extLst>
      <p:ext uri="{BB962C8B-B14F-4D97-AF65-F5344CB8AC3E}">
        <p14:creationId xmlns:p14="http://schemas.microsoft.com/office/powerpoint/2010/main" val="355386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(a Transformer)</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27</a:t>
            </a:fld>
            <a:endParaRPr lang="en-US"/>
          </a:p>
        </p:txBody>
      </p:sp>
      <p:pic>
        <p:nvPicPr>
          <p:cNvPr id="2" name="Picture 1">
            <a:extLst>
              <a:ext uri="{FF2B5EF4-FFF2-40B4-BE49-F238E27FC236}">
                <a16:creationId xmlns:a16="http://schemas.microsoft.com/office/drawing/2014/main" id="{9F4AC92C-0953-9F4B-AA17-0572B171151C}"/>
              </a:ext>
            </a:extLst>
          </p:cNvPr>
          <p:cNvPicPr>
            <a:picLocks noChangeAspect="1"/>
          </p:cNvPicPr>
          <p:nvPr/>
        </p:nvPicPr>
        <p:blipFill>
          <a:blip r:embed="rId3"/>
          <a:stretch>
            <a:fillRect/>
          </a:stretch>
        </p:blipFill>
        <p:spPr>
          <a:xfrm>
            <a:off x="1567419" y="2015613"/>
            <a:ext cx="9057161" cy="4070905"/>
          </a:xfrm>
          <a:prstGeom prst="rect">
            <a:avLst/>
          </a:prstGeom>
        </p:spPr>
      </p:pic>
      <p:sp>
        <p:nvSpPr>
          <p:cNvPr id="7" name="Rectangle 6">
            <a:extLst>
              <a:ext uri="{FF2B5EF4-FFF2-40B4-BE49-F238E27FC236}">
                <a16:creationId xmlns:a16="http://schemas.microsoft.com/office/drawing/2014/main" id="{8A2A1064-CE6F-704E-BF67-BB72A86FB455}"/>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Tree>
    <p:extLst>
      <p:ext uri="{BB962C8B-B14F-4D97-AF65-F5344CB8AC3E}">
        <p14:creationId xmlns:p14="http://schemas.microsoft.com/office/powerpoint/2010/main" val="3106902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(a Transformer)</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903804" y="1396920"/>
            <a:ext cx="9726270" cy="3968587"/>
          </a:xfrm>
          <a:prstGeom prst="rect">
            <a:avLst/>
          </a:prstGeom>
        </p:spPr>
        <p:txBody>
          <a:bodyPr wrap="square">
            <a:spAutoFit/>
          </a:bodyPr>
          <a:lstStyle/>
          <a:p>
            <a:pPr marL="342900" indent="-342900">
              <a:lnSpc>
                <a:spcPct val="150000"/>
              </a:lnSpc>
              <a:spcBef>
                <a:spcPts val="3000"/>
              </a:spcBef>
              <a:buFont typeface="Arial" panose="020B0604020202020204" pitchFamily="34" charset="0"/>
              <a:buChar char="•"/>
            </a:pPr>
            <a:r>
              <a:rPr lang="en-US" sz="2400" dirty="0">
                <a:solidFill>
                  <a:schemeClr val="bg2">
                    <a:lumMod val="25000"/>
                  </a:schemeClr>
                </a:solidFill>
                <a:latin typeface="Avenir Medium" panose="02000503020000020003" pitchFamily="2" charset="0"/>
              </a:rPr>
              <a:t>Technically, it doesn’t use words as input but </a:t>
            </a:r>
            <a:r>
              <a:rPr lang="en-US" sz="2400" dirty="0">
                <a:solidFill>
                  <a:srgbClr val="C00000"/>
                </a:solidFill>
                <a:latin typeface="Avenir Medium" panose="02000503020000020003" pitchFamily="2" charset="0"/>
              </a:rPr>
              <a:t>Byte Pair Encodings</a:t>
            </a:r>
            <a:r>
              <a:rPr lang="en-US" sz="2400" dirty="0">
                <a:latin typeface="Avenir Medium" panose="02000503020000020003" pitchFamily="2" charset="0"/>
              </a:rPr>
              <a:t> </a:t>
            </a:r>
            <a:r>
              <a:rPr lang="en-US" sz="2400" dirty="0">
                <a:solidFill>
                  <a:schemeClr val="bg2">
                    <a:lumMod val="25000"/>
                  </a:schemeClr>
                </a:solidFill>
                <a:latin typeface="Avenir Medium" panose="02000503020000020003" pitchFamily="2" charset="0"/>
              </a:rPr>
              <a:t>(sub-words), similar to BERT’s </a:t>
            </a:r>
            <a:r>
              <a:rPr lang="en-US" sz="2400" dirty="0" err="1">
                <a:solidFill>
                  <a:schemeClr val="bg2">
                    <a:lumMod val="25000"/>
                  </a:schemeClr>
                </a:solidFill>
                <a:latin typeface="Avenir Medium" panose="02000503020000020003" pitchFamily="2" charset="0"/>
              </a:rPr>
              <a:t>WordPieces</a:t>
            </a:r>
            <a:r>
              <a:rPr lang="en-US" sz="2400" dirty="0">
                <a:solidFill>
                  <a:schemeClr val="bg2">
                    <a:lumMod val="25000"/>
                  </a:schemeClr>
                </a:solidFill>
                <a:latin typeface="Avenir Medium" panose="02000503020000020003" pitchFamily="2" charset="0"/>
              </a:rPr>
              <a:t>.</a:t>
            </a:r>
          </a:p>
          <a:p>
            <a:pPr marL="342900" indent="-342900">
              <a:lnSpc>
                <a:spcPct val="150000"/>
              </a:lnSpc>
              <a:spcBef>
                <a:spcPts val="3000"/>
              </a:spcBef>
              <a:buFont typeface="Arial" panose="020B0604020202020204" pitchFamily="34" charset="0"/>
              <a:buChar char="•"/>
            </a:pPr>
            <a:r>
              <a:rPr lang="en-US" sz="2400" dirty="0">
                <a:latin typeface="Avenir Medium" panose="02000503020000020003" pitchFamily="2" charset="0"/>
              </a:rPr>
              <a:t>Includes </a:t>
            </a:r>
            <a:r>
              <a:rPr lang="en-US" sz="2400" dirty="0">
                <a:solidFill>
                  <a:srgbClr val="C00000"/>
                </a:solidFill>
                <a:latin typeface="Avenir Medium" panose="02000503020000020003" pitchFamily="2" charset="0"/>
              </a:rPr>
              <a:t>positional embeddings </a:t>
            </a:r>
            <a:r>
              <a:rPr lang="en-US" sz="2400" dirty="0">
                <a:solidFill>
                  <a:schemeClr val="bg2">
                    <a:lumMod val="25000"/>
                  </a:schemeClr>
                </a:solidFill>
                <a:latin typeface="Avenir Medium" panose="02000503020000020003" pitchFamily="2" charset="0"/>
              </a:rPr>
              <a:t>as part of the input, too.</a:t>
            </a:r>
          </a:p>
          <a:p>
            <a:pPr marL="342900" indent="-342900">
              <a:lnSpc>
                <a:spcPct val="150000"/>
              </a:lnSpc>
              <a:spcBef>
                <a:spcPts val="3000"/>
              </a:spcBef>
              <a:buFont typeface="Arial" panose="020B0604020202020204" pitchFamily="34" charset="0"/>
              <a:buChar char="•"/>
            </a:pPr>
            <a:r>
              <a:rPr lang="en-US" sz="2400" dirty="0">
                <a:solidFill>
                  <a:schemeClr val="tx1">
                    <a:lumMod val="75000"/>
                    <a:lumOff val="25000"/>
                  </a:schemeClr>
                </a:solidFill>
                <a:latin typeface="Avenir Medium" panose="02000503020000020003" pitchFamily="2" charset="0"/>
              </a:rPr>
              <a:t>Easy to fine-tune on your own dataset (language)</a:t>
            </a:r>
          </a:p>
          <a:p>
            <a:pPr>
              <a:lnSpc>
                <a:spcPct val="150000"/>
              </a:lnSpc>
              <a:spcBef>
                <a:spcPts val="3000"/>
              </a:spcBef>
            </a:pPr>
            <a:endParaRPr lang="en-US" sz="2400" dirty="0">
              <a:latin typeface="Avenir Medium" panose="02000503020000020003" pitchFamily="2" charset="0"/>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28</a:t>
            </a:fld>
            <a:endParaRPr lang="en-US"/>
          </a:p>
        </p:txBody>
      </p:sp>
    </p:spTree>
    <p:extLst>
      <p:ext uri="{BB962C8B-B14F-4D97-AF65-F5344CB8AC3E}">
        <p14:creationId xmlns:p14="http://schemas.microsoft.com/office/powerpoint/2010/main" val="3902182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(a Transformer)</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29</a:t>
            </a:fld>
            <a:endParaRPr lang="en-US"/>
          </a:p>
        </p:txBody>
      </p:sp>
      <p:pic>
        <p:nvPicPr>
          <p:cNvPr id="2" name="Picture 1">
            <a:extLst>
              <a:ext uri="{FF2B5EF4-FFF2-40B4-BE49-F238E27FC236}">
                <a16:creationId xmlns:a16="http://schemas.microsoft.com/office/drawing/2014/main" id="{CB972037-2824-5448-A524-8CE402DF77CC}"/>
              </a:ext>
            </a:extLst>
          </p:cNvPr>
          <p:cNvPicPr>
            <a:picLocks noChangeAspect="1"/>
          </p:cNvPicPr>
          <p:nvPr/>
        </p:nvPicPr>
        <p:blipFill>
          <a:blip r:embed="rId3"/>
          <a:stretch>
            <a:fillRect/>
          </a:stretch>
        </p:blipFill>
        <p:spPr>
          <a:xfrm>
            <a:off x="1716985" y="1364332"/>
            <a:ext cx="9142951" cy="4129336"/>
          </a:xfrm>
          <a:prstGeom prst="rect">
            <a:avLst/>
          </a:prstGeom>
        </p:spPr>
      </p:pic>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Tree>
    <p:extLst>
      <p:ext uri="{BB962C8B-B14F-4D97-AF65-F5344CB8AC3E}">
        <p14:creationId xmlns:p14="http://schemas.microsoft.com/office/powerpoint/2010/main" val="25519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9">
            <a:extLst>
              <a:ext uri="{FF2B5EF4-FFF2-40B4-BE49-F238E27FC236}">
                <a16:creationId xmlns:a16="http://schemas.microsoft.com/office/drawing/2014/main" id="{CC4B7871-8570-9544-A628-29B6466CBD5E}"/>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a:t>
            </a:fld>
            <a:endParaRPr lang="en-US" dirty="0"/>
          </a:p>
        </p:txBody>
      </p:sp>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DE55B3"/>
                </a:solidFill>
                <a:latin typeface="Avenir Black" panose="02000503020000020003" pitchFamily="2" charset="0"/>
              </a:rPr>
              <a:t>ANNOUNCEMENTS</a:t>
            </a:r>
          </a:p>
        </p:txBody>
      </p:sp>
      <p:sp>
        <p:nvSpPr>
          <p:cNvPr id="8" name="Rectangle 7">
            <a:extLst>
              <a:ext uri="{FF2B5EF4-FFF2-40B4-BE49-F238E27FC236}">
                <a16:creationId xmlns:a16="http://schemas.microsoft.com/office/drawing/2014/main" id="{6DC880AC-9A27-734E-B6F8-26783E30FB60}"/>
              </a:ext>
            </a:extLst>
          </p:cNvPr>
          <p:cNvSpPr/>
          <p:nvPr/>
        </p:nvSpPr>
        <p:spPr>
          <a:xfrm>
            <a:off x="475344" y="1029833"/>
            <a:ext cx="11716656" cy="3691588"/>
          </a:xfrm>
          <a:prstGeom prst="rect">
            <a:avLst/>
          </a:prstGeom>
        </p:spPr>
        <p:txBody>
          <a:bodyPr wrap="square">
            <a:spAutoFit/>
          </a:bodyPr>
          <a:lstStyle/>
          <a:p>
            <a:pPr marL="342900" indent="-342900">
              <a:lnSpc>
                <a:spcPct val="200000"/>
              </a:lnSpc>
              <a:buFont typeface="Arial" panose="020B0604020202020204" pitchFamily="34" charset="0"/>
              <a:buChar char="•"/>
            </a:pPr>
            <a:r>
              <a:rPr lang="en-US" sz="2400" b="1" dirty="0">
                <a:solidFill>
                  <a:srgbClr val="C00000"/>
                </a:solidFill>
                <a:latin typeface="Avenir Light" panose="020B0402020203020204" pitchFamily="34" charset="77"/>
              </a:rPr>
              <a:t>HW3 </a:t>
            </a:r>
            <a:r>
              <a:rPr lang="en-US" sz="2400" dirty="0">
                <a:latin typeface="Avenir Light" panose="020B0402020203020204" pitchFamily="34" charset="77"/>
              </a:rPr>
              <a:t>has been released! Due </a:t>
            </a:r>
            <a:r>
              <a:rPr lang="en-US" sz="2400" dirty="0">
                <a:highlight>
                  <a:srgbClr val="FFFF00"/>
                </a:highlight>
                <a:latin typeface="Avenir Light" panose="020B0402020203020204" pitchFamily="34" charset="77"/>
              </a:rPr>
              <a:t>Oct 19 (Tues)</a:t>
            </a:r>
            <a:r>
              <a:rPr lang="en-US" sz="2400" dirty="0">
                <a:latin typeface="Avenir Light" panose="020B0402020203020204" pitchFamily="34" charset="77"/>
              </a:rPr>
              <a:t> @ 11:59pm.</a:t>
            </a:r>
          </a:p>
          <a:p>
            <a:pPr marL="342900" indent="-342900">
              <a:lnSpc>
                <a:spcPct val="200000"/>
              </a:lnSpc>
              <a:buFont typeface="Arial" panose="020B0604020202020204" pitchFamily="34" charset="0"/>
              <a:buChar char="•"/>
            </a:pPr>
            <a:r>
              <a:rPr lang="en-US" sz="2400" b="1" dirty="0">
                <a:solidFill>
                  <a:srgbClr val="C00000"/>
                </a:solidFill>
                <a:latin typeface="Avenir Light" panose="020B0402020203020204" pitchFamily="34" charset="77"/>
              </a:rPr>
              <a:t>Research Project Phase 2 </a:t>
            </a:r>
            <a:r>
              <a:rPr lang="en-US" sz="2400" dirty="0">
                <a:latin typeface="Avenir Light" panose="020B0402020203020204" pitchFamily="34" charset="77"/>
              </a:rPr>
              <a:t>due </a:t>
            </a:r>
            <a:r>
              <a:rPr lang="en-US" sz="2400" dirty="0">
                <a:highlight>
                  <a:srgbClr val="FFFF00"/>
                </a:highlight>
                <a:latin typeface="Avenir Light" panose="020B0402020203020204" pitchFamily="34" charset="77"/>
              </a:rPr>
              <a:t>Oct 14 (Thurs) @ 11:59pm</a:t>
            </a:r>
          </a:p>
          <a:p>
            <a:pPr marL="342900" indent="-342900">
              <a:lnSpc>
                <a:spcPct val="200000"/>
              </a:lnSpc>
              <a:buFont typeface="Arial" panose="020B0604020202020204" pitchFamily="34" charset="0"/>
              <a:buChar char="•"/>
            </a:pPr>
            <a:r>
              <a:rPr lang="en-US" sz="2400" dirty="0">
                <a:latin typeface="Avenir Book" panose="02000503020000020003" pitchFamily="2" charset="0"/>
              </a:rPr>
              <a:t>Read “</a:t>
            </a:r>
            <a:r>
              <a:rPr lang="en-US" sz="2400" dirty="0">
                <a:latin typeface="Avenir Book" panose="02000503020000020003" pitchFamily="2" charset="0"/>
                <a:hlinkClick r:id="rId2"/>
              </a:rPr>
              <a:t>Man is to Computer Programmer as Woman is to Homemaker? Debiasing Word Embeddings</a:t>
            </a:r>
            <a:r>
              <a:rPr lang="en-US" sz="2400" dirty="0">
                <a:latin typeface="Avenir Book" panose="02000503020000020003" pitchFamily="2" charset="0"/>
              </a:rPr>
              <a:t>” before </a:t>
            </a:r>
            <a:r>
              <a:rPr lang="en-US" sz="2400" dirty="0">
                <a:highlight>
                  <a:srgbClr val="FFFF00"/>
                </a:highlight>
                <a:latin typeface="Avenir Book" panose="02000503020000020003" pitchFamily="2" charset="0"/>
              </a:rPr>
              <a:t>Oct 14 (Thurs)</a:t>
            </a:r>
          </a:p>
          <a:p>
            <a:pPr marL="342900" indent="-342900">
              <a:lnSpc>
                <a:spcPct val="200000"/>
              </a:lnSpc>
              <a:buFont typeface="Arial" panose="020B0604020202020204" pitchFamily="34" charset="0"/>
              <a:buChar char="•"/>
            </a:pPr>
            <a:r>
              <a:rPr lang="en-US" sz="2400" b="1" dirty="0">
                <a:latin typeface="Avenir Book" panose="02000503020000020003" pitchFamily="2" charset="0"/>
              </a:rPr>
              <a:t>International Collegiate Programming Contest </a:t>
            </a:r>
            <a:r>
              <a:rPr lang="en-US" sz="2400" dirty="0">
                <a:latin typeface="Avenir Book" panose="02000503020000020003" pitchFamily="2" charset="0"/>
              </a:rPr>
              <a:t>(ICPC) news</a:t>
            </a:r>
          </a:p>
        </p:txBody>
      </p:sp>
    </p:spTree>
    <p:extLst>
      <p:ext uri="{BB962C8B-B14F-4D97-AF65-F5344CB8AC3E}">
        <p14:creationId xmlns:p14="http://schemas.microsoft.com/office/powerpoint/2010/main" val="281152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Byte Pair Encodings (BPE)</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30</a:t>
            </a:fld>
            <a:endParaRPr lang="en-US"/>
          </a:p>
        </p:txBody>
      </p:sp>
      <p:sp>
        <p:nvSpPr>
          <p:cNvPr id="3" name="Rectangle 2">
            <a:extLst>
              <a:ext uri="{FF2B5EF4-FFF2-40B4-BE49-F238E27FC236}">
                <a16:creationId xmlns:a16="http://schemas.microsoft.com/office/drawing/2014/main" id="{5157CAED-EAE2-8C43-8F51-E4A3B2972AFA}"/>
              </a:ext>
            </a:extLst>
          </p:cNvPr>
          <p:cNvSpPr/>
          <p:nvPr/>
        </p:nvSpPr>
        <p:spPr>
          <a:xfrm>
            <a:off x="1541584" y="1288508"/>
            <a:ext cx="9108831" cy="3318024"/>
          </a:xfrm>
          <a:prstGeom prst="rect">
            <a:avLst/>
          </a:prstGeom>
        </p:spPr>
        <p:txBody>
          <a:bodyPr wrap="square">
            <a:spAutoFit/>
          </a:bodyPr>
          <a:lstStyle/>
          <a:p>
            <a:pPr marL="285750" indent="-285750">
              <a:lnSpc>
                <a:spcPct val="150000"/>
              </a:lnSpc>
              <a:spcBef>
                <a:spcPts val="2000"/>
              </a:spcBef>
              <a:buFont typeface="Arial" panose="020B0604020202020204" pitchFamily="34" charset="0"/>
              <a:buChar char="•"/>
            </a:pPr>
            <a:r>
              <a:rPr lang="en-US" sz="2400" dirty="0">
                <a:solidFill>
                  <a:schemeClr val="bg2">
                    <a:lumMod val="25000"/>
                  </a:schemeClr>
                </a:solidFill>
                <a:latin typeface="Avenir Medium" panose="02000503020000020003" pitchFamily="2" charset="0"/>
              </a:rPr>
              <a:t>Invented in 1994 (</a:t>
            </a:r>
            <a:r>
              <a:rPr lang="en-US" sz="2400" dirty="0">
                <a:solidFill>
                  <a:srgbClr val="C00000"/>
                </a:solidFill>
                <a:latin typeface="Avenir Medium" panose="02000503020000020003" pitchFamily="2" charset="0"/>
              </a:rPr>
              <a:t>Gage</a:t>
            </a:r>
            <a:r>
              <a:rPr lang="en-US" sz="2400" dirty="0">
                <a:solidFill>
                  <a:schemeClr val="bg2">
                    <a:lumMod val="25000"/>
                  </a:schemeClr>
                </a:solidFill>
                <a:latin typeface="Avenir Medium" panose="02000503020000020003" pitchFamily="2" charset="0"/>
              </a:rPr>
              <a:t>) and updated in 2015 (</a:t>
            </a:r>
            <a:r>
              <a:rPr lang="en-US" sz="2400" dirty="0" err="1">
                <a:solidFill>
                  <a:srgbClr val="C00000"/>
                </a:solidFill>
                <a:latin typeface="Avenir Medium" panose="02000503020000020003" pitchFamily="2" charset="0"/>
              </a:rPr>
              <a:t>Sennrich</a:t>
            </a:r>
            <a:r>
              <a:rPr lang="en-US" sz="2400" dirty="0">
                <a:solidFill>
                  <a:srgbClr val="C00000"/>
                </a:solidFill>
                <a:latin typeface="Avenir Medium" panose="02000503020000020003" pitchFamily="2" charset="0"/>
              </a:rPr>
              <a:t> et al</a:t>
            </a:r>
            <a:r>
              <a:rPr lang="en-US" sz="2400" dirty="0">
                <a:solidFill>
                  <a:schemeClr val="bg2">
                    <a:lumMod val="25000"/>
                  </a:schemeClr>
                </a:solidFill>
                <a:latin typeface="Avenir Medium" panose="02000503020000020003" pitchFamily="2" charset="0"/>
              </a:rPr>
              <a:t>.)</a:t>
            </a:r>
          </a:p>
          <a:p>
            <a:pPr marL="285750" indent="-285750">
              <a:lnSpc>
                <a:spcPct val="150000"/>
              </a:lnSpc>
              <a:spcBef>
                <a:spcPts val="2000"/>
              </a:spcBef>
              <a:buFont typeface="Arial" panose="020B0604020202020204" pitchFamily="34" charset="0"/>
              <a:buChar char="•"/>
            </a:pPr>
            <a:r>
              <a:rPr lang="en-US" sz="2400" dirty="0">
                <a:solidFill>
                  <a:schemeClr val="bg2">
                    <a:lumMod val="25000"/>
                  </a:schemeClr>
                </a:solidFill>
                <a:latin typeface="Avenir Medium" panose="02000503020000020003" pitchFamily="2" charset="0"/>
              </a:rPr>
              <a:t>Looks at the individual symbols (e.g., characters) and repeated merges the most frequent pairs (a la agglomerative clustering)</a:t>
            </a:r>
          </a:p>
          <a:p>
            <a:pPr marL="285750" indent="-285750">
              <a:lnSpc>
                <a:spcPct val="150000"/>
              </a:lnSpc>
              <a:spcBef>
                <a:spcPts val="2000"/>
              </a:spcBef>
              <a:buFont typeface="Arial" panose="020B0604020202020204" pitchFamily="34" charset="0"/>
              <a:buChar char="•"/>
            </a:pPr>
            <a:r>
              <a:rPr lang="en-US" sz="2400" dirty="0">
                <a:solidFill>
                  <a:schemeClr val="bg2">
                    <a:lumMod val="25000"/>
                  </a:schemeClr>
                </a:solidFill>
                <a:latin typeface="Avenir Medium" panose="02000503020000020003" pitchFamily="2" charset="0"/>
              </a:rPr>
              <a:t>Stop after </a:t>
            </a:r>
            <a:r>
              <a:rPr lang="en-US" sz="2400" b="1" dirty="0">
                <a:solidFill>
                  <a:schemeClr val="accent5">
                    <a:lumMod val="75000"/>
                  </a:schemeClr>
                </a:solidFill>
                <a:latin typeface="Avenir Medium" panose="02000503020000020003" pitchFamily="2" charset="0"/>
              </a:rPr>
              <a:t>N</a:t>
            </a:r>
            <a:r>
              <a:rPr lang="en-US" sz="2400" dirty="0">
                <a:solidFill>
                  <a:schemeClr val="bg2">
                    <a:lumMod val="25000"/>
                  </a:schemeClr>
                </a:solidFill>
                <a:latin typeface="Avenir Medium" panose="02000503020000020003" pitchFamily="2" charset="0"/>
              </a:rPr>
              <a:t> merges (you specify </a:t>
            </a:r>
            <a:r>
              <a:rPr lang="en-US" sz="2400" b="1" dirty="0">
                <a:solidFill>
                  <a:schemeClr val="accent5">
                    <a:lumMod val="75000"/>
                  </a:schemeClr>
                </a:solidFill>
                <a:latin typeface="Avenir Medium" panose="02000503020000020003" pitchFamily="2" charset="0"/>
              </a:rPr>
              <a:t>N</a:t>
            </a:r>
            <a:r>
              <a:rPr lang="en-US" sz="2400" dirty="0">
                <a:solidFill>
                  <a:schemeClr val="bg2">
                    <a:lumMod val="25000"/>
                  </a:schemeClr>
                </a:solidFill>
                <a:latin typeface="Avenir Medium" panose="02000503020000020003" pitchFamily="2" charset="0"/>
              </a:rPr>
              <a:t>). GPT uses </a:t>
            </a:r>
            <a:r>
              <a:rPr lang="en-US" sz="2400" b="1" dirty="0">
                <a:solidFill>
                  <a:schemeClr val="accent5">
                    <a:lumMod val="75000"/>
                  </a:schemeClr>
                </a:solidFill>
                <a:latin typeface="Avenir Medium" panose="02000503020000020003" pitchFamily="2" charset="0"/>
              </a:rPr>
              <a:t>N </a:t>
            </a:r>
            <a:r>
              <a:rPr lang="en-US" sz="2400" dirty="0">
                <a:solidFill>
                  <a:schemeClr val="bg2">
                    <a:lumMod val="25000"/>
                  </a:schemeClr>
                </a:solidFill>
                <a:latin typeface="Avenir Medium" panose="02000503020000020003" pitchFamily="2" charset="0"/>
              </a:rPr>
              <a:t>=40k</a:t>
            </a:r>
          </a:p>
          <a:p>
            <a:pPr marL="285750" indent="-285750">
              <a:lnSpc>
                <a:spcPct val="150000"/>
              </a:lnSpc>
              <a:buFont typeface="Arial" panose="020B0604020202020204" pitchFamily="34" charset="0"/>
              <a:buChar char="•"/>
            </a:pPr>
            <a:endParaRPr lang="en-US" sz="2400" dirty="0"/>
          </a:p>
        </p:txBody>
      </p:sp>
      <p:sp>
        <p:nvSpPr>
          <p:cNvPr id="4" name="Rectangle 3">
            <a:extLst>
              <a:ext uri="{FF2B5EF4-FFF2-40B4-BE49-F238E27FC236}">
                <a16:creationId xmlns:a16="http://schemas.microsoft.com/office/drawing/2014/main" id="{738AF371-4B1C-E242-8DDC-ADB76A92F552}"/>
              </a:ext>
            </a:extLst>
          </p:cNvPr>
          <p:cNvSpPr/>
          <p:nvPr/>
        </p:nvSpPr>
        <p:spPr>
          <a:xfrm>
            <a:off x="2532184" y="5616825"/>
            <a:ext cx="7127630" cy="584775"/>
          </a:xfrm>
          <a:prstGeom prst="rect">
            <a:avLst/>
          </a:prstGeom>
        </p:spPr>
        <p:txBody>
          <a:bodyPr wrap="square">
            <a:spAutoFit/>
          </a:bodyPr>
          <a:lstStyle/>
          <a:p>
            <a:r>
              <a:rPr lang="en-US" sz="1600" dirty="0"/>
              <a:t>R. </a:t>
            </a:r>
            <a:r>
              <a:rPr lang="en-US" sz="1600" dirty="0" err="1"/>
              <a:t>Sennrich</a:t>
            </a:r>
            <a:r>
              <a:rPr lang="en-US" sz="1600" dirty="0"/>
              <a:t>, B. Haddow, and A. Birch. Neural machine translation of rare words with </a:t>
            </a:r>
            <a:r>
              <a:rPr lang="en-US" sz="1600" dirty="0" err="1"/>
              <a:t>subword</a:t>
            </a:r>
            <a:r>
              <a:rPr lang="en-US" sz="1600" dirty="0"/>
              <a:t> units. </a:t>
            </a:r>
            <a:r>
              <a:rPr lang="en-US" sz="1600" dirty="0" err="1"/>
              <a:t>arXiv</a:t>
            </a:r>
            <a:r>
              <a:rPr lang="en-US" sz="1600" dirty="0"/>
              <a:t> preprint arXiv:1508.07909, 2015</a:t>
            </a:r>
          </a:p>
        </p:txBody>
      </p:sp>
      <p:sp>
        <p:nvSpPr>
          <p:cNvPr id="6" name="Rectangle 5">
            <a:extLst>
              <a:ext uri="{FF2B5EF4-FFF2-40B4-BE49-F238E27FC236}">
                <a16:creationId xmlns:a16="http://schemas.microsoft.com/office/drawing/2014/main" id="{FB3174AB-C362-A245-87B1-D5417EAB8DB9}"/>
              </a:ext>
            </a:extLst>
          </p:cNvPr>
          <p:cNvSpPr/>
          <p:nvPr/>
        </p:nvSpPr>
        <p:spPr>
          <a:xfrm>
            <a:off x="2532184" y="4853769"/>
            <a:ext cx="7127630" cy="584775"/>
          </a:xfrm>
          <a:prstGeom prst="rect">
            <a:avLst/>
          </a:prstGeom>
        </p:spPr>
        <p:txBody>
          <a:bodyPr wrap="square">
            <a:spAutoFit/>
          </a:bodyPr>
          <a:lstStyle/>
          <a:p>
            <a:r>
              <a:rPr lang="en-US" sz="1600" dirty="0"/>
              <a:t>Philip Gage. 1994. A New Algorithm for Data Compression. C Users J., 12(2):23–38, February</a:t>
            </a:r>
          </a:p>
        </p:txBody>
      </p:sp>
    </p:spTree>
    <p:extLst>
      <p:ext uri="{BB962C8B-B14F-4D97-AF65-F5344CB8AC3E}">
        <p14:creationId xmlns:p14="http://schemas.microsoft.com/office/powerpoint/2010/main" val="1162398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(a Transformer)</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31</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pic>
        <p:nvPicPr>
          <p:cNvPr id="3" name="Picture 2">
            <a:extLst>
              <a:ext uri="{FF2B5EF4-FFF2-40B4-BE49-F238E27FC236}">
                <a16:creationId xmlns:a16="http://schemas.microsoft.com/office/drawing/2014/main" id="{6E89490F-4FC8-E64B-843B-5D3C819816A1}"/>
              </a:ext>
            </a:extLst>
          </p:cNvPr>
          <p:cNvPicPr>
            <a:picLocks noChangeAspect="1"/>
          </p:cNvPicPr>
          <p:nvPr/>
        </p:nvPicPr>
        <p:blipFill>
          <a:blip r:embed="rId3"/>
          <a:stretch>
            <a:fillRect/>
          </a:stretch>
        </p:blipFill>
        <p:spPr>
          <a:xfrm>
            <a:off x="1426141" y="1277816"/>
            <a:ext cx="9343709" cy="4514190"/>
          </a:xfrm>
          <a:prstGeom prst="rect">
            <a:avLst/>
          </a:prstGeom>
        </p:spPr>
      </p:pic>
    </p:spTree>
    <p:extLst>
      <p:ext uri="{BB962C8B-B14F-4D97-AF65-F5344CB8AC3E}">
        <p14:creationId xmlns:p14="http://schemas.microsoft.com/office/powerpoint/2010/main" val="2179737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 Masked Attention</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32</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541584" y="1175774"/>
            <a:ext cx="9108831" cy="1150187"/>
          </a:xfrm>
          <a:prstGeom prst="rect">
            <a:avLst/>
          </a:prstGeom>
        </p:spPr>
        <p:txBody>
          <a:bodyPr wrap="square">
            <a:spAutoFit/>
          </a:bodyPr>
          <a:lstStyle/>
          <a:p>
            <a:pPr>
              <a:lnSpc>
                <a:spcPct val="150000"/>
              </a:lnSpc>
              <a:spcBef>
                <a:spcPts val="2000"/>
              </a:spcBef>
            </a:pPr>
            <a:r>
              <a:rPr lang="en-US" sz="2400" dirty="0">
                <a:solidFill>
                  <a:schemeClr val="bg2">
                    <a:lumMod val="25000"/>
                  </a:schemeClr>
                </a:solidFill>
                <a:latin typeface="Avenir Medium" panose="02000503020000020003" pitchFamily="2" charset="0"/>
              </a:rPr>
              <a:t>For efficiency, we can still calculate all query-key calculations with matrix multiplications, then </a:t>
            </a:r>
            <a:r>
              <a:rPr lang="en-US" sz="2400" u="sng" dirty="0">
                <a:solidFill>
                  <a:schemeClr val="bg2">
                    <a:lumMod val="25000"/>
                  </a:schemeClr>
                </a:solidFill>
                <a:latin typeface="Avenir Medium" panose="02000503020000020003" pitchFamily="2" charset="0"/>
              </a:rPr>
              <a:t>mask before </a:t>
            </a:r>
            <a:r>
              <a:rPr lang="en-US" sz="2400" u="sng" dirty="0" err="1">
                <a:solidFill>
                  <a:schemeClr val="bg2">
                    <a:lumMod val="25000"/>
                  </a:schemeClr>
                </a:solidFill>
                <a:latin typeface="Avenir Medium" panose="02000503020000020003" pitchFamily="2" charset="0"/>
              </a:rPr>
              <a:t>softmax’ing</a:t>
            </a:r>
            <a:r>
              <a:rPr lang="en-US" sz="2400" dirty="0">
                <a:solidFill>
                  <a:schemeClr val="bg2">
                    <a:lumMod val="25000"/>
                  </a:schemeClr>
                </a:solidFill>
                <a:latin typeface="Avenir Medium" panose="02000503020000020003" pitchFamily="2" charset="0"/>
              </a:rPr>
              <a:t>.</a:t>
            </a:r>
            <a:endParaRPr lang="en-US" sz="2400" dirty="0"/>
          </a:p>
        </p:txBody>
      </p:sp>
      <p:pic>
        <p:nvPicPr>
          <p:cNvPr id="2" name="Picture 1">
            <a:extLst>
              <a:ext uri="{FF2B5EF4-FFF2-40B4-BE49-F238E27FC236}">
                <a16:creationId xmlns:a16="http://schemas.microsoft.com/office/drawing/2014/main" id="{68500D68-423B-7747-8D0B-12C9A2541E26}"/>
              </a:ext>
            </a:extLst>
          </p:cNvPr>
          <p:cNvPicPr>
            <a:picLocks noChangeAspect="1"/>
          </p:cNvPicPr>
          <p:nvPr/>
        </p:nvPicPr>
        <p:blipFill>
          <a:blip r:embed="rId3"/>
          <a:stretch>
            <a:fillRect/>
          </a:stretch>
        </p:blipFill>
        <p:spPr>
          <a:xfrm>
            <a:off x="1014609" y="2796846"/>
            <a:ext cx="9815013" cy="2693144"/>
          </a:xfrm>
          <a:prstGeom prst="rect">
            <a:avLst/>
          </a:prstGeom>
        </p:spPr>
      </p:pic>
    </p:spTree>
    <p:extLst>
      <p:ext uri="{BB962C8B-B14F-4D97-AF65-F5344CB8AC3E}">
        <p14:creationId xmlns:p14="http://schemas.microsoft.com/office/powerpoint/2010/main" val="182879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 Masked Attention</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33</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541584" y="1175774"/>
            <a:ext cx="9108831" cy="1150187"/>
          </a:xfrm>
          <a:prstGeom prst="rect">
            <a:avLst/>
          </a:prstGeom>
        </p:spPr>
        <p:txBody>
          <a:bodyPr wrap="square">
            <a:spAutoFit/>
          </a:bodyPr>
          <a:lstStyle/>
          <a:p>
            <a:pPr>
              <a:lnSpc>
                <a:spcPct val="150000"/>
              </a:lnSpc>
              <a:spcBef>
                <a:spcPts val="2000"/>
              </a:spcBef>
            </a:pPr>
            <a:r>
              <a:rPr lang="en-US" sz="2400" dirty="0">
                <a:solidFill>
                  <a:schemeClr val="bg2">
                    <a:lumMod val="25000"/>
                  </a:schemeClr>
                </a:solidFill>
                <a:latin typeface="Avenir Medium" panose="02000503020000020003" pitchFamily="2" charset="0"/>
              </a:rPr>
              <a:t>For efficiency, we can still calculate all query-key calculations with matrix multiplications, then </a:t>
            </a:r>
            <a:r>
              <a:rPr lang="en-US" sz="2400" u="sng" dirty="0">
                <a:solidFill>
                  <a:schemeClr val="bg2">
                    <a:lumMod val="25000"/>
                  </a:schemeClr>
                </a:solidFill>
                <a:latin typeface="Avenir Medium" panose="02000503020000020003" pitchFamily="2" charset="0"/>
              </a:rPr>
              <a:t>mask before </a:t>
            </a:r>
            <a:r>
              <a:rPr lang="en-US" sz="2400" u="sng" dirty="0" err="1">
                <a:solidFill>
                  <a:schemeClr val="bg2">
                    <a:lumMod val="25000"/>
                  </a:schemeClr>
                </a:solidFill>
                <a:latin typeface="Avenir Medium" panose="02000503020000020003" pitchFamily="2" charset="0"/>
              </a:rPr>
              <a:t>softmax’ing</a:t>
            </a:r>
            <a:r>
              <a:rPr lang="en-US" sz="2400" dirty="0">
                <a:solidFill>
                  <a:schemeClr val="bg2">
                    <a:lumMod val="25000"/>
                  </a:schemeClr>
                </a:solidFill>
                <a:latin typeface="Avenir Medium" panose="02000503020000020003" pitchFamily="2" charset="0"/>
              </a:rPr>
              <a:t>.</a:t>
            </a:r>
            <a:endParaRPr lang="en-US" sz="2400" dirty="0"/>
          </a:p>
        </p:txBody>
      </p:sp>
      <p:pic>
        <p:nvPicPr>
          <p:cNvPr id="3" name="Picture 2">
            <a:extLst>
              <a:ext uri="{FF2B5EF4-FFF2-40B4-BE49-F238E27FC236}">
                <a16:creationId xmlns:a16="http://schemas.microsoft.com/office/drawing/2014/main" id="{D123FF8E-17D5-3C45-BAB5-4CA735C7F194}"/>
              </a:ext>
            </a:extLst>
          </p:cNvPr>
          <p:cNvPicPr>
            <a:picLocks noChangeAspect="1"/>
          </p:cNvPicPr>
          <p:nvPr/>
        </p:nvPicPr>
        <p:blipFill>
          <a:blip r:embed="rId3"/>
          <a:stretch>
            <a:fillRect/>
          </a:stretch>
        </p:blipFill>
        <p:spPr>
          <a:xfrm>
            <a:off x="1398739" y="2878892"/>
            <a:ext cx="9394521" cy="2606674"/>
          </a:xfrm>
          <a:prstGeom prst="rect">
            <a:avLst/>
          </a:prstGeom>
        </p:spPr>
      </p:pic>
    </p:spTree>
    <p:extLst>
      <p:ext uri="{BB962C8B-B14F-4D97-AF65-F5344CB8AC3E}">
        <p14:creationId xmlns:p14="http://schemas.microsoft.com/office/powerpoint/2010/main" val="3737983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 Masked Attention</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34</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541584" y="1175774"/>
            <a:ext cx="9108831" cy="1150187"/>
          </a:xfrm>
          <a:prstGeom prst="rect">
            <a:avLst/>
          </a:prstGeom>
        </p:spPr>
        <p:txBody>
          <a:bodyPr wrap="square">
            <a:spAutoFit/>
          </a:bodyPr>
          <a:lstStyle/>
          <a:p>
            <a:pPr>
              <a:lnSpc>
                <a:spcPct val="150000"/>
              </a:lnSpc>
              <a:spcBef>
                <a:spcPts val="2000"/>
              </a:spcBef>
            </a:pPr>
            <a:r>
              <a:rPr lang="en-US" sz="2400" dirty="0">
                <a:solidFill>
                  <a:schemeClr val="bg2">
                    <a:lumMod val="25000"/>
                  </a:schemeClr>
                </a:solidFill>
                <a:latin typeface="Avenir Medium" panose="02000503020000020003" pitchFamily="2" charset="0"/>
              </a:rPr>
              <a:t>For efficiency, we can still calculate all query-key calculations with matrix multiplications, then </a:t>
            </a:r>
            <a:r>
              <a:rPr lang="en-US" sz="2400" u="sng" dirty="0">
                <a:solidFill>
                  <a:schemeClr val="bg2">
                    <a:lumMod val="25000"/>
                  </a:schemeClr>
                </a:solidFill>
                <a:latin typeface="Avenir Medium" panose="02000503020000020003" pitchFamily="2" charset="0"/>
              </a:rPr>
              <a:t>mask before </a:t>
            </a:r>
            <a:r>
              <a:rPr lang="en-US" sz="2400" u="sng" dirty="0" err="1">
                <a:solidFill>
                  <a:schemeClr val="bg2">
                    <a:lumMod val="25000"/>
                  </a:schemeClr>
                </a:solidFill>
                <a:latin typeface="Avenir Medium" panose="02000503020000020003" pitchFamily="2" charset="0"/>
              </a:rPr>
              <a:t>softmax’ing</a:t>
            </a:r>
            <a:r>
              <a:rPr lang="en-US" sz="2400" dirty="0">
                <a:solidFill>
                  <a:schemeClr val="bg2">
                    <a:lumMod val="25000"/>
                  </a:schemeClr>
                </a:solidFill>
                <a:latin typeface="Avenir Medium" panose="02000503020000020003" pitchFamily="2" charset="0"/>
              </a:rPr>
              <a:t>.</a:t>
            </a:r>
            <a:endParaRPr lang="en-US" sz="2400" dirty="0"/>
          </a:p>
        </p:txBody>
      </p:sp>
      <p:pic>
        <p:nvPicPr>
          <p:cNvPr id="2" name="Picture 1">
            <a:extLst>
              <a:ext uri="{FF2B5EF4-FFF2-40B4-BE49-F238E27FC236}">
                <a16:creationId xmlns:a16="http://schemas.microsoft.com/office/drawing/2014/main" id="{BFA79476-08A6-3649-AD59-D5F14BF84095}"/>
              </a:ext>
            </a:extLst>
          </p:cNvPr>
          <p:cNvPicPr>
            <a:picLocks noChangeAspect="1"/>
          </p:cNvPicPr>
          <p:nvPr/>
        </p:nvPicPr>
        <p:blipFill>
          <a:blip r:embed="rId3"/>
          <a:stretch>
            <a:fillRect/>
          </a:stretch>
        </p:blipFill>
        <p:spPr>
          <a:xfrm>
            <a:off x="1541584" y="2758856"/>
            <a:ext cx="9047297" cy="2618017"/>
          </a:xfrm>
          <a:prstGeom prst="rect">
            <a:avLst/>
          </a:prstGeom>
        </p:spPr>
      </p:pic>
    </p:spTree>
    <p:extLst>
      <p:ext uri="{BB962C8B-B14F-4D97-AF65-F5344CB8AC3E}">
        <p14:creationId xmlns:p14="http://schemas.microsoft.com/office/powerpoint/2010/main" val="1412854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225621"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35</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541584" y="1093383"/>
            <a:ext cx="9108831" cy="596189"/>
          </a:xfrm>
          <a:prstGeom prst="rect">
            <a:avLst/>
          </a:prstGeom>
        </p:spPr>
        <p:txBody>
          <a:bodyPr wrap="square">
            <a:spAutoFit/>
          </a:bodyPr>
          <a:lstStyle/>
          <a:p>
            <a:pPr>
              <a:lnSpc>
                <a:spcPct val="150000"/>
              </a:lnSpc>
              <a:spcBef>
                <a:spcPts val="2000"/>
              </a:spcBef>
            </a:pPr>
            <a:r>
              <a:rPr lang="en-US" sz="2400" dirty="0">
                <a:solidFill>
                  <a:schemeClr val="bg2">
                    <a:lumMod val="25000"/>
                  </a:schemeClr>
                </a:solidFill>
                <a:latin typeface="Avenir Medium" panose="02000503020000020003" pitchFamily="2" charset="0"/>
              </a:rPr>
              <a:t>Representations are propagated upwards through the network</a:t>
            </a:r>
            <a:endParaRPr lang="en-US" sz="2400" dirty="0"/>
          </a:p>
        </p:txBody>
      </p:sp>
      <p:pic>
        <p:nvPicPr>
          <p:cNvPr id="3" name="Picture 2">
            <a:extLst>
              <a:ext uri="{FF2B5EF4-FFF2-40B4-BE49-F238E27FC236}">
                <a16:creationId xmlns:a16="http://schemas.microsoft.com/office/drawing/2014/main" id="{AF8CB950-B0A3-6441-B4F7-46DEF97C6372}"/>
              </a:ext>
            </a:extLst>
          </p:cNvPr>
          <p:cNvPicPr>
            <a:picLocks noChangeAspect="1"/>
          </p:cNvPicPr>
          <p:nvPr/>
        </p:nvPicPr>
        <p:blipFill>
          <a:blip r:embed="rId3"/>
          <a:stretch>
            <a:fillRect/>
          </a:stretch>
        </p:blipFill>
        <p:spPr>
          <a:xfrm>
            <a:off x="2222612" y="2325961"/>
            <a:ext cx="7818559" cy="3923732"/>
          </a:xfrm>
          <a:prstGeom prst="rect">
            <a:avLst/>
          </a:prstGeom>
        </p:spPr>
      </p:pic>
    </p:spTree>
    <p:extLst>
      <p:ext uri="{BB962C8B-B14F-4D97-AF65-F5344CB8AC3E}">
        <p14:creationId xmlns:p14="http://schemas.microsoft.com/office/powerpoint/2010/main" val="563570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225621"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36</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541584" y="1093383"/>
            <a:ext cx="9108831" cy="596189"/>
          </a:xfrm>
          <a:prstGeom prst="rect">
            <a:avLst/>
          </a:prstGeom>
        </p:spPr>
        <p:txBody>
          <a:bodyPr wrap="square">
            <a:spAutoFit/>
          </a:bodyPr>
          <a:lstStyle/>
          <a:p>
            <a:pPr algn="ctr">
              <a:lnSpc>
                <a:spcPct val="150000"/>
              </a:lnSpc>
              <a:spcBef>
                <a:spcPts val="2000"/>
              </a:spcBef>
            </a:pPr>
            <a:r>
              <a:rPr lang="en-US" sz="2400" dirty="0">
                <a:solidFill>
                  <a:schemeClr val="bg2">
                    <a:lumMod val="25000"/>
                  </a:schemeClr>
                </a:solidFill>
                <a:latin typeface="Avenir Medium" panose="02000503020000020003" pitchFamily="2" charset="0"/>
              </a:rPr>
              <a:t>Self-attention is otherwise identical to what we saw in BERT</a:t>
            </a:r>
            <a:endParaRPr lang="en-US" sz="2400" dirty="0"/>
          </a:p>
        </p:txBody>
      </p:sp>
      <p:pic>
        <p:nvPicPr>
          <p:cNvPr id="2" name="Picture 1">
            <a:extLst>
              <a:ext uri="{FF2B5EF4-FFF2-40B4-BE49-F238E27FC236}">
                <a16:creationId xmlns:a16="http://schemas.microsoft.com/office/drawing/2014/main" id="{547349D0-7949-874E-B0D8-5354EC82016A}"/>
              </a:ext>
            </a:extLst>
          </p:cNvPr>
          <p:cNvPicPr>
            <a:picLocks noChangeAspect="1"/>
          </p:cNvPicPr>
          <p:nvPr/>
        </p:nvPicPr>
        <p:blipFill>
          <a:blip r:embed="rId3"/>
          <a:stretch>
            <a:fillRect/>
          </a:stretch>
        </p:blipFill>
        <p:spPr>
          <a:xfrm>
            <a:off x="2014590" y="1845241"/>
            <a:ext cx="8635825" cy="4417087"/>
          </a:xfrm>
          <a:prstGeom prst="rect">
            <a:avLst/>
          </a:prstGeom>
        </p:spPr>
      </p:pic>
    </p:spTree>
    <p:extLst>
      <p:ext uri="{BB962C8B-B14F-4D97-AF65-F5344CB8AC3E}">
        <p14:creationId xmlns:p14="http://schemas.microsoft.com/office/powerpoint/2010/main" val="1336622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225621"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37</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541584" y="1093383"/>
            <a:ext cx="9108831" cy="596189"/>
          </a:xfrm>
          <a:prstGeom prst="rect">
            <a:avLst/>
          </a:prstGeom>
        </p:spPr>
        <p:txBody>
          <a:bodyPr wrap="square">
            <a:spAutoFit/>
          </a:bodyPr>
          <a:lstStyle/>
          <a:p>
            <a:pPr algn="ctr">
              <a:lnSpc>
                <a:spcPct val="150000"/>
              </a:lnSpc>
              <a:spcBef>
                <a:spcPts val="2000"/>
              </a:spcBef>
            </a:pPr>
            <a:r>
              <a:rPr lang="en-US" sz="2400" dirty="0">
                <a:solidFill>
                  <a:schemeClr val="bg2">
                    <a:lumMod val="25000"/>
                  </a:schemeClr>
                </a:solidFill>
                <a:latin typeface="Avenir Medium" panose="02000503020000020003" pitchFamily="2" charset="0"/>
              </a:rPr>
              <a:t>Can have Multiple Self-Attention heads</a:t>
            </a:r>
            <a:endParaRPr lang="en-US" sz="2400" dirty="0"/>
          </a:p>
        </p:txBody>
      </p:sp>
      <p:pic>
        <p:nvPicPr>
          <p:cNvPr id="3" name="Picture 2">
            <a:extLst>
              <a:ext uri="{FF2B5EF4-FFF2-40B4-BE49-F238E27FC236}">
                <a16:creationId xmlns:a16="http://schemas.microsoft.com/office/drawing/2014/main" id="{5B46C868-8C89-1441-8AC4-8A2EA7867710}"/>
              </a:ext>
            </a:extLst>
          </p:cNvPr>
          <p:cNvPicPr>
            <a:picLocks noChangeAspect="1"/>
          </p:cNvPicPr>
          <p:nvPr/>
        </p:nvPicPr>
        <p:blipFill>
          <a:blip r:embed="rId3"/>
          <a:stretch>
            <a:fillRect/>
          </a:stretch>
        </p:blipFill>
        <p:spPr>
          <a:xfrm>
            <a:off x="2696369" y="1940754"/>
            <a:ext cx="7954046" cy="4068046"/>
          </a:xfrm>
          <a:prstGeom prst="rect">
            <a:avLst/>
          </a:prstGeom>
        </p:spPr>
      </p:pic>
    </p:spTree>
    <p:extLst>
      <p:ext uri="{BB962C8B-B14F-4D97-AF65-F5344CB8AC3E}">
        <p14:creationId xmlns:p14="http://schemas.microsoft.com/office/powerpoint/2010/main" val="3349457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225621"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38</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879786" y="503607"/>
            <a:ext cx="9731841" cy="1150187"/>
          </a:xfrm>
          <a:prstGeom prst="rect">
            <a:avLst/>
          </a:prstGeom>
        </p:spPr>
        <p:txBody>
          <a:bodyPr wrap="square">
            <a:spAutoFit/>
          </a:bodyPr>
          <a:lstStyle/>
          <a:p>
            <a:pPr algn="ctr">
              <a:lnSpc>
                <a:spcPct val="150000"/>
              </a:lnSpc>
              <a:spcBef>
                <a:spcPts val="2000"/>
              </a:spcBef>
            </a:pPr>
            <a:r>
              <a:rPr lang="en-US" sz="2400" dirty="0">
                <a:solidFill>
                  <a:schemeClr val="bg2">
                    <a:lumMod val="25000"/>
                  </a:schemeClr>
                </a:solidFill>
                <a:latin typeface="Avenir Medium" panose="02000503020000020003" pitchFamily="2" charset="0"/>
              </a:rPr>
              <a:t>Each Self-Attention head is responsible for exactly 1 resulting, output embedding</a:t>
            </a:r>
            <a:endParaRPr lang="en-US" sz="2400" dirty="0"/>
          </a:p>
        </p:txBody>
      </p:sp>
      <p:pic>
        <p:nvPicPr>
          <p:cNvPr id="2" name="Picture 1">
            <a:extLst>
              <a:ext uri="{FF2B5EF4-FFF2-40B4-BE49-F238E27FC236}">
                <a16:creationId xmlns:a16="http://schemas.microsoft.com/office/drawing/2014/main" id="{6905083A-24C7-B544-B401-6E9EC812291C}"/>
              </a:ext>
            </a:extLst>
          </p:cNvPr>
          <p:cNvPicPr>
            <a:picLocks noChangeAspect="1"/>
          </p:cNvPicPr>
          <p:nvPr/>
        </p:nvPicPr>
        <p:blipFill>
          <a:blip r:embed="rId3"/>
          <a:stretch>
            <a:fillRect/>
          </a:stretch>
        </p:blipFill>
        <p:spPr>
          <a:xfrm>
            <a:off x="1660603" y="1945954"/>
            <a:ext cx="8580329" cy="3887724"/>
          </a:xfrm>
          <a:prstGeom prst="rect">
            <a:avLst/>
          </a:prstGeom>
        </p:spPr>
      </p:pic>
    </p:spTree>
    <p:extLst>
      <p:ext uri="{BB962C8B-B14F-4D97-AF65-F5344CB8AC3E}">
        <p14:creationId xmlns:p14="http://schemas.microsoft.com/office/powerpoint/2010/main" val="2039193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225621"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39</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516614" y="1296844"/>
            <a:ext cx="9994887" cy="596189"/>
          </a:xfrm>
          <a:prstGeom prst="rect">
            <a:avLst/>
          </a:prstGeom>
        </p:spPr>
        <p:txBody>
          <a:bodyPr wrap="square">
            <a:spAutoFit/>
          </a:bodyPr>
          <a:lstStyle/>
          <a:p>
            <a:pPr>
              <a:lnSpc>
                <a:spcPct val="150000"/>
              </a:lnSpc>
              <a:spcBef>
                <a:spcPts val="2000"/>
              </a:spcBef>
            </a:pPr>
            <a:r>
              <a:rPr lang="en-US" sz="2400" dirty="0">
                <a:solidFill>
                  <a:schemeClr val="bg2">
                    <a:lumMod val="25000"/>
                  </a:schemeClr>
                </a:solidFill>
                <a:latin typeface="Avenir Medium" panose="02000503020000020003" pitchFamily="2" charset="0"/>
              </a:rPr>
              <a:t>Remember, these Masked Self-Attention layers are fed into a FFNN</a:t>
            </a:r>
            <a:endParaRPr lang="en-US" sz="2400" dirty="0"/>
          </a:p>
        </p:txBody>
      </p:sp>
      <p:pic>
        <p:nvPicPr>
          <p:cNvPr id="3" name="Picture 2">
            <a:extLst>
              <a:ext uri="{FF2B5EF4-FFF2-40B4-BE49-F238E27FC236}">
                <a16:creationId xmlns:a16="http://schemas.microsoft.com/office/drawing/2014/main" id="{AF8CB950-B0A3-6441-B4F7-46DEF97C6372}"/>
              </a:ext>
            </a:extLst>
          </p:cNvPr>
          <p:cNvPicPr>
            <a:picLocks noChangeAspect="1"/>
          </p:cNvPicPr>
          <p:nvPr/>
        </p:nvPicPr>
        <p:blipFill>
          <a:blip r:embed="rId3"/>
          <a:stretch>
            <a:fillRect/>
          </a:stretch>
        </p:blipFill>
        <p:spPr>
          <a:xfrm>
            <a:off x="2222612" y="2325961"/>
            <a:ext cx="7818559" cy="3923732"/>
          </a:xfrm>
          <a:prstGeom prst="rect">
            <a:avLst/>
          </a:prstGeom>
        </p:spPr>
      </p:pic>
    </p:spTree>
    <p:extLst>
      <p:ext uri="{BB962C8B-B14F-4D97-AF65-F5344CB8AC3E}">
        <p14:creationId xmlns:p14="http://schemas.microsoft.com/office/powerpoint/2010/main" val="429003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65D98FA-9749-3A47-91F8-287455BAABD5}"/>
              </a:ext>
            </a:extLst>
          </p:cNvPr>
          <p:cNvSpPr/>
          <p:nvPr/>
        </p:nvSpPr>
        <p:spPr>
          <a:xfrm>
            <a:off x="327186" y="611376"/>
            <a:ext cx="942814" cy="871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1">
            <a:extLst>
              <a:ext uri="{FF2B5EF4-FFF2-40B4-BE49-F238E27FC236}">
                <a16:creationId xmlns:a16="http://schemas.microsoft.com/office/drawing/2014/main" id="{4F05DC78-549D-7D4D-90A2-0A40A1B16D11}"/>
              </a:ext>
            </a:extLst>
          </p:cNvPr>
          <p:cNvSpPr txBox="1">
            <a:spLocks/>
          </p:cNvSpPr>
          <p:nvPr/>
        </p:nvSpPr>
        <p:spPr>
          <a:xfrm>
            <a:off x="233452" y="174626"/>
            <a:ext cx="1989048" cy="6254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t>ICPC</a:t>
            </a:r>
            <a:endParaRPr lang="en-US" dirty="0">
              <a:solidFill>
                <a:srgbClr val="7030A0"/>
              </a:solidFill>
            </a:endParaRPr>
          </a:p>
        </p:txBody>
      </p:sp>
      <p:sp>
        <p:nvSpPr>
          <p:cNvPr id="9" name="Slide Number Placeholder 9">
            <a:extLst>
              <a:ext uri="{FF2B5EF4-FFF2-40B4-BE49-F238E27FC236}">
                <a16:creationId xmlns:a16="http://schemas.microsoft.com/office/drawing/2014/main" id="{F447D785-B15D-224E-8D32-339319F5AAF6}"/>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a:t>
            </a:fld>
            <a:endParaRPr lang="en-US" dirty="0"/>
          </a:p>
        </p:txBody>
      </p:sp>
      <p:sp>
        <p:nvSpPr>
          <p:cNvPr id="4" name="Rectangle 3">
            <a:extLst>
              <a:ext uri="{FF2B5EF4-FFF2-40B4-BE49-F238E27FC236}">
                <a16:creationId xmlns:a16="http://schemas.microsoft.com/office/drawing/2014/main" id="{2CBE1BAF-35EA-D342-AA05-2625DD9CEA3A}"/>
              </a:ext>
            </a:extLst>
          </p:cNvPr>
          <p:cNvSpPr/>
          <p:nvPr/>
        </p:nvSpPr>
        <p:spPr>
          <a:xfrm>
            <a:off x="1507298" y="1486482"/>
            <a:ext cx="9177403" cy="2802177"/>
          </a:xfrm>
          <a:prstGeom prst="rect">
            <a:avLst/>
          </a:prstGeom>
        </p:spPr>
        <p:txBody>
          <a:bodyPr wrap="square">
            <a:spAutoFit/>
          </a:bodyPr>
          <a:lstStyle/>
          <a:p>
            <a:pPr>
              <a:lnSpc>
                <a:spcPct val="150000"/>
              </a:lnSpc>
            </a:pPr>
            <a:r>
              <a:rPr lang="en-US" sz="2400" dirty="0">
                <a:solidFill>
                  <a:srgbClr val="222222"/>
                </a:solidFill>
                <a:latin typeface="Helvetica Neue" panose="02000503000000020004" pitchFamily="2" charset="0"/>
              </a:rPr>
              <a:t>The last International Collegiate Programming Contest has hosted over </a:t>
            </a:r>
            <a:r>
              <a:rPr lang="en-US" sz="2400" dirty="0">
                <a:solidFill>
                  <a:srgbClr val="222222"/>
                </a:solidFill>
                <a:highlight>
                  <a:srgbClr val="FFFF00"/>
                </a:highlight>
                <a:latin typeface="Helvetica Neue" panose="02000503000000020004" pitchFamily="2" charset="0"/>
              </a:rPr>
              <a:t>60,000 students from 3,514 universities in 115 countries that span the globe</a:t>
            </a:r>
            <a:r>
              <a:rPr lang="en-US" sz="2400" dirty="0">
                <a:solidFill>
                  <a:srgbClr val="222222"/>
                </a:solidFill>
                <a:latin typeface="Helvetica Neue" panose="02000503000000020004" pitchFamily="2" charset="0"/>
              </a:rPr>
              <a:t>. October 5, more than 100 teams competed in logic, mental speed, and strategic thinking at Russia’s main </a:t>
            </a:r>
            <a:r>
              <a:rPr lang="en-US" sz="2400" dirty="0" err="1">
                <a:solidFill>
                  <a:srgbClr val="222222"/>
                </a:solidFill>
                <a:latin typeface="Helvetica Neue" panose="02000503000000020004" pitchFamily="2" charset="0"/>
              </a:rPr>
              <a:t>Manege</a:t>
            </a:r>
            <a:r>
              <a:rPr lang="en-US" sz="2400" dirty="0">
                <a:solidFill>
                  <a:srgbClr val="222222"/>
                </a:solidFill>
                <a:latin typeface="Helvetica Neue" panose="02000503000000020004" pitchFamily="2" charset="0"/>
              </a:rPr>
              <a:t> Central Conference Hall.</a:t>
            </a:r>
            <a:endParaRPr lang="en-US" sz="2400" dirty="0"/>
          </a:p>
        </p:txBody>
      </p:sp>
    </p:spTree>
    <p:extLst>
      <p:ext uri="{BB962C8B-B14F-4D97-AF65-F5344CB8AC3E}">
        <p14:creationId xmlns:p14="http://schemas.microsoft.com/office/powerpoint/2010/main" val="2704992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225621"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40</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516614" y="1184502"/>
            <a:ext cx="9994887" cy="596189"/>
          </a:xfrm>
          <a:prstGeom prst="rect">
            <a:avLst/>
          </a:prstGeom>
        </p:spPr>
        <p:txBody>
          <a:bodyPr wrap="square">
            <a:spAutoFit/>
          </a:bodyPr>
          <a:lstStyle/>
          <a:p>
            <a:pPr>
              <a:lnSpc>
                <a:spcPct val="150000"/>
              </a:lnSpc>
              <a:spcBef>
                <a:spcPts val="2000"/>
              </a:spcBef>
            </a:pPr>
            <a:r>
              <a:rPr lang="en-US" sz="2400" dirty="0">
                <a:solidFill>
                  <a:schemeClr val="bg2">
                    <a:lumMod val="25000"/>
                  </a:schemeClr>
                </a:solidFill>
                <a:latin typeface="Avenir Medium" panose="02000503020000020003" pitchFamily="2" charset="0"/>
              </a:rPr>
              <a:t>Remember, these Masked Self-Attention layers are fed into a FFNN</a:t>
            </a:r>
            <a:endParaRPr lang="en-US" sz="2400" dirty="0"/>
          </a:p>
        </p:txBody>
      </p:sp>
      <p:pic>
        <p:nvPicPr>
          <p:cNvPr id="2" name="Picture 1">
            <a:extLst>
              <a:ext uri="{FF2B5EF4-FFF2-40B4-BE49-F238E27FC236}">
                <a16:creationId xmlns:a16="http://schemas.microsoft.com/office/drawing/2014/main" id="{8C1EA45D-3F28-704B-ADE5-CAE10D4BA49E}"/>
              </a:ext>
            </a:extLst>
          </p:cNvPr>
          <p:cNvPicPr>
            <a:picLocks noChangeAspect="1"/>
          </p:cNvPicPr>
          <p:nvPr/>
        </p:nvPicPr>
        <p:blipFill>
          <a:blip r:embed="rId3"/>
          <a:stretch>
            <a:fillRect/>
          </a:stretch>
        </p:blipFill>
        <p:spPr>
          <a:xfrm>
            <a:off x="2128302" y="2175469"/>
            <a:ext cx="8229600" cy="3385687"/>
          </a:xfrm>
          <a:prstGeom prst="rect">
            <a:avLst/>
          </a:prstGeom>
        </p:spPr>
      </p:pic>
      <p:sp>
        <p:nvSpPr>
          <p:cNvPr id="10" name="Rectangle 9">
            <a:extLst>
              <a:ext uri="{FF2B5EF4-FFF2-40B4-BE49-F238E27FC236}">
                <a16:creationId xmlns:a16="http://schemas.microsoft.com/office/drawing/2014/main" id="{8793505B-76B2-654A-A33C-4594B7301CF3}"/>
              </a:ext>
            </a:extLst>
          </p:cNvPr>
          <p:cNvSpPr/>
          <p:nvPr/>
        </p:nvSpPr>
        <p:spPr>
          <a:xfrm>
            <a:off x="1516614" y="5691482"/>
            <a:ext cx="9994887" cy="596189"/>
          </a:xfrm>
          <a:prstGeom prst="rect">
            <a:avLst/>
          </a:prstGeom>
        </p:spPr>
        <p:txBody>
          <a:bodyPr wrap="square">
            <a:spAutoFit/>
          </a:bodyPr>
          <a:lstStyle/>
          <a:p>
            <a:pPr algn="ctr">
              <a:lnSpc>
                <a:spcPct val="150000"/>
              </a:lnSpc>
              <a:spcBef>
                <a:spcPts val="2000"/>
              </a:spcBef>
            </a:pPr>
            <a:r>
              <a:rPr lang="en-US" sz="2400" dirty="0">
                <a:solidFill>
                  <a:schemeClr val="bg2">
                    <a:lumMod val="25000"/>
                  </a:schemeClr>
                </a:solidFill>
                <a:latin typeface="Avenir Medium" panose="02000503020000020003" pitchFamily="2" charset="0"/>
              </a:rPr>
              <a:t>First hidden layer expands to 4x in size of the input</a:t>
            </a:r>
            <a:endParaRPr lang="en-US" sz="2400" dirty="0"/>
          </a:p>
        </p:txBody>
      </p:sp>
    </p:spTree>
    <p:extLst>
      <p:ext uri="{BB962C8B-B14F-4D97-AF65-F5344CB8AC3E}">
        <p14:creationId xmlns:p14="http://schemas.microsoft.com/office/powerpoint/2010/main" val="872081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225621"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41</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B2CD7177-BB51-EB46-A6C6-B39F26ACB71D}"/>
              </a:ext>
            </a:extLst>
          </p:cNvPr>
          <p:cNvSpPr/>
          <p:nvPr/>
        </p:nvSpPr>
        <p:spPr>
          <a:xfrm>
            <a:off x="1516614" y="1075914"/>
            <a:ext cx="9994887" cy="596189"/>
          </a:xfrm>
          <a:prstGeom prst="rect">
            <a:avLst/>
          </a:prstGeom>
        </p:spPr>
        <p:txBody>
          <a:bodyPr wrap="square">
            <a:spAutoFit/>
          </a:bodyPr>
          <a:lstStyle/>
          <a:p>
            <a:pPr>
              <a:lnSpc>
                <a:spcPct val="150000"/>
              </a:lnSpc>
              <a:spcBef>
                <a:spcPts val="2000"/>
              </a:spcBef>
            </a:pPr>
            <a:r>
              <a:rPr lang="en-US" sz="2400" dirty="0">
                <a:solidFill>
                  <a:schemeClr val="bg2">
                    <a:lumMod val="25000"/>
                  </a:schemeClr>
                </a:solidFill>
                <a:latin typeface="Avenir Medium" panose="02000503020000020003" pitchFamily="2" charset="0"/>
              </a:rPr>
              <a:t>2</a:t>
            </a:r>
            <a:r>
              <a:rPr lang="en-US" sz="2400" baseline="30000" dirty="0">
                <a:solidFill>
                  <a:schemeClr val="bg2">
                    <a:lumMod val="25000"/>
                  </a:schemeClr>
                </a:solidFill>
                <a:latin typeface="Avenir Medium" panose="02000503020000020003" pitchFamily="2" charset="0"/>
              </a:rPr>
              <a:t>nd</a:t>
            </a:r>
            <a:r>
              <a:rPr lang="en-US" sz="2400" dirty="0">
                <a:solidFill>
                  <a:schemeClr val="bg2">
                    <a:lumMod val="25000"/>
                  </a:schemeClr>
                </a:solidFill>
                <a:latin typeface="Avenir Medium" panose="02000503020000020003" pitchFamily="2" charset="0"/>
              </a:rPr>
              <a:t> (final) layer of the FFNN projects it back to the original size</a:t>
            </a:r>
            <a:endParaRPr lang="en-US" sz="2400" dirty="0"/>
          </a:p>
        </p:txBody>
      </p:sp>
      <p:pic>
        <p:nvPicPr>
          <p:cNvPr id="3" name="Picture 2">
            <a:extLst>
              <a:ext uri="{FF2B5EF4-FFF2-40B4-BE49-F238E27FC236}">
                <a16:creationId xmlns:a16="http://schemas.microsoft.com/office/drawing/2014/main" id="{B065DA7A-0CAB-C944-B7FB-8AD95AAD4CD6}"/>
              </a:ext>
            </a:extLst>
          </p:cNvPr>
          <p:cNvPicPr>
            <a:picLocks noChangeAspect="1"/>
          </p:cNvPicPr>
          <p:nvPr/>
        </p:nvPicPr>
        <p:blipFill>
          <a:blip r:embed="rId3"/>
          <a:stretch>
            <a:fillRect/>
          </a:stretch>
        </p:blipFill>
        <p:spPr>
          <a:xfrm>
            <a:off x="1803748" y="1846317"/>
            <a:ext cx="8834154" cy="3627062"/>
          </a:xfrm>
          <a:prstGeom prst="rect">
            <a:avLst/>
          </a:prstGeom>
        </p:spPr>
      </p:pic>
    </p:spTree>
    <p:extLst>
      <p:ext uri="{BB962C8B-B14F-4D97-AF65-F5344CB8AC3E}">
        <p14:creationId xmlns:p14="http://schemas.microsoft.com/office/powerpoint/2010/main" val="1276375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368D4-0DC9-4E49-A5C4-297BDBB43F82}"/>
              </a:ext>
            </a:extLst>
          </p:cNvPr>
          <p:cNvPicPr>
            <a:picLocks noChangeAspect="1"/>
          </p:cNvPicPr>
          <p:nvPr/>
        </p:nvPicPr>
        <p:blipFill>
          <a:blip r:embed="rId3"/>
          <a:stretch>
            <a:fillRect/>
          </a:stretch>
        </p:blipFill>
        <p:spPr>
          <a:xfrm>
            <a:off x="1451735" y="629612"/>
            <a:ext cx="9288530" cy="5456906"/>
          </a:xfrm>
          <a:prstGeom prst="rect">
            <a:avLst/>
          </a:prstGeom>
        </p:spPr>
      </p:pic>
      <p:sp>
        <p:nvSpPr>
          <p:cNvPr id="121" name="Rectangle 120">
            <a:extLst>
              <a:ext uri="{FF2B5EF4-FFF2-40B4-BE49-F238E27FC236}">
                <a16:creationId xmlns:a16="http://schemas.microsoft.com/office/drawing/2014/main" id="{C67F1680-4E6A-FF47-A5A3-45A4491667D3}"/>
              </a:ext>
            </a:extLst>
          </p:cNvPr>
          <p:cNvSpPr/>
          <p:nvPr/>
        </p:nvSpPr>
        <p:spPr>
          <a:xfrm>
            <a:off x="903804" y="771482"/>
            <a:ext cx="1225621"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GPT-2’s</a:t>
            </a:r>
            <a:endParaRPr lang="en-US" dirty="0">
              <a:solidFill>
                <a:srgbClr val="7030A0"/>
              </a:solidFill>
            </a:endParaRPr>
          </a:p>
        </p:txBody>
      </p:sp>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42</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Tree>
    <p:extLst>
      <p:ext uri="{BB962C8B-B14F-4D97-AF65-F5344CB8AC3E}">
        <p14:creationId xmlns:p14="http://schemas.microsoft.com/office/powerpoint/2010/main" val="2252749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43</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1E71ECA-A583-9C4E-BC5D-FFAF1026B9E6}"/>
                  </a:ext>
                </a:extLst>
              </p:cNvPr>
              <p:cNvSpPr/>
              <p:nvPr/>
            </p:nvSpPr>
            <p:spPr>
              <a:xfrm>
                <a:off x="1355784" y="311634"/>
                <a:ext cx="10305792" cy="1854675"/>
              </a:xfrm>
              <a:prstGeom prst="rect">
                <a:avLst/>
              </a:prstGeom>
            </p:spPr>
            <p:txBody>
              <a:bodyPr wrap="square">
                <a:spAutoFit/>
              </a:bodyPr>
              <a:lstStyle/>
              <a:p>
                <a:pPr>
                  <a:spcBef>
                    <a:spcPts val="2000"/>
                  </a:spcBef>
                </a:pPr>
                <a:r>
                  <a:rPr lang="en-US" sz="2400" dirty="0">
                    <a:solidFill>
                      <a:schemeClr val="bg2">
                        <a:lumMod val="25000"/>
                      </a:schemeClr>
                    </a:solidFill>
                    <a:latin typeface="Avenir Medium" panose="02000503020000020003" pitchFamily="2" charset="0"/>
                  </a:rPr>
                  <a:t>Each Decoder block has its own weights (e.g.,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𝑊</m:t>
                        </m:r>
                      </m:e>
                      <m:sub>
                        <m:r>
                          <a:rPr lang="en-US" sz="2400" i="1" dirty="0" smtClean="0">
                            <a:solidFill>
                              <a:srgbClr val="C00000"/>
                            </a:solidFill>
                            <a:latin typeface="Cambria Math" panose="02040503050406030204" pitchFamily="18" charset="0"/>
                          </a:rPr>
                          <m:t>𝑘</m:t>
                        </m:r>
                      </m:sub>
                    </m:sSub>
                    <m:r>
                      <a:rPr lang="en-US" sz="2400" i="1" dirty="0" smtClean="0">
                        <a:solidFill>
                          <a:srgbClr val="C00000"/>
                        </a:solidFill>
                        <a:latin typeface="Cambria Math" panose="02040503050406030204" pitchFamily="18" charset="0"/>
                      </a:rPr>
                      <m:t>, </m:t>
                    </m:r>
                    <m:sSub>
                      <m:sSubPr>
                        <m:ctrlPr>
                          <a:rPr lang="en-US" sz="2400" b="0" i="1" dirty="0" smtClean="0">
                            <a:solidFill>
                              <a:srgbClr val="C00000"/>
                            </a:solidFill>
                            <a:latin typeface="Cambria Math" panose="02040503050406030204" pitchFamily="18" charset="0"/>
                          </a:rPr>
                        </m:ctrlPr>
                      </m:sSubPr>
                      <m:e>
                        <m:r>
                          <a:rPr lang="en-US" sz="2400" i="1" dirty="0" err="1" smtClean="0">
                            <a:solidFill>
                              <a:srgbClr val="C00000"/>
                            </a:solidFill>
                            <a:latin typeface="Cambria Math" panose="02040503050406030204" pitchFamily="18" charset="0"/>
                          </a:rPr>
                          <m:t>𝑊</m:t>
                        </m:r>
                      </m:e>
                      <m:sub>
                        <m:r>
                          <a:rPr lang="en-US" sz="2400" b="0" i="1" dirty="0" smtClean="0">
                            <a:solidFill>
                              <a:srgbClr val="C00000"/>
                            </a:solidFill>
                            <a:latin typeface="Cambria Math" panose="02040503050406030204" pitchFamily="18" charset="0"/>
                          </a:rPr>
                          <m:t>𝑞</m:t>
                        </m:r>
                      </m:sub>
                    </m:sSub>
                    <m:r>
                      <a:rPr lang="en-US" sz="2400" i="1" dirty="0" smtClean="0">
                        <a:solidFill>
                          <a:srgbClr val="C00000"/>
                        </a:solidFill>
                        <a:latin typeface="Cambria Math" panose="02040503050406030204" pitchFamily="18" charset="0"/>
                      </a:rPr>
                      <m:t>, </m:t>
                    </m:r>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𝑊</m:t>
                        </m:r>
                      </m:e>
                      <m:sub>
                        <m:r>
                          <a:rPr lang="en-US" sz="2400" i="1" dirty="0" smtClean="0">
                            <a:solidFill>
                              <a:srgbClr val="C00000"/>
                            </a:solidFill>
                            <a:latin typeface="Cambria Math" panose="02040503050406030204" pitchFamily="18" charset="0"/>
                          </a:rPr>
                          <m:t>𝑣</m:t>
                        </m:r>
                      </m:sub>
                    </m:sSub>
                  </m:oMath>
                </a14:m>
                <a:r>
                  <a:rPr lang="en-US" sz="2400" dirty="0">
                    <a:solidFill>
                      <a:schemeClr val="bg2">
                        <a:lumMod val="25000"/>
                      </a:schemeClr>
                    </a:solidFill>
                    <a:latin typeface="Avenir Medium" panose="02000503020000020003" pitchFamily="2" charset="0"/>
                  </a:rPr>
                  <a:t>)</a:t>
                </a:r>
              </a:p>
              <a:p>
                <a:pPr>
                  <a:spcBef>
                    <a:spcPts val="2000"/>
                  </a:spcBef>
                </a:pPr>
                <a:r>
                  <a:rPr lang="en-US" sz="2400" dirty="0">
                    <a:solidFill>
                      <a:schemeClr val="bg2">
                        <a:lumMod val="25000"/>
                      </a:schemeClr>
                    </a:solidFill>
                    <a:latin typeface="Avenir Medium" panose="02000503020000020003" pitchFamily="2" charset="0"/>
                  </a:rPr>
                  <a:t>But the entire model only has 1 token-embedding weight matrix and positional encoding weight matrix. This helps all the blocks to work together and supplement their captured aspects</a:t>
                </a:r>
                <a:endParaRPr lang="en-US" sz="2400" dirty="0"/>
              </a:p>
            </p:txBody>
          </p:sp>
        </mc:Choice>
        <mc:Fallback xmlns="">
          <p:sp>
            <p:nvSpPr>
              <p:cNvPr id="9" name="Rectangle 8">
                <a:extLst>
                  <a:ext uri="{FF2B5EF4-FFF2-40B4-BE49-F238E27FC236}">
                    <a16:creationId xmlns:a16="http://schemas.microsoft.com/office/drawing/2014/main" id="{41E71ECA-A583-9C4E-BC5D-FFAF1026B9E6}"/>
                  </a:ext>
                </a:extLst>
              </p:cNvPr>
              <p:cNvSpPr>
                <a:spLocks noRot="1" noChangeAspect="1" noMove="1" noResize="1" noEditPoints="1" noAdjustHandles="1" noChangeArrowheads="1" noChangeShapeType="1" noTextEdit="1"/>
              </p:cNvSpPr>
              <p:nvPr/>
            </p:nvSpPr>
            <p:spPr>
              <a:xfrm>
                <a:off x="1355784" y="311634"/>
                <a:ext cx="10305792" cy="1854675"/>
              </a:xfrm>
              <a:prstGeom prst="rect">
                <a:avLst/>
              </a:prstGeom>
              <a:blipFill>
                <a:blip r:embed="rId3"/>
                <a:stretch>
                  <a:fillRect l="-861" t="-2041" b="-6803"/>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48B2699-0AA0-BA4A-9A0B-687278E6881E}"/>
              </a:ext>
            </a:extLst>
          </p:cNvPr>
          <p:cNvPicPr>
            <a:picLocks noChangeAspect="1"/>
          </p:cNvPicPr>
          <p:nvPr/>
        </p:nvPicPr>
        <p:blipFill>
          <a:blip r:embed="rId4"/>
          <a:stretch>
            <a:fillRect/>
          </a:stretch>
        </p:blipFill>
        <p:spPr>
          <a:xfrm>
            <a:off x="408001" y="2348871"/>
            <a:ext cx="7476470" cy="3722594"/>
          </a:xfrm>
          <a:prstGeom prst="rect">
            <a:avLst/>
          </a:prstGeom>
        </p:spPr>
      </p:pic>
      <p:pic>
        <p:nvPicPr>
          <p:cNvPr id="10" name="Picture 9">
            <a:extLst>
              <a:ext uri="{FF2B5EF4-FFF2-40B4-BE49-F238E27FC236}">
                <a16:creationId xmlns:a16="http://schemas.microsoft.com/office/drawing/2014/main" id="{14635984-091A-2F4F-94A8-92A02E9DEDB1}"/>
              </a:ext>
            </a:extLst>
          </p:cNvPr>
          <p:cNvPicPr>
            <a:picLocks noChangeAspect="1"/>
          </p:cNvPicPr>
          <p:nvPr/>
        </p:nvPicPr>
        <p:blipFill>
          <a:blip r:embed="rId5"/>
          <a:stretch>
            <a:fillRect/>
          </a:stretch>
        </p:blipFill>
        <p:spPr>
          <a:xfrm>
            <a:off x="8251729" y="2780778"/>
            <a:ext cx="3261838" cy="2693162"/>
          </a:xfrm>
          <a:prstGeom prst="rect">
            <a:avLst/>
          </a:prstGeom>
        </p:spPr>
      </p:pic>
    </p:spTree>
    <p:extLst>
      <p:ext uri="{BB962C8B-B14F-4D97-AF65-F5344CB8AC3E}">
        <p14:creationId xmlns:p14="http://schemas.microsoft.com/office/powerpoint/2010/main" val="3922261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9FC13393-4E68-7C4F-83A4-2848AC84C5A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44</a:t>
            </a:fld>
            <a:endParaRPr lang="en-US"/>
          </a:p>
        </p:txBody>
      </p:sp>
      <p:sp>
        <p:nvSpPr>
          <p:cNvPr id="7" name="Rectangle 6">
            <a:extLst>
              <a:ext uri="{FF2B5EF4-FFF2-40B4-BE49-F238E27FC236}">
                <a16:creationId xmlns:a16="http://schemas.microsoft.com/office/drawing/2014/main" id="{9463D19C-922C-9447-BC3D-A82E20F52980}"/>
              </a:ext>
            </a:extLst>
          </p:cNvPr>
          <p:cNvSpPr/>
          <p:nvPr/>
        </p:nvSpPr>
        <p:spPr>
          <a:xfrm>
            <a:off x="194497" y="6417997"/>
            <a:ext cx="2932213" cy="246221"/>
          </a:xfrm>
          <a:prstGeom prst="rect">
            <a:avLst/>
          </a:prstGeom>
        </p:spPr>
        <p:txBody>
          <a:bodyPr wrap="none">
            <a:spAutoFit/>
          </a:bodyPr>
          <a:lstStyle/>
          <a:p>
            <a:r>
              <a:rPr lang="en-US" sz="1000" dirty="0">
                <a:solidFill>
                  <a:srgbClr val="C00000"/>
                </a:solidFill>
              </a:rPr>
              <a:t>Image by http://</a:t>
            </a:r>
            <a:r>
              <a:rPr lang="en-US" sz="1000" dirty="0" err="1">
                <a:solidFill>
                  <a:srgbClr val="C00000"/>
                </a:solidFill>
              </a:rPr>
              <a:t>jalammar.github.io</a:t>
            </a:r>
            <a:r>
              <a:rPr lang="en-US" sz="1000" dirty="0">
                <a:solidFill>
                  <a:srgbClr val="C00000"/>
                </a:solidFill>
              </a:rPr>
              <a:t>/illustrated-gpt2/</a:t>
            </a:r>
          </a:p>
        </p:txBody>
      </p:sp>
      <p:sp>
        <p:nvSpPr>
          <p:cNvPr id="9" name="Rectangle 8">
            <a:extLst>
              <a:ext uri="{FF2B5EF4-FFF2-40B4-BE49-F238E27FC236}">
                <a16:creationId xmlns:a16="http://schemas.microsoft.com/office/drawing/2014/main" id="{41E71ECA-A583-9C4E-BC5D-FFAF1026B9E6}"/>
              </a:ext>
            </a:extLst>
          </p:cNvPr>
          <p:cNvSpPr/>
          <p:nvPr/>
        </p:nvSpPr>
        <p:spPr>
          <a:xfrm>
            <a:off x="1355784" y="311634"/>
            <a:ext cx="10305792" cy="461665"/>
          </a:xfrm>
          <a:prstGeom prst="rect">
            <a:avLst/>
          </a:prstGeom>
        </p:spPr>
        <p:txBody>
          <a:bodyPr wrap="square">
            <a:spAutoFit/>
          </a:bodyPr>
          <a:lstStyle/>
          <a:p>
            <a:pPr>
              <a:spcBef>
                <a:spcPts val="2000"/>
              </a:spcBef>
            </a:pPr>
            <a:r>
              <a:rPr lang="en-US" sz="2400" dirty="0">
                <a:solidFill>
                  <a:schemeClr val="bg2">
                    <a:lumMod val="25000"/>
                  </a:schemeClr>
                </a:solidFill>
                <a:latin typeface="Avenir Medium" panose="02000503020000020003" pitchFamily="2" charset="0"/>
              </a:rPr>
              <a:t>The authors of GPT-2 created 4 different version (sizes) of the model</a:t>
            </a:r>
            <a:endParaRPr lang="en-US" sz="2400" dirty="0"/>
          </a:p>
        </p:txBody>
      </p:sp>
      <p:pic>
        <p:nvPicPr>
          <p:cNvPr id="2" name="Picture 1">
            <a:extLst>
              <a:ext uri="{FF2B5EF4-FFF2-40B4-BE49-F238E27FC236}">
                <a16:creationId xmlns:a16="http://schemas.microsoft.com/office/drawing/2014/main" id="{E8A45194-3A9F-6441-91B6-0C58CF480B7F}"/>
              </a:ext>
            </a:extLst>
          </p:cNvPr>
          <p:cNvPicPr>
            <a:picLocks noChangeAspect="1"/>
          </p:cNvPicPr>
          <p:nvPr/>
        </p:nvPicPr>
        <p:blipFill>
          <a:blip r:embed="rId3"/>
          <a:stretch>
            <a:fillRect/>
          </a:stretch>
        </p:blipFill>
        <p:spPr>
          <a:xfrm>
            <a:off x="530039" y="898552"/>
            <a:ext cx="11187240" cy="5060895"/>
          </a:xfrm>
          <a:prstGeom prst="rect">
            <a:avLst/>
          </a:prstGeom>
        </p:spPr>
      </p:pic>
    </p:spTree>
    <p:extLst>
      <p:ext uri="{BB962C8B-B14F-4D97-AF65-F5344CB8AC3E}">
        <p14:creationId xmlns:p14="http://schemas.microsoft.com/office/powerpoint/2010/main" val="826142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45</a:t>
            </a:fld>
            <a:endParaRPr lang="en-US"/>
          </a:p>
        </p:txBody>
      </p:sp>
      <p:sp>
        <p:nvSpPr>
          <p:cNvPr id="9" name="Rectangle 8">
            <a:extLst>
              <a:ext uri="{FF2B5EF4-FFF2-40B4-BE49-F238E27FC236}">
                <a16:creationId xmlns:a16="http://schemas.microsoft.com/office/drawing/2014/main" id="{0990CFA7-D94B-F74B-A328-1951477AA2FD}"/>
              </a:ext>
            </a:extLst>
          </p:cNvPr>
          <p:cNvSpPr/>
          <p:nvPr/>
        </p:nvSpPr>
        <p:spPr>
          <a:xfrm>
            <a:off x="2065244" y="1327773"/>
            <a:ext cx="8061512" cy="3154710"/>
          </a:xfrm>
          <a:prstGeom prst="rect">
            <a:avLst/>
          </a:prstGeom>
        </p:spPr>
        <p:txBody>
          <a:bodyPr wrap="square">
            <a:spAutoFit/>
          </a:bodyPr>
          <a:lstStyle/>
          <a:p>
            <a:pPr>
              <a:spcBef>
                <a:spcPts val="3000"/>
              </a:spcBef>
            </a:pPr>
            <a:r>
              <a:rPr lang="en-US" sz="2800" b="1" dirty="0">
                <a:solidFill>
                  <a:srgbClr val="C00000"/>
                </a:solidFill>
                <a:latin typeface="Avenir Book" panose="02000503020000020003" pitchFamily="2" charset="0"/>
              </a:rPr>
              <a:t>GPT-1</a:t>
            </a:r>
          </a:p>
          <a:p>
            <a:pPr marL="342900" indent="-342900">
              <a:spcBef>
                <a:spcPts val="3000"/>
              </a:spcBef>
              <a:buFont typeface="Arial" panose="020B0604020202020204" pitchFamily="34" charset="0"/>
              <a:buChar char="•"/>
            </a:pPr>
            <a:r>
              <a:rPr lang="en-US" sz="2400" b="1" dirty="0">
                <a:solidFill>
                  <a:schemeClr val="accent5">
                    <a:lumMod val="75000"/>
                  </a:schemeClr>
                </a:solidFill>
                <a:latin typeface="Avenir Book" panose="02000503020000020003" pitchFamily="2" charset="0"/>
              </a:rPr>
              <a:t>Model</a:t>
            </a:r>
            <a:r>
              <a:rPr lang="en-US" sz="2400" dirty="0">
                <a:latin typeface="Avenir Book" panose="02000503020000020003" pitchFamily="2" charset="0"/>
              </a:rPr>
              <a:t>: Transformer Decoders we just described</a:t>
            </a:r>
          </a:p>
          <a:p>
            <a:pPr marL="342900" indent="-342900">
              <a:spcBef>
                <a:spcPts val="3000"/>
              </a:spcBef>
              <a:buFont typeface="Arial" panose="020B0604020202020204" pitchFamily="34" charset="0"/>
              <a:buChar char="•"/>
            </a:pPr>
            <a:r>
              <a:rPr lang="en-US" sz="2400" b="1" dirty="0">
                <a:solidFill>
                  <a:schemeClr val="accent5">
                    <a:lumMod val="75000"/>
                  </a:schemeClr>
                </a:solidFill>
                <a:latin typeface="Avenir Book" panose="02000503020000020003" pitchFamily="2" charset="0"/>
              </a:rPr>
              <a:t>Objective</a:t>
            </a:r>
            <a:r>
              <a:rPr lang="en-US" sz="2400" dirty="0">
                <a:latin typeface="Avenir Book" panose="02000503020000020003" pitchFamily="2" charset="0"/>
              </a:rPr>
              <a:t>: next word prediction (cross-entropy loss)</a:t>
            </a:r>
          </a:p>
          <a:p>
            <a:pPr marL="342900" indent="-342900">
              <a:spcBef>
                <a:spcPts val="3000"/>
              </a:spcBef>
              <a:buFont typeface="Arial" panose="020B0604020202020204" pitchFamily="34" charset="0"/>
              <a:buChar char="•"/>
            </a:pPr>
            <a:r>
              <a:rPr lang="en-US" sz="2400" b="1" dirty="0">
                <a:solidFill>
                  <a:schemeClr val="accent5">
                    <a:lumMod val="75000"/>
                  </a:schemeClr>
                </a:solidFill>
                <a:latin typeface="Avenir Book" panose="02000503020000020003" pitchFamily="2" charset="0"/>
              </a:rPr>
              <a:t>Data</a:t>
            </a:r>
            <a:r>
              <a:rPr lang="en-US" sz="2400" dirty="0">
                <a:latin typeface="Avenir Book" panose="02000503020000020003" pitchFamily="2" charset="0"/>
              </a:rPr>
              <a:t>: </a:t>
            </a:r>
            <a:r>
              <a:rPr lang="en-US" sz="2400" dirty="0" err="1">
                <a:latin typeface="Avenir Book" panose="02000503020000020003" pitchFamily="2" charset="0"/>
              </a:rPr>
              <a:t>BooksCorpus</a:t>
            </a:r>
            <a:r>
              <a:rPr lang="en-US" sz="2400" dirty="0">
                <a:latin typeface="Avenir Book" panose="02000503020000020003" pitchFamily="2" charset="0"/>
              </a:rPr>
              <a:t> (7k books from a variety of genres, such as Adventure, Fantasy, and Romance)</a:t>
            </a:r>
          </a:p>
        </p:txBody>
      </p:sp>
    </p:spTree>
    <p:extLst>
      <p:ext uri="{BB962C8B-B14F-4D97-AF65-F5344CB8AC3E}">
        <p14:creationId xmlns:p14="http://schemas.microsoft.com/office/powerpoint/2010/main" val="853791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46</a:t>
            </a:fld>
            <a:endParaRPr lang="en-US"/>
          </a:p>
        </p:txBody>
      </p:sp>
      <p:sp>
        <p:nvSpPr>
          <p:cNvPr id="9" name="Rectangle 8">
            <a:extLst>
              <a:ext uri="{FF2B5EF4-FFF2-40B4-BE49-F238E27FC236}">
                <a16:creationId xmlns:a16="http://schemas.microsoft.com/office/drawing/2014/main" id="{0990CFA7-D94B-F74B-A328-1951477AA2FD}"/>
              </a:ext>
            </a:extLst>
          </p:cNvPr>
          <p:cNvSpPr/>
          <p:nvPr/>
        </p:nvSpPr>
        <p:spPr>
          <a:xfrm>
            <a:off x="1945738" y="683020"/>
            <a:ext cx="8687813" cy="1975413"/>
          </a:xfrm>
          <a:prstGeom prst="rect">
            <a:avLst/>
          </a:prstGeom>
        </p:spPr>
        <p:txBody>
          <a:bodyPr wrap="square">
            <a:spAutoFit/>
          </a:bodyPr>
          <a:lstStyle/>
          <a:p>
            <a:pPr>
              <a:lnSpc>
                <a:spcPct val="150000"/>
              </a:lnSpc>
              <a:spcBef>
                <a:spcPts val="3000"/>
              </a:spcBef>
            </a:pPr>
            <a:r>
              <a:rPr lang="en-US" sz="2800" dirty="0">
                <a:latin typeface="Avenir Book" panose="02000503020000020003" pitchFamily="2" charset="0"/>
              </a:rPr>
              <a:t>Authors were primarily focused on demonstrating that you could </a:t>
            </a:r>
            <a:r>
              <a:rPr lang="en-US" sz="2800" dirty="0">
                <a:solidFill>
                  <a:srgbClr val="C00000"/>
                </a:solidFill>
                <a:latin typeface="Avenir Book" panose="02000503020000020003" pitchFamily="2" charset="0"/>
              </a:rPr>
              <a:t>fine-tune this LM </a:t>
            </a:r>
            <a:r>
              <a:rPr lang="en-US" sz="2800" dirty="0">
                <a:latin typeface="Avenir Book" panose="02000503020000020003" pitchFamily="2" charset="0"/>
              </a:rPr>
              <a:t>on </a:t>
            </a:r>
            <a:r>
              <a:rPr lang="en-US" sz="2800" u="sng" dirty="0">
                <a:latin typeface="Avenir Book" panose="02000503020000020003" pitchFamily="2" charset="0"/>
              </a:rPr>
              <a:t>supervised tasks</a:t>
            </a:r>
            <a:r>
              <a:rPr lang="en-US" sz="2800" dirty="0">
                <a:latin typeface="Avenir Book" panose="02000503020000020003" pitchFamily="2" charset="0"/>
              </a:rPr>
              <a:t> and get SOTA results</a:t>
            </a:r>
            <a:endParaRPr lang="en-US" sz="2400" dirty="0">
              <a:latin typeface="Avenir Book" panose="02000503020000020003" pitchFamily="2" charset="0"/>
            </a:endParaRPr>
          </a:p>
        </p:txBody>
      </p:sp>
      <p:sp>
        <p:nvSpPr>
          <p:cNvPr id="2" name="Rectangle 1">
            <a:extLst>
              <a:ext uri="{FF2B5EF4-FFF2-40B4-BE49-F238E27FC236}">
                <a16:creationId xmlns:a16="http://schemas.microsoft.com/office/drawing/2014/main" id="{AA647CAB-BB41-E940-BFAC-29BBB18B158B}"/>
              </a:ext>
            </a:extLst>
          </p:cNvPr>
          <p:cNvSpPr/>
          <p:nvPr/>
        </p:nvSpPr>
        <p:spPr>
          <a:xfrm>
            <a:off x="223462" y="159800"/>
            <a:ext cx="1722276" cy="523220"/>
          </a:xfrm>
          <a:prstGeom prst="rect">
            <a:avLst/>
          </a:prstGeom>
        </p:spPr>
        <p:txBody>
          <a:bodyPr wrap="square">
            <a:spAutoFit/>
          </a:bodyPr>
          <a:lstStyle/>
          <a:p>
            <a:pPr>
              <a:spcBef>
                <a:spcPts val="3000"/>
              </a:spcBef>
            </a:pPr>
            <a:r>
              <a:rPr lang="en-US" sz="2800" b="1" dirty="0">
                <a:solidFill>
                  <a:srgbClr val="C00000"/>
                </a:solidFill>
                <a:latin typeface="Avenir Book" panose="02000503020000020003" pitchFamily="2" charset="0"/>
              </a:rPr>
              <a:t>GPT-1</a:t>
            </a:r>
          </a:p>
        </p:txBody>
      </p:sp>
      <p:pic>
        <p:nvPicPr>
          <p:cNvPr id="3" name="Picture 2">
            <a:extLst>
              <a:ext uri="{FF2B5EF4-FFF2-40B4-BE49-F238E27FC236}">
                <a16:creationId xmlns:a16="http://schemas.microsoft.com/office/drawing/2014/main" id="{59605F1C-F9B7-A34B-B94C-E425F9A32F5C}"/>
              </a:ext>
            </a:extLst>
          </p:cNvPr>
          <p:cNvPicPr>
            <a:picLocks noChangeAspect="1"/>
          </p:cNvPicPr>
          <p:nvPr/>
        </p:nvPicPr>
        <p:blipFill>
          <a:blip r:embed="rId3"/>
          <a:stretch>
            <a:fillRect/>
          </a:stretch>
        </p:blipFill>
        <p:spPr>
          <a:xfrm>
            <a:off x="1945738" y="3537033"/>
            <a:ext cx="8300523" cy="2899557"/>
          </a:xfrm>
          <a:prstGeom prst="rect">
            <a:avLst/>
          </a:prstGeom>
        </p:spPr>
      </p:pic>
    </p:spTree>
    <p:extLst>
      <p:ext uri="{BB962C8B-B14F-4D97-AF65-F5344CB8AC3E}">
        <p14:creationId xmlns:p14="http://schemas.microsoft.com/office/powerpoint/2010/main" val="984221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47</a:t>
            </a:fld>
            <a:endParaRPr lang="en-US"/>
          </a:p>
        </p:txBody>
      </p:sp>
      <p:pic>
        <p:nvPicPr>
          <p:cNvPr id="3" name="Picture 2">
            <a:extLst>
              <a:ext uri="{FF2B5EF4-FFF2-40B4-BE49-F238E27FC236}">
                <a16:creationId xmlns:a16="http://schemas.microsoft.com/office/drawing/2014/main" id="{31A640A8-8AA1-2648-849C-5A4342C7AC85}"/>
              </a:ext>
            </a:extLst>
          </p:cNvPr>
          <p:cNvPicPr>
            <a:picLocks noChangeAspect="1"/>
          </p:cNvPicPr>
          <p:nvPr/>
        </p:nvPicPr>
        <p:blipFill>
          <a:blip r:embed="rId3"/>
          <a:stretch>
            <a:fillRect/>
          </a:stretch>
        </p:blipFill>
        <p:spPr>
          <a:xfrm>
            <a:off x="158750" y="238847"/>
            <a:ext cx="11874500" cy="5918200"/>
          </a:xfrm>
          <a:prstGeom prst="rect">
            <a:avLst/>
          </a:prstGeom>
        </p:spPr>
      </p:pic>
      <p:sp>
        <p:nvSpPr>
          <p:cNvPr id="4" name="Rectangle 3">
            <a:extLst>
              <a:ext uri="{FF2B5EF4-FFF2-40B4-BE49-F238E27FC236}">
                <a16:creationId xmlns:a16="http://schemas.microsoft.com/office/drawing/2014/main" id="{ECCAB04E-CEAE-EA47-AB3F-8453D5CB8565}"/>
              </a:ext>
            </a:extLst>
          </p:cNvPr>
          <p:cNvSpPr/>
          <p:nvPr/>
        </p:nvSpPr>
        <p:spPr>
          <a:xfrm>
            <a:off x="158750" y="6313479"/>
            <a:ext cx="7518628" cy="246221"/>
          </a:xfrm>
          <a:prstGeom prst="rect">
            <a:avLst/>
          </a:prstGeom>
        </p:spPr>
        <p:txBody>
          <a:bodyPr wrap="square">
            <a:spAutoFit/>
          </a:bodyPr>
          <a:lstStyle/>
          <a:p>
            <a:r>
              <a:rPr lang="en-US" sz="1000" dirty="0">
                <a:solidFill>
                  <a:srgbClr val="C00000"/>
                </a:solidFill>
              </a:rPr>
              <a:t>https://s3-us-west-2.amazonaws.com/</a:t>
            </a:r>
            <a:r>
              <a:rPr lang="en-US" sz="1000" dirty="0" err="1">
                <a:solidFill>
                  <a:srgbClr val="C00000"/>
                </a:solidFill>
              </a:rPr>
              <a:t>openai</a:t>
            </a:r>
            <a:r>
              <a:rPr lang="en-US" sz="1000" dirty="0">
                <a:solidFill>
                  <a:srgbClr val="C00000"/>
                </a:solidFill>
              </a:rPr>
              <a:t>-assets/research-covers/language-unsupervised/</a:t>
            </a:r>
            <a:r>
              <a:rPr lang="en-US" sz="1000" dirty="0" err="1">
                <a:solidFill>
                  <a:srgbClr val="C00000"/>
                </a:solidFill>
              </a:rPr>
              <a:t>language_understanding_paper.pdf</a:t>
            </a:r>
            <a:endParaRPr lang="en-US" sz="1000" dirty="0">
              <a:solidFill>
                <a:srgbClr val="C00000"/>
              </a:solidFill>
            </a:endParaRPr>
          </a:p>
        </p:txBody>
      </p:sp>
    </p:spTree>
    <p:extLst>
      <p:ext uri="{BB962C8B-B14F-4D97-AF65-F5344CB8AC3E}">
        <p14:creationId xmlns:p14="http://schemas.microsoft.com/office/powerpoint/2010/main" val="800246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48</a:t>
            </a:fld>
            <a:endParaRPr lang="en-US"/>
          </a:p>
        </p:txBody>
      </p:sp>
      <p:sp>
        <p:nvSpPr>
          <p:cNvPr id="4" name="Rectangle 3">
            <a:extLst>
              <a:ext uri="{FF2B5EF4-FFF2-40B4-BE49-F238E27FC236}">
                <a16:creationId xmlns:a16="http://schemas.microsoft.com/office/drawing/2014/main" id="{ECCAB04E-CEAE-EA47-AB3F-8453D5CB8565}"/>
              </a:ext>
            </a:extLst>
          </p:cNvPr>
          <p:cNvSpPr/>
          <p:nvPr/>
        </p:nvSpPr>
        <p:spPr>
          <a:xfrm>
            <a:off x="158750" y="6313479"/>
            <a:ext cx="7518628" cy="246221"/>
          </a:xfrm>
          <a:prstGeom prst="rect">
            <a:avLst/>
          </a:prstGeom>
        </p:spPr>
        <p:txBody>
          <a:bodyPr wrap="square">
            <a:spAutoFit/>
          </a:bodyPr>
          <a:lstStyle/>
          <a:p>
            <a:r>
              <a:rPr lang="en-US" sz="1000" dirty="0">
                <a:solidFill>
                  <a:srgbClr val="C00000"/>
                </a:solidFill>
              </a:rPr>
              <a:t>https://s3-us-west-2.amazonaws.com/</a:t>
            </a:r>
            <a:r>
              <a:rPr lang="en-US" sz="1000" dirty="0" err="1">
                <a:solidFill>
                  <a:srgbClr val="C00000"/>
                </a:solidFill>
              </a:rPr>
              <a:t>openai</a:t>
            </a:r>
            <a:r>
              <a:rPr lang="en-US" sz="1000" dirty="0">
                <a:solidFill>
                  <a:srgbClr val="C00000"/>
                </a:solidFill>
              </a:rPr>
              <a:t>-assets/research-covers/language-unsupervised/</a:t>
            </a:r>
            <a:r>
              <a:rPr lang="en-US" sz="1000" dirty="0" err="1">
                <a:solidFill>
                  <a:srgbClr val="C00000"/>
                </a:solidFill>
              </a:rPr>
              <a:t>language_understanding_paper.pdf</a:t>
            </a:r>
            <a:endParaRPr lang="en-US" sz="1000" dirty="0">
              <a:solidFill>
                <a:srgbClr val="C00000"/>
              </a:solidFill>
            </a:endParaRPr>
          </a:p>
        </p:txBody>
      </p:sp>
      <p:pic>
        <p:nvPicPr>
          <p:cNvPr id="2" name="Picture 1">
            <a:extLst>
              <a:ext uri="{FF2B5EF4-FFF2-40B4-BE49-F238E27FC236}">
                <a16:creationId xmlns:a16="http://schemas.microsoft.com/office/drawing/2014/main" id="{D22A0FC4-B35F-0440-91F9-92D80FA5DF53}"/>
              </a:ext>
            </a:extLst>
          </p:cNvPr>
          <p:cNvPicPr>
            <a:picLocks noChangeAspect="1"/>
          </p:cNvPicPr>
          <p:nvPr/>
        </p:nvPicPr>
        <p:blipFill>
          <a:blip r:embed="rId3"/>
          <a:stretch>
            <a:fillRect/>
          </a:stretch>
        </p:blipFill>
        <p:spPr>
          <a:xfrm>
            <a:off x="937157" y="1508176"/>
            <a:ext cx="10161430" cy="463844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FE687AA-2D76-3743-BA11-0A1292593F88}"/>
                  </a:ext>
                </a:extLst>
              </p14:cNvPr>
              <p14:cNvContentPartPr/>
              <p14:nvPr/>
            </p14:nvContentPartPr>
            <p14:xfrm>
              <a:off x="3918064" y="4778899"/>
              <a:ext cx="5950800" cy="106920"/>
            </p14:xfrm>
          </p:contentPart>
        </mc:Choice>
        <mc:Fallback xmlns="">
          <p:pic>
            <p:nvPicPr>
              <p:cNvPr id="8" name="Ink 7">
                <a:extLst>
                  <a:ext uri="{FF2B5EF4-FFF2-40B4-BE49-F238E27FC236}">
                    <a16:creationId xmlns:a16="http://schemas.microsoft.com/office/drawing/2014/main" id="{2FE687AA-2D76-3743-BA11-0A1292593F88}"/>
                  </a:ext>
                </a:extLst>
              </p:cNvPr>
              <p:cNvPicPr/>
              <p:nvPr/>
            </p:nvPicPr>
            <p:blipFill>
              <a:blip r:embed="rId5"/>
              <a:stretch>
                <a:fillRect/>
              </a:stretch>
            </p:blipFill>
            <p:spPr>
              <a:xfrm>
                <a:off x="3864424" y="4671259"/>
                <a:ext cx="60584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D849F75-513E-2A47-A57C-CD807F10A4B7}"/>
                  </a:ext>
                </a:extLst>
              </p14:cNvPr>
              <p14:cNvContentPartPr/>
              <p14:nvPr/>
            </p14:nvContentPartPr>
            <p14:xfrm>
              <a:off x="3621027" y="5143568"/>
              <a:ext cx="2247120" cy="93240"/>
            </p14:xfrm>
          </p:contentPart>
        </mc:Choice>
        <mc:Fallback xmlns="">
          <p:pic>
            <p:nvPicPr>
              <p:cNvPr id="9" name="Ink 8">
                <a:extLst>
                  <a:ext uri="{FF2B5EF4-FFF2-40B4-BE49-F238E27FC236}">
                    <a16:creationId xmlns:a16="http://schemas.microsoft.com/office/drawing/2014/main" id="{0D849F75-513E-2A47-A57C-CD807F10A4B7}"/>
                  </a:ext>
                </a:extLst>
              </p:cNvPr>
              <p:cNvPicPr/>
              <p:nvPr/>
            </p:nvPicPr>
            <p:blipFill>
              <a:blip r:embed="rId7"/>
              <a:stretch>
                <a:fillRect/>
              </a:stretch>
            </p:blipFill>
            <p:spPr>
              <a:xfrm>
                <a:off x="3612387" y="5134928"/>
                <a:ext cx="2264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3870703C-C06E-3D48-95AC-A67041350038}"/>
                  </a:ext>
                </a:extLst>
              </p14:cNvPr>
              <p14:cNvContentPartPr/>
              <p14:nvPr/>
            </p14:nvContentPartPr>
            <p14:xfrm>
              <a:off x="9536258" y="5236808"/>
              <a:ext cx="1454400" cy="44640"/>
            </p14:xfrm>
          </p:contentPart>
        </mc:Choice>
        <mc:Fallback xmlns="">
          <p:pic>
            <p:nvPicPr>
              <p:cNvPr id="10" name="Ink 9">
                <a:extLst>
                  <a:ext uri="{FF2B5EF4-FFF2-40B4-BE49-F238E27FC236}">
                    <a16:creationId xmlns:a16="http://schemas.microsoft.com/office/drawing/2014/main" id="{3870703C-C06E-3D48-95AC-A67041350038}"/>
                  </a:ext>
                </a:extLst>
              </p:cNvPr>
              <p:cNvPicPr/>
              <p:nvPr/>
            </p:nvPicPr>
            <p:blipFill>
              <a:blip r:embed="rId9"/>
              <a:stretch>
                <a:fillRect/>
              </a:stretch>
            </p:blipFill>
            <p:spPr>
              <a:xfrm>
                <a:off x="9527618" y="5227808"/>
                <a:ext cx="1472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3D17087-7D51-8C4B-A196-D255A5BE7A6F}"/>
                  </a:ext>
                </a:extLst>
              </p14:cNvPr>
              <p14:cNvContentPartPr/>
              <p14:nvPr/>
            </p14:nvContentPartPr>
            <p14:xfrm>
              <a:off x="1078606" y="5467847"/>
              <a:ext cx="1240920" cy="38160"/>
            </p14:xfrm>
          </p:contentPart>
        </mc:Choice>
        <mc:Fallback xmlns="">
          <p:pic>
            <p:nvPicPr>
              <p:cNvPr id="11" name="Ink 10">
                <a:extLst>
                  <a:ext uri="{FF2B5EF4-FFF2-40B4-BE49-F238E27FC236}">
                    <a16:creationId xmlns:a16="http://schemas.microsoft.com/office/drawing/2014/main" id="{33D17087-7D51-8C4B-A196-D255A5BE7A6F}"/>
                  </a:ext>
                </a:extLst>
              </p:cNvPr>
              <p:cNvPicPr/>
              <p:nvPr/>
            </p:nvPicPr>
            <p:blipFill>
              <a:blip r:embed="rId11"/>
              <a:stretch>
                <a:fillRect/>
              </a:stretch>
            </p:blipFill>
            <p:spPr>
              <a:xfrm>
                <a:off x="1069966" y="5458847"/>
                <a:ext cx="1258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B754BCCD-A8AD-A043-AE72-7BAE56A760F8}"/>
                  </a:ext>
                </a:extLst>
              </p14:cNvPr>
              <p14:cNvContentPartPr/>
              <p14:nvPr/>
            </p14:nvContentPartPr>
            <p14:xfrm>
              <a:off x="7929968" y="2442633"/>
              <a:ext cx="2727720" cy="92520"/>
            </p14:xfrm>
          </p:contentPart>
        </mc:Choice>
        <mc:Fallback xmlns="">
          <p:pic>
            <p:nvPicPr>
              <p:cNvPr id="12" name="Ink 11">
                <a:extLst>
                  <a:ext uri="{FF2B5EF4-FFF2-40B4-BE49-F238E27FC236}">
                    <a16:creationId xmlns:a16="http://schemas.microsoft.com/office/drawing/2014/main" id="{B754BCCD-A8AD-A043-AE72-7BAE56A760F8}"/>
                  </a:ext>
                </a:extLst>
              </p:cNvPr>
              <p:cNvPicPr/>
              <p:nvPr/>
            </p:nvPicPr>
            <p:blipFill>
              <a:blip r:embed="rId13"/>
              <a:stretch>
                <a:fillRect/>
              </a:stretch>
            </p:blipFill>
            <p:spPr>
              <a:xfrm>
                <a:off x="7876328" y="2334993"/>
                <a:ext cx="2835360" cy="308160"/>
              </a:xfrm>
              <a:prstGeom prst="rect">
                <a:avLst/>
              </a:prstGeom>
            </p:spPr>
          </p:pic>
        </mc:Fallback>
      </mc:AlternateContent>
      <p:pic>
        <p:nvPicPr>
          <p:cNvPr id="13" name="Picture 12">
            <a:extLst>
              <a:ext uri="{FF2B5EF4-FFF2-40B4-BE49-F238E27FC236}">
                <a16:creationId xmlns:a16="http://schemas.microsoft.com/office/drawing/2014/main" id="{CC89B1DE-7764-EA48-B85B-3A5AD5357CA6}"/>
              </a:ext>
            </a:extLst>
          </p:cNvPr>
          <p:cNvPicPr>
            <a:picLocks noChangeAspect="1"/>
          </p:cNvPicPr>
          <p:nvPr/>
        </p:nvPicPr>
        <p:blipFill>
          <a:blip r:embed="rId14"/>
          <a:stretch>
            <a:fillRect/>
          </a:stretch>
        </p:blipFill>
        <p:spPr>
          <a:xfrm>
            <a:off x="1078606" y="224186"/>
            <a:ext cx="9579082" cy="1141811"/>
          </a:xfrm>
          <a:prstGeom prst="rect">
            <a:avLst/>
          </a:prstGeom>
        </p:spPr>
      </p:pic>
    </p:spTree>
    <p:extLst>
      <p:ext uri="{BB962C8B-B14F-4D97-AF65-F5344CB8AC3E}">
        <p14:creationId xmlns:p14="http://schemas.microsoft.com/office/powerpoint/2010/main" val="2087513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49</a:t>
            </a:fld>
            <a:endParaRPr lang="en-US"/>
          </a:p>
        </p:txBody>
      </p:sp>
      <p:sp>
        <p:nvSpPr>
          <p:cNvPr id="4" name="Rectangle 3">
            <a:extLst>
              <a:ext uri="{FF2B5EF4-FFF2-40B4-BE49-F238E27FC236}">
                <a16:creationId xmlns:a16="http://schemas.microsoft.com/office/drawing/2014/main" id="{ECCAB04E-CEAE-EA47-AB3F-8453D5CB8565}"/>
              </a:ext>
            </a:extLst>
          </p:cNvPr>
          <p:cNvSpPr/>
          <p:nvPr/>
        </p:nvSpPr>
        <p:spPr>
          <a:xfrm>
            <a:off x="158750" y="6313479"/>
            <a:ext cx="7518628" cy="246221"/>
          </a:xfrm>
          <a:prstGeom prst="rect">
            <a:avLst/>
          </a:prstGeom>
        </p:spPr>
        <p:txBody>
          <a:bodyPr wrap="square">
            <a:spAutoFit/>
          </a:bodyPr>
          <a:lstStyle/>
          <a:p>
            <a:r>
              <a:rPr lang="en-US" sz="1000" dirty="0">
                <a:solidFill>
                  <a:srgbClr val="C00000"/>
                </a:solidFill>
              </a:rPr>
              <a:t>https://s3-us-west-2.amazonaws.com/</a:t>
            </a:r>
            <a:r>
              <a:rPr lang="en-US" sz="1000" dirty="0" err="1">
                <a:solidFill>
                  <a:srgbClr val="C00000"/>
                </a:solidFill>
              </a:rPr>
              <a:t>openai</a:t>
            </a:r>
            <a:r>
              <a:rPr lang="en-US" sz="1000" dirty="0">
                <a:solidFill>
                  <a:srgbClr val="C00000"/>
                </a:solidFill>
              </a:rPr>
              <a:t>-assets/research-covers/language-unsupervised/</a:t>
            </a:r>
            <a:r>
              <a:rPr lang="en-US" sz="1000" dirty="0" err="1">
                <a:solidFill>
                  <a:srgbClr val="C00000"/>
                </a:solidFill>
              </a:rPr>
              <a:t>language_understanding_paper.pdf</a:t>
            </a:r>
            <a:endParaRPr lang="en-US" sz="1000" dirty="0">
              <a:solidFill>
                <a:srgbClr val="C00000"/>
              </a:solidFill>
            </a:endParaRPr>
          </a:p>
        </p:txBody>
      </p:sp>
      <p:sp>
        <p:nvSpPr>
          <p:cNvPr id="13" name="Rectangle 12">
            <a:extLst>
              <a:ext uri="{FF2B5EF4-FFF2-40B4-BE49-F238E27FC236}">
                <a16:creationId xmlns:a16="http://schemas.microsoft.com/office/drawing/2014/main" id="{58F986FC-73A0-6349-A5C6-838371B43406}"/>
              </a:ext>
            </a:extLst>
          </p:cNvPr>
          <p:cNvSpPr/>
          <p:nvPr/>
        </p:nvSpPr>
        <p:spPr>
          <a:xfrm>
            <a:off x="223462" y="159800"/>
            <a:ext cx="1722276" cy="523220"/>
          </a:xfrm>
          <a:prstGeom prst="rect">
            <a:avLst/>
          </a:prstGeom>
        </p:spPr>
        <p:txBody>
          <a:bodyPr wrap="square">
            <a:spAutoFit/>
          </a:bodyPr>
          <a:lstStyle/>
          <a:p>
            <a:pPr>
              <a:spcBef>
                <a:spcPts val="3000"/>
              </a:spcBef>
            </a:pPr>
            <a:r>
              <a:rPr lang="en-US" sz="2800" b="1" dirty="0">
                <a:solidFill>
                  <a:srgbClr val="C00000"/>
                </a:solidFill>
                <a:latin typeface="Avenir Book" panose="02000503020000020003" pitchFamily="2" charset="0"/>
              </a:rPr>
              <a:t>GPT-1</a:t>
            </a:r>
          </a:p>
        </p:txBody>
      </p:sp>
      <p:pic>
        <p:nvPicPr>
          <p:cNvPr id="3" name="Picture 2">
            <a:extLst>
              <a:ext uri="{FF2B5EF4-FFF2-40B4-BE49-F238E27FC236}">
                <a16:creationId xmlns:a16="http://schemas.microsoft.com/office/drawing/2014/main" id="{D3E13A2E-4286-BA41-A72C-58118EA74F65}"/>
              </a:ext>
            </a:extLst>
          </p:cNvPr>
          <p:cNvPicPr>
            <a:picLocks noChangeAspect="1"/>
          </p:cNvPicPr>
          <p:nvPr/>
        </p:nvPicPr>
        <p:blipFill>
          <a:blip r:embed="rId3"/>
          <a:stretch>
            <a:fillRect/>
          </a:stretch>
        </p:blipFill>
        <p:spPr>
          <a:xfrm>
            <a:off x="998993" y="924912"/>
            <a:ext cx="10194013" cy="4327033"/>
          </a:xfrm>
          <a:prstGeom prst="rect">
            <a:avLst/>
          </a:prstGeom>
        </p:spPr>
      </p:pic>
      <p:sp>
        <p:nvSpPr>
          <p:cNvPr id="5" name="Rectangle 4">
            <a:extLst>
              <a:ext uri="{FF2B5EF4-FFF2-40B4-BE49-F238E27FC236}">
                <a16:creationId xmlns:a16="http://schemas.microsoft.com/office/drawing/2014/main" id="{AADE1076-A6D3-6140-8C71-968682735CED}"/>
              </a:ext>
            </a:extLst>
          </p:cNvPr>
          <p:cNvSpPr/>
          <p:nvPr/>
        </p:nvSpPr>
        <p:spPr>
          <a:xfrm>
            <a:off x="1657623" y="5493838"/>
            <a:ext cx="9649483" cy="646331"/>
          </a:xfrm>
          <a:prstGeom prst="rect">
            <a:avLst/>
          </a:prstGeom>
        </p:spPr>
        <p:txBody>
          <a:bodyPr wrap="square">
            <a:spAutoFit/>
          </a:bodyPr>
          <a:lstStyle/>
          <a:p>
            <a:r>
              <a:rPr lang="en-US" dirty="0">
                <a:solidFill>
                  <a:srgbClr val="7030A0"/>
                </a:solidFill>
                <a:latin typeface="Avenir Book" panose="02000503020000020003" pitchFamily="2" charset="0"/>
              </a:rPr>
              <a:t>NLI is when you predict if the hypothesis phrase is entailed, neutral, or contradicts the preceding premise phrase. </a:t>
            </a:r>
            <a:endParaRPr lang="en-US" dirty="0">
              <a:solidFill>
                <a:srgbClr val="7030A0"/>
              </a:solidFill>
            </a:endParaRPr>
          </a:p>
        </p:txBody>
      </p:sp>
    </p:spTree>
    <p:extLst>
      <p:ext uri="{BB962C8B-B14F-4D97-AF65-F5344CB8AC3E}">
        <p14:creationId xmlns:p14="http://schemas.microsoft.com/office/powerpoint/2010/main" val="269025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65D98FA-9749-3A47-91F8-287455BAABD5}"/>
              </a:ext>
            </a:extLst>
          </p:cNvPr>
          <p:cNvSpPr/>
          <p:nvPr/>
        </p:nvSpPr>
        <p:spPr>
          <a:xfrm>
            <a:off x="327186" y="611376"/>
            <a:ext cx="942814" cy="871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1">
            <a:extLst>
              <a:ext uri="{FF2B5EF4-FFF2-40B4-BE49-F238E27FC236}">
                <a16:creationId xmlns:a16="http://schemas.microsoft.com/office/drawing/2014/main" id="{4F05DC78-549D-7D4D-90A2-0A40A1B16D11}"/>
              </a:ext>
            </a:extLst>
          </p:cNvPr>
          <p:cNvSpPr txBox="1">
            <a:spLocks/>
          </p:cNvSpPr>
          <p:nvPr/>
        </p:nvSpPr>
        <p:spPr>
          <a:xfrm>
            <a:off x="233452" y="174626"/>
            <a:ext cx="1989048" cy="6254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r>
              <a:rPr lang="en-US" dirty="0"/>
              <a:t>ICPC</a:t>
            </a:r>
            <a:endParaRPr lang="en-US" dirty="0">
              <a:solidFill>
                <a:srgbClr val="7030A0"/>
              </a:solidFill>
            </a:endParaRPr>
          </a:p>
        </p:txBody>
      </p:sp>
      <p:sp>
        <p:nvSpPr>
          <p:cNvPr id="9" name="Slide Number Placeholder 9">
            <a:extLst>
              <a:ext uri="{FF2B5EF4-FFF2-40B4-BE49-F238E27FC236}">
                <a16:creationId xmlns:a16="http://schemas.microsoft.com/office/drawing/2014/main" id="{F447D785-B15D-224E-8D32-339319F5AAF6}"/>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a:t>
            </a:fld>
            <a:endParaRPr lang="en-US" dirty="0"/>
          </a:p>
        </p:txBody>
      </p:sp>
      <p:pic>
        <p:nvPicPr>
          <p:cNvPr id="2" name="Picture 1">
            <a:extLst>
              <a:ext uri="{FF2B5EF4-FFF2-40B4-BE49-F238E27FC236}">
                <a16:creationId xmlns:a16="http://schemas.microsoft.com/office/drawing/2014/main" id="{6E3E9861-AE38-7B4F-A173-8168FDF5C70F}"/>
              </a:ext>
            </a:extLst>
          </p:cNvPr>
          <p:cNvPicPr>
            <a:picLocks noChangeAspect="1"/>
          </p:cNvPicPr>
          <p:nvPr/>
        </p:nvPicPr>
        <p:blipFill>
          <a:blip r:embed="rId3"/>
          <a:stretch>
            <a:fillRect/>
          </a:stretch>
        </p:blipFill>
        <p:spPr>
          <a:xfrm>
            <a:off x="112734" y="139032"/>
            <a:ext cx="12192000" cy="6544342"/>
          </a:xfrm>
          <a:prstGeom prst="rect">
            <a:avLst/>
          </a:prstGeom>
        </p:spPr>
      </p:pic>
    </p:spTree>
    <p:extLst>
      <p:ext uri="{BB962C8B-B14F-4D97-AF65-F5344CB8AC3E}">
        <p14:creationId xmlns:p14="http://schemas.microsoft.com/office/powerpoint/2010/main" val="2710080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50</a:t>
            </a:fld>
            <a:endParaRPr lang="en-US"/>
          </a:p>
        </p:txBody>
      </p:sp>
      <p:sp>
        <p:nvSpPr>
          <p:cNvPr id="4" name="Rectangle 3">
            <a:extLst>
              <a:ext uri="{FF2B5EF4-FFF2-40B4-BE49-F238E27FC236}">
                <a16:creationId xmlns:a16="http://schemas.microsoft.com/office/drawing/2014/main" id="{ECCAB04E-CEAE-EA47-AB3F-8453D5CB8565}"/>
              </a:ext>
            </a:extLst>
          </p:cNvPr>
          <p:cNvSpPr/>
          <p:nvPr/>
        </p:nvSpPr>
        <p:spPr>
          <a:xfrm>
            <a:off x="158750" y="6313479"/>
            <a:ext cx="7518628" cy="246221"/>
          </a:xfrm>
          <a:prstGeom prst="rect">
            <a:avLst/>
          </a:prstGeom>
        </p:spPr>
        <p:txBody>
          <a:bodyPr wrap="square">
            <a:spAutoFit/>
          </a:bodyPr>
          <a:lstStyle/>
          <a:p>
            <a:r>
              <a:rPr lang="en-US" sz="1000" dirty="0">
                <a:solidFill>
                  <a:srgbClr val="C00000"/>
                </a:solidFill>
              </a:rPr>
              <a:t>https://s3-us-west-2.amazonaws.com/</a:t>
            </a:r>
            <a:r>
              <a:rPr lang="en-US" sz="1000" dirty="0" err="1">
                <a:solidFill>
                  <a:srgbClr val="C00000"/>
                </a:solidFill>
              </a:rPr>
              <a:t>openai</a:t>
            </a:r>
            <a:r>
              <a:rPr lang="en-US" sz="1000" dirty="0">
                <a:solidFill>
                  <a:srgbClr val="C00000"/>
                </a:solidFill>
              </a:rPr>
              <a:t>-assets/research-covers/language-unsupervised/</a:t>
            </a:r>
            <a:r>
              <a:rPr lang="en-US" sz="1000" dirty="0" err="1">
                <a:solidFill>
                  <a:srgbClr val="C00000"/>
                </a:solidFill>
              </a:rPr>
              <a:t>language_understanding_paper.pdf</a:t>
            </a:r>
            <a:endParaRPr lang="en-US" sz="1000" dirty="0">
              <a:solidFill>
                <a:srgbClr val="C00000"/>
              </a:solidFill>
            </a:endParaRPr>
          </a:p>
        </p:txBody>
      </p:sp>
      <p:sp>
        <p:nvSpPr>
          <p:cNvPr id="13" name="Rectangle 12">
            <a:extLst>
              <a:ext uri="{FF2B5EF4-FFF2-40B4-BE49-F238E27FC236}">
                <a16:creationId xmlns:a16="http://schemas.microsoft.com/office/drawing/2014/main" id="{58F986FC-73A0-6349-A5C6-838371B43406}"/>
              </a:ext>
            </a:extLst>
          </p:cNvPr>
          <p:cNvSpPr/>
          <p:nvPr/>
        </p:nvSpPr>
        <p:spPr>
          <a:xfrm>
            <a:off x="223462" y="159800"/>
            <a:ext cx="1722276" cy="523220"/>
          </a:xfrm>
          <a:prstGeom prst="rect">
            <a:avLst/>
          </a:prstGeom>
        </p:spPr>
        <p:txBody>
          <a:bodyPr wrap="square">
            <a:spAutoFit/>
          </a:bodyPr>
          <a:lstStyle/>
          <a:p>
            <a:pPr>
              <a:spcBef>
                <a:spcPts val="3000"/>
              </a:spcBef>
            </a:pPr>
            <a:r>
              <a:rPr lang="en-US" sz="2800" b="1" dirty="0">
                <a:solidFill>
                  <a:srgbClr val="C00000"/>
                </a:solidFill>
                <a:latin typeface="Avenir Book" panose="02000503020000020003" pitchFamily="2" charset="0"/>
              </a:rPr>
              <a:t>GPT-1</a:t>
            </a:r>
          </a:p>
        </p:txBody>
      </p:sp>
      <p:pic>
        <p:nvPicPr>
          <p:cNvPr id="2" name="Picture 1">
            <a:extLst>
              <a:ext uri="{FF2B5EF4-FFF2-40B4-BE49-F238E27FC236}">
                <a16:creationId xmlns:a16="http://schemas.microsoft.com/office/drawing/2014/main" id="{B03B2477-78E8-C84C-9964-D08EBD41C557}"/>
              </a:ext>
            </a:extLst>
          </p:cNvPr>
          <p:cNvPicPr>
            <a:picLocks noChangeAspect="1"/>
          </p:cNvPicPr>
          <p:nvPr/>
        </p:nvPicPr>
        <p:blipFill>
          <a:blip r:embed="rId3"/>
          <a:stretch>
            <a:fillRect/>
          </a:stretch>
        </p:blipFill>
        <p:spPr>
          <a:xfrm>
            <a:off x="1125560" y="1346036"/>
            <a:ext cx="10298001" cy="3737793"/>
          </a:xfrm>
          <a:prstGeom prst="rect">
            <a:avLst/>
          </a:prstGeom>
        </p:spPr>
      </p:pic>
      <p:sp>
        <p:nvSpPr>
          <p:cNvPr id="8" name="Rectangle 7">
            <a:extLst>
              <a:ext uri="{FF2B5EF4-FFF2-40B4-BE49-F238E27FC236}">
                <a16:creationId xmlns:a16="http://schemas.microsoft.com/office/drawing/2014/main" id="{761E31DB-1089-FE47-AE1E-AAA153D7A703}"/>
              </a:ext>
            </a:extLst>
          </p:cNvPr>
          <p:cNvSpPr/>
          <p:nvPr/>
        </p:nvSpPr>
        <p:spPr>
          <a:xfrm>
            <a:off x="3264682" y="5550407"/>
            <a:ext cx="6019755" cy="369332"/>
          </a:xfrm>
          <a:prstGeom prst="rect">
            <a:avLst/>
          </a:prstGeom>
        </p:spPr>
        <p:txBody>
          <a:bodyPr wrap="square">
            <a:spAutoFit/>
          </a:bodyPr>
          <a:lstStyle/>
          <a:p>
            <a:r>
              <a:rPr lang="en-US" dirty="0">
                <a:solidFill>
                  <a:srgbClr val="7030A0"/>
                </a:solidFill>
                <a:latin typeface="Avenir Book" panose="02000503020000020003" pitchFamily="2" charset="0"/>
              </a:rPr>
              <a:t>Story Cloze is like MLM, by predicting the blank</a:t>
            </a:r>
            <a:endParaRPr lang="en-US" dirty="0">
              <a:solidFill>
                <a:srgbClr val="7030A0"/>
              </a:solidFill>
            </a:endParaRPr>
          </a:p>
        </p:txBody>
      </p:sp>
    </p:spTree>
    <p:extLst>
      <p:ext uri="{BB962C8B-B14F-4D97-AF65-F5344CB8AC3E}">
        <p14:creationId xmlns:p14="http://schemas.microsoft.com/office/powerpoint/2010/main" val="251966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51</a:t>
            </a:fld>
            <a:endParaRPr lang="en-US"/>
          </a:p>
        </p:txBody>
      </p:sp>
      <p:sp>
        <p:nvSpPr>
          <p:cNvPr id="4" name="Rectangle 3">
            <a:extLst>
              <a:ext uri="{FF2B5EF4-FFF2-40B4-BE49-F238E27FC236}">
                <a16:creationId xmlns:a16="http://schemas.microsoft.com/office/drawing/2014/main" id="{ECCAB04E-CEAE-EA47-AB3F-8453D5CB8565}"/>
              </a:ext>
            </a:extLst>
          </p:cNvPr>
          <p:cNvSpPr/>
          <p:nvPr/>
        </p:nvSpPr>
        <p:spPr>
          <a:xfrm>
            <a:off x="158750" y="6313479"/>
            <a:ext cx="7518628" cy="246221"/>
          </a:xfrm>
          <a:prstGeom prst="rect">
            <a:avLst/>
          </a:prstGeom>
        </p:spPr>
        <p:txBody>
          <a:bodyPr wrap="square">
            <a:spAutoFit/>
          </a:bodyPr>
          <a:lstStyle/>
          <a:p>
            <a:r>
              <a:rPr lang="en-US" sz="1000" dirty="0">
                <a:solidFill>
                  <a:srgbClr val="C00000"/>
                </a:solidFill>
              </a:rPr>
              <a:t>https://s3-us-west-2.amazonaws.com/</a:t>
            </a:r>
            <a:r>
              <a:rPr lang="en-US" sz="1000" dirty="0" err="1">
                <a:solidFill>
                  <a:srgbClr val="C00000"/>
                </a:solidFill>
              </a:rPr>
              <a:t>openai</a:t>
            </a:r>
            <a:r>
              <a:rPr lang="en-US" sz="1000" dirty="0">
                <a:solidFill>
                  <a:srgbClr val="C00000"/>
                </a:solidFill>
              </a:rPr>
              <a:t>-assets/research-covers/language-unsupervised/</a:t>
            </a:r>
            <a:r>
              <a:rPr lang="en-US" sz="1000" dirty="0" err="1">
                <a:solidFill>
                  <a:srgbClr val="C00000"/>
                </a:solidFill>
              </a:rPr>
              <a:t>language_understanding_paper.pdf</a:t>
            </a:r>
            <a:endParaRPr lang="en-US" sz="1000" dirty="0">
              <a:solidFill>
                <a:srgbClr val="C00000"/>
              </a:solidFill>
            </a:endParaRPr>
          </a:p>
        </p:txBody>
      </p:sp>
      <p:sp>
        <p:nvSpPr>
          <p:cNvPr id="13" name="Rectangle 12">
            <a:extLst>
              <a:ext uri="{FF2B5EF4-FFF2-40B4-BE49-F238E27FC236}">
                <a16:creationId xmlns:a16="http://schemas.microsoft.com/office/drawing/2014/main" id="{58F986FC-73A0-6349-A5C6-838371B43406}"/>
              </a:ext>
            </a:extLst>
          </p:cNvPr>
          <p:cNvSpPr/>
          <p:nvPr/>
        </p:nvSpPr>
        <p:spPr>
          <a:xfrm>
            <a:off x="223462" y="159800"/>
            <a:ext cx="1722276" cy="523220"/>
          </a:xfrm>
          <a:prstGeom prst="rect">
            <a:avLst/>
          </a:prstGeom>
        </p:spPr>
        <p:txBody>
          <a:bodyPr wrap="square">
            <a:spAutoFit/>
          </a:bodyPr>
          <a:lstStyle/>
          <a:p>
            <a:pPr>
              <a:spcBef>
                <a:spcPts val="3000"/>
              </a:spcBef>
            </a:pPr>
            <a:r>
              <a:rPr lang="en-US" sz="2800" b="1" dirty="0">
                <a:solidFill>
                  <a:srgbClr val="C00000"/>
                </a:solidFill>
                <a:latin typeface="Avenir Book" panose="02000503020000020003" pitchFamily="2" charset="0"/>
              </a:rPr>
              <a:t>GPT-1</a:t>
            </a:r>
          </a:p>
        </p:txBody>
      </p:sp>
      <p:pic>
        <p:nvPicPr>
          <p:cNvPr id="3" name="Picture 2">
            <a:extLst>
              <a:ext uri="{FF2B5EF4-FFF2-40B4-BE49-F238E27FC236}">
                <a16:creationId xmlns:a16="http://schemas.microsoft.com/office/drawing/2014/main" id="{7AED968F-6D8E-E349-8C74-B467A772C4B1}"/>
              </a:ext>
            </a:extLst>
          </p:cNvPr>
          <p:cNvPicPr>
            <a:picLocks noChangeAspect="1"/>
          </p:cNvPicPr>
          <p:nvPr/>
        </p:nvPicPr>
        <p:blipFill>
          <a:blip r:embed="rId3"/>
          <a:stretch>
            <a:fillRect/>
          </a:stretch>
        </p:blipFill>
        <p:spPr>
          <a:xfrm>
            <a:off x="1937152" y="953035"/>
            <a:ext cx="9007339" cy="4686121"/>
          </a:xfrm>
          <a:prstGeom prst="rect">
            <a:avLst/>
          </a:prstGeom>
        </p:spPr>
      </p:pic>
    </p:spTree>
    <p:extLst>
      <p:ext uri="{BB962C8B-B14F-4D97-AF65-F5344CB8AC3E}">
        <p14:creationId xmlns:p14="http://schemas.microsoft.com/office/powerpoint/2010/main" val="3851114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52</a:t>
            </a:fld>
            <a:endParaRPr lang="en-US"/>
          </a:p>
        </p:txBody>
      </p:sp>
      <p:sp>
        <p:nvSpPr>
          <p:cNvPr id="13" name="Rectangle 12">
            <a:extLst>
              <a:ext uri="{FF2B5EF4-FFF2-40B4-BE49-F238E27FC236}">
                <a16:creationId xmlns:a16="http://schemas.microsoft.com/office/drawing/2014/main" id="{58F986FC-73A0-6349-A5C6-838371B43406}"/>
              </a:ext>
            </a:extLst>
          </p:cNvPr>
          <p:cNvSpPr/>
          <p:nvPr/>
        </p:nvSpPr>
        <p:spPr>
          <a:xfrm>
            <a:off x="2309353" y="238847"/>
            <a:ext cx="8353867" cy="3893374"/>
          </a:xfrm>
          <a:prstGeom prst="rect">
            <a:avLst/>
          </a:prstGeom>
        </p:spPr>
        <p:txBody>
          <a:bodyPr wrap="square">
            <a:spAutoFit/>
          </a:bodyPr>
          <a:lstStyle/>
          <a:p>
            <a:pPr>
              <a:spcBef>
                <a:spcPts val="3000"/>
              </a:spcBef>
            </a:pPr>
            <a:r>
              <a:rPr lang="en-US" sz="2800" b="1" dirty="0">
                <a:solidFill>
                  <a:srgbClr val="C00000"/>
                </a:solidFill>
                <a:latin typeface="Avenir Book" panose="02000503020000020003" pitchFamily="2" charset="0"/>
              </a:rPr>
              <a:t>GPT-2 </a:t>
            </a:r>
            <a:r>
              <a:rPr lang="en-US" sz="2400" dirty="0">
                <a:latin typeface="Avenir Book" panose="02000503020000020003" pitchFamily="2" charset="0"/>
              </a:rPr>
              <a:t>is identical to </a:t>
            </a:r>
            <a:r>
              <a:rPr lang="en-US" sz="2400" b="1" dirty="0">
                <a:solidFill>
                  <a:srgbClr val="C00000"/>
                </a:solidFill>
                <a:latin typeface="Avenir Book" panose="02000503020000020003" pitchFamily="2" charset="0"/>
              </a:rPr>
              <a:t>GPT-1</a:t>
            </a:r>
            <a:r>
              <a:rPr lang="en-US" sz="2400" dirty="0">
                <a:latin typeface="Avenir Book" panose="02000503020000020003" pitchFamily="2" charset="0"/>
              </a:rPr>
              <a:t>, but:</a:t>
            </a:r>
          </a:p>
          <a:p>
            <a:pPr marL="457200" indent="-457200">
              <a:spcBef>
                <a:spcPts val="3000"/>
              </a:spcBef>
              <a:buFont typeface="Arial" panose="020B0604020202020204" pitchFamily="34" charset="0"/>
              <a:buChar char="•"/>
            </a:pPr>
            <a:r>
              <a:rPr lang="en-US" sz="2400" dirty="0">
                <a:latin typeface="Avenir Book" panose="02000503020000020003" pitchFamily="2" charset="0"/>
              </a:rPr>
              <a:t>has Layer normalization in between each sub-block (as we’ve already seen)</a:t>
            </a:r>
          </a:p>
          <a:p>
            <a:pPr marL="457200" indent="-457200">
              <a:spcBef>
                <a:spcPts val="3000"/>
              </a:spcBef>
              <a:buFont typeface="Arial" panose="020B0604020202020204" pitchFamily="34" charset="0"/>
              <a:buChar char="•"/>
            </a:pPr>
            <a:r>
              <a:rPr lang="en-US" sz="2400" dirty="0">
                <a:latin typeface="Avenir Book" panose="02000503020000020003" pitchFamily="2" charset="0"/>
              </a:rPr>
              <a:t>Vocab extended to 50,257 tokens and context size increased from 512 to 1024</a:t>
            </a:r>
          </a:p>
          <a:p>
            <a:pPr marL="457200" indent="-457200">
              <a:spcBef>
                <a:spcPts val="3000"/>
              </a:spcBef>
              <a:buFont typeface="Arial" panose="020B0604020202020204" pitchFamily="34" charset="0"/>
              <a:buChar char="•"/>
            </a:pPr>
            <a:r>
              <a:rPr lang="en-US" sz="2400" b="1" dirty="0">
                <a:solidFill>
                  <a:srgbClr val="C00000"/>
                </a:solidFill>
                <a:latin typeface="Avenir Book" panose="02000503020000020003" pitchFamily="2" charset="0"/>
              </a:rPr>
              <a:t>Data</a:t>
            </a:r>
            <a:r>
              <a:rPr lang="en-US" sz="2400" dirty="0">
                <a:latin typeface="Avenir Book" panose="02000503020000020003" pitchFamily="2" charset="0"/>
              </a:rPr>
              <a:t>: 8 million docs from the web (Common Crawl), minus Wikipedia</a:t>
            </a:r>
          </a:p>
        </p:txBody>
      </p:sp>
      <p:pic>
        <p:nvPicPr>
          <p:cNvPr id="2" name="Picture 1">
            <a:extLst>
              <a:ext uri="{FF2B5EF4-FFF2-40B4-BE49-F238E27FC236}">
                <a16:creationId xmlns:a16="http://schemas.microsoft.com/office/drawing/2014/main" id="{979D9483-A061-7646-96E6-71188BFDD7FC}"/>
              </a:ext>
            </a:extLst>
          </p:cNvPr>
          <p:cNvPicPr>
            <a:picLocks noChangeAspect="1"/>
          </p:cNvPicPr>
          <p:nvPr/>
        </p:nvPicPr>
        <p:blipFill>
          <a:blip r:embed="rId3"/>
          <a:stretch>
            <a:fillRect/>
          </a:stretch>
        </p:blipFill>
        <p:spPr>
          <a:xfrm>
            <a:off x="635358" y="4391754"/>
            <a:ext cx="10921284" cy="2044836"/>
          </a:xfrm>
          <a:prstGeom prst="rect">
            <a:avLst/>
          </a:prstGeom>
          <a:ln w="25400">
            <a:noFill/>
          </a:ln>
          <a:effectLst>
            <a:outerShdw blurRad="443855" dist="38100" dir="2700000" sx="101000" sy="101000" algn="tl" rotWithShape="0">
              <a:prstClr val="black">
                <a:alpha val="22000"/>
              </a:prstClr>
            </a:outerShdw>
          </a:effectLst>
        </p:spPr>
      </p:pic>
    </p:spTree>
    <p:extLst>
      <p:ext uri="{BB962C8B-B14F-4D97-AF65-F5344CB8AC3E}">
        <p14:creationId xmlns:p14="http://schemas.microsoft.com/office/powerpoint/2010/main" val="2983084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53</a:t>
            </a:fld>
            <a:endParaRPr lang="en-US"/>
          </a:p>
        </p:txBody>
      </p:sp>
      <p:sp>
        <p:nvSpPr>
          <p:cNvPr id="13" name="Rectangle 12">
            <a:extLst>
              <a:ext uri="{FF2B5EF4-FFF2-40B4-BE49-F238E27FC236}">
                <a16:creationId xmlns:a16="http://schemas.microsoft.com/office/drawing/2014/main" id="{58F986FC-73A0-6349-A5C6-838371B43406}"/>
              </a:ext>
            </a:extLst>
          </p:cNvPr>
          <p:cNvSpPr/>
          <p:nvPr/>
        </p:nvSpPr>
        <p:spPr>
          <a:xfrm>
            <a:off x="2154806" y="535061"/>
            <a:ext cx="8353867" cy="954107"/>
          </a:xfrm>
          <a:prstGeom prst="rect">
            <a:avLst/>
          </a:prstGeom>
        </p:spPr>
        <p:txBody>
          <a:bodyPr wrap="square">
            <a:spAutoFit/>
          </a:bodyPr>
          <a:lstStyle/>
          <a:p>
            <a:pPr>
              <a:spcBef>
                <a:spcPts val="3000"/>
              </a:spcBef>
            </a:pPr>
            <a:r>
              <a:rPr lang="en-US" sz="2800" dirty="0">
                <a:latin typeface="Avenir Book" panose="02000503020000020003" pitchFamily="2" charset="0"/>
              </a:rPr>
              <a:t>You can finagle the system to yield synthetic predictions.</a:t>
            </a:r>
            <a:endParaRPr lang="en-US" sz="2400" dirty="0">
              <a:latin typeface="Avenir Book" panose="02000503020000020003" pitchFamily="2" charset="0"/>
            </a:endParaRPr>
          </a:p>
        </p:txBody>
      </p:sp>
      <p:sp>
        <p:nvSpPr>
          <p:cNvPr id="5" name="Rectangle 4">
            <a:extLst>
              <a:ext uri="{FF2B5EF4-FFF2-40B4-BE49-F238E27FC236}">
                <a16:creationId xmlns:a16="http://schemas.microsoft.com/office/drawing/2014/main" id="{51C041BE-0E21-0D4E-B069-05CDD086721A}"/>
              </a:ext>
            </a:extLst>
          </p:cNvPr>
          <p:cNvSpPr/>
          <p:nvPr/>
        </p:nvSpPr>
        <p:spPr>
          <a:xfrm>
            <a:off x="1919066" y="2736502"/>
            <a:ext cx="8353867" cy="1384995"/>
          </a:xfrm>
          <a:prstGeom prst="rect">
            <a:avLst/>
          </a:prstGeom>
        </p:spPr>
        <p:txBody>
          <a:bodyPr wrap="square">
            <a:spAutoFit/>
          </a:bodyPr>
          <a:lstStyle/>
          <a:p>
            <a:pPr>
              <a:spcBef>
                <a:spcPts val="3000"/>
              </a:spcBef>
            </a:pPr>
            <a:r>
              <a:rPr lang="en-US" sz="2800" b="1" dirty="0">
                <a:solidFill>
                  <a:srgbClr val="C00000"/>
                </a:solidFill>
                <a:latin typeface="Avenir Book" panose="02000503020000020003" pitchFamily="2" charset="0"/>
              </a:rPr>
              <a:t>Children’s Book Test (CBT) </a:t>
            </a:r>
            <a:r>
              <a:rPr lang="en-US" sz="2800" dirty="0">
                <a:latin typeface="Avenir Book" panose="02000503020000020003" pitchFamily="2" charset="0"/>
              </a:rPr>
              <a:t>is a classification task. Fill-in-the-blank, and you predict which of the 10 possible choices is correct.</a:t>
            </a:r>
            <a:endParaRPr lang="en-US" sz="2400" dirty="0">
              <a:latin typeface="Avenir Book" panose="02000503020000020003" pitchFamily="2" charset="0"/>
            </a:endParaRPr>
          </a:p>
        </p:txBody>
      </p:sp>
      <p:sp>
        <p:nvSpPr>
          <p:cNvPr id="6" name="Rectangle 5">
            <a:extLst>
              <a:ext uri="{FF2B5EF4-FFF2-40B4-BE49-F238E27FC236}">
                <a16:creationId xmlns:a16="http://schemas.microsoft.com/office/drawing/2014/main" id="{77D3B6D0-ABAA-5F43-9A51-C294EBB9C501}"/>
              </a:ext>
            </a:extLst>
          </p:cNvPr>
          <p:cNvSpPr/>
          <p:nvPr/>
        </p:nvSpPr>
        <p:spPr>
          <a:xfrm>
            <a:off x="2034975" y="4588913"/>
            <a:ext cx="8353867" cy="954107"/>
          </a:xfrm>
          <a:prstGeom prst="rect">
            <a:avLst/>
          </a:prstGeom>
        </p:spPr>
        <p:txBody>
          <a:bodyPr wrap="square">
            <a:spAutoFit/>
          </a:bodyPr>
          <a:lstStyle/>
          <a:p>
            <a:pPr>
              <a:spcBef>
                <a:spcPts val="3000"/>
              </a:spcBef>
            </a:pPr>
            <a:r>
              <a:rPr lang="en-US" sz="2800" dirty="0">
                <a:latin typeface="Avenir Book" panose="02000503020000020003" pitchFamily="2" charset="0"/>
              </a:rPr>
              <a:t>You can compute the probability of each choice + its ending.</a:t>
            </a:r>
            <a:endParaRPr lang="en-US" sz="2400" dirty="0">
              <a:latin typeface="Avenir Book" panose="02000503020000020003" pitchFamily="2" charset="0"/>
            </a:endParaRPr>
          </a:p>
        </p:txBody>
      </p:sp>
    </p:spTree>
    <p:extLst>
      <p:ext uri="{BB962C8B-B14F-4D97-AF65-F5344CB8AC3E}">
        <p14:creationId xmlns:p14="http://schemas.microsoft.com/office/powerpoint/2010/main" val="1377053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54</a:t>
            </a:fld>
            <a:endParaRPr lang="en-US"/>
          </a:p>
        </p:txBody>
      </p:sp>
      <p:sp>
        <p:nvSpPr>
          <p:cNvPr id="13" name="Rectangle 12">
            <a:extLst>
              <a:ext uri="{FF2B5EF4-FFF2-40B4-BE49-F238E27FC236}">
                <a16:creationId xmlns:a16="http://schemas.microsoft.com/office/drawing/2014/main" id="{58F986FC-73A0-6349-A5C6-838371B43406}"/>
              </a:ext>
            </a:extLst>
          </p:cNvPr>
          <p:cNvSpPr/>
          <p:nvPr/>
        </p:nvSpPr>
        <p:spPr>
          <a:xfrm>
            <a:off x="2154806" y="535061"/>
            <a:ext cx="8353867" cy="954107"/>
          </a:xfrm>
          <a:prstGeom prst="rect">
            <a:avLst/>
          </a:prstGeom>
        </p:spPr>
        <p:txBody>
          <a:bodyPr wrap="square">
            <a:spAutoFit/>
          </a:bodyPr>
          <a:lstStyle/>
          <a:p>
            <a:pPr>
              <a:spcBef>
                <a:spcPts val="3000"/>
              </a:spcBef>
            </a:pPr>
            <a:r>
              <a:rPr lang="en-US" sz="2800" dirty="0">
                <a:latin typeface="Avenir Book" panose="02000503020000020003" pitchFamily="2" charset="0"/>
              </a:rPr>
              <a:t>You can finagle the system to yield synthetic predictions.</a:t>
            </a:r>
            <a:endParaRPr lang="en-US" sz="2400" dirty="0">
              <a:latin typeface="Avenir Book" panose="02000503020000020003" pitchFamily="2" charset="0"/>
            </a:endParaRPr>
          </a:p>
        </p:txBody>
      </p:sp>
      <p:sp>
        <p:nvSpPr>
          <p:cNvPr id="5" name="Rectangle 4">
            <a:extLst>
              <a:ext uri="{FF2B5EF4-FFF2-40B4-BE49-F238E27FC236}">
                <a16:creationId xmlns:a16="http://schemas.microsoft.com/office/drawing/2014/main" id="{51C041BE-0E21-0D4E-B069-05CDD086721A}"/>
              </a:ext>
            </a:extLst>
          </p:cNvPr>
          <p:cNvSpPr/>
          <p:nvPr/>
        </p:nvSpPr>
        <p:spPr>
          <a:xfrm>
            <a:off x="1919066" y="2200176"/>
            <a:ext cx="8353867" cy="2631490"/>
          </a:xfrm>
          <a:prstGeom prst="rect">
            <a:avLst/>
          </a:prstGeom>
        </p:spPr>
        <p:txBody>
          <a:bodyPr wrap="square">
            <a:spAutoFit/>
          </a:bodyPr>
          <a:lstStyle/>
          <a:p>
            <a:pPr>
              <a:spcBef>
                <a:spcPts val="3000"/>
              </a:spcBef>
            </a:pPr>
            <a:r>
              <a:rPr lang="en-US" sz="2800" b="1" dirty="0">
                <a:solidFill>
                  <a:srgbClr val="C00000"/>
                </a:solidFill>
                <a:latin typeface="Avenir Book" panose="02000503020000020003" pitchFamily="2" charset="0"/>
              </a:rPr>
              <a:t>LAMBADA </a:t>
            </a:r>
            <a:r>
              <a:rPr lang="en-US" sz="2800" dirty="0">
                <a:latin typeface="Avenir Book" panose="02000503020000020003" pitchFamily="2" charset="0"/>
              </a:rPr>
              <a:t>dataset tests model’s ability to understand long-range dependencies.</a:t>
            </a:r>
          </a:p>
          <a:p>
            <a:pPr>
              <a:spcBef>
                <a:spcPts val="3000"/>
              </a:spcBef>
            </a:pPr>
            <a:r>
              <a:rPr lang="en-US" sz="2800" b="1" dirty="0">
                <a:latin typeface="Avenir Book" panose="02000503020000020003" pitchFamily="2" charset="0"/>
              </a:rPr>
              <a:t>Task</a:t>
            </a:r>
            <a:r>
              <a:rPr lang="en-US" sz="2800" dirty="0">
                <a:latin typeface="Avenir Book" panose="02000503020000020003" pitchFamily="2" charset="0"/>
              </a:rPr>
              <a:t>: predict the final word of sentences which humans need 50+ tokens of context in order to accurately predict.</a:t>
            </a:r>
          </a:p>
        </p:txBody>
      </p:sp>
    </p:spTree>
    <p:extLst>
      <p:ext uri="{BB962C8B-B14F-4D97-AF65-F5344CB8AC3E}">
        <p14:creationId xmlns:p14="http://schemas.microsoft.com/office/powerpoint/2010/main" val="3716900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Results</a:t>
            </a:r>
            <a:endParaRPr lang="en-US" dirty="0">
              <a:solidFill>
                <a:srgbClr val="7030A0"/>
              </a:solidFill>
            </a:endParaRPr>
          </a:p>
        </p:txBody>
      </p:sp>
      <p:pic>
        <p:nvPicPr>
          <p:cNvPr id="3" name="Picture 2">
            <a:extLst>
              <a:ext uri="{FF2B5EF4-FFF2-40B4-BE49-F238E27FC236}">
                <a16:creationId xmlns:a16="http://schemas.microsoft.com/office/drawing/2014/main" id="{777B7CA5-F80E-EC45-A175-9D5E1E35A003}"/>
              </a:ext>
            </a:extLst>
          </p:cNvPr>
          <p:cNvPicPr>
            <a:picLocks noChangeAspect="1"/>
          </p:cNvPicPr>
          <p:nvPr/>
        </p:nvPicPr>
        <p:blipFill>
          <a:blip r:embed="rId3"/>
          <a:stretch>
            <a:fillRect/>
          </a:stretch>
        </p:blipFill>
        <p:spPr>
          <a:xfrm>
            <a:off x="495300" y="1726358"/>
            <a:ext cx="10985500" cy="3843999"/>
          </a:xfrm>
          <a:prstGeom prst="rect">
            <a:avLst/>
          </a:prstGeom>
        </p:spPr>
      </p:pic>
      <p:sp>
        <p:nvSpPr>
          <p:cNvPr id="7" name="Slide Number Placeholder 9">
            <a:extLst>
              <a:ext uri="{FF2B5EF4-FFF2-40B4-BE49-F238E27FC236}">
                <a16:creationId xmlns:a16="http://schemas.microsoft.com/office/drawing/2014/main" id="{4CB73645-498A-CF4B-A296-9E30FA459C48}"/>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55</a:t>
            </a:fld>
            <a:endParaRPr lang="en-US"/>
          </a:p>
        </p:txBody>
      </p:sp>
    </p:spTree>
    <p:extLst>
      <p:ext uri="{BB962C8B-B14F-4D97-AF65-F5344CB8AC3E}">
        <p14:creationId xmlns:p14="http://schemas.microsoft.com/office/powerpoint/2010/main" val="2316382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56</a:t>
            </a:fld>
            <a:endParaRPr lang="en-US"/>
          </a:p>
        </p:txBody>
      </p:sp>
      <p:sp>
        <p:nvSpPr>
          <p:cNvPr id="13" name="Rectangle 12">
            <a:extLst>
              <a:ext uri="{FF2B5EF4-FFF2-40B4-BE49-F238E27FC236}">
                <a16:creationId xmlns:a16="http://schemas.microsoft.com/office/drawing/2014/main" id="{58F986FC-73A0-6349-A5C6-838371B43406}"/>
              </a:ext>
            </a:extLst>
          </p:cNvPr>
          <p:cNvSpPr/>
          <p:nvPr/>
        </p:nvSpPr>
        <p:spPr>
          <a:xfrm>
            <a:off x="2154806" y="535061"/>
            <a:ext cx="8353867" cy="954107"/>
          </a:xfrm>
          <a:prstGeom prst="rect">
            <a:avLst/>
          </a:prstGeom>
        </p:spPr>
        <p:txBody>
          <a:bodyPr wrap="square">
            <a:spAutoFit/>
          </a:bodyPr>
          <a:lstStyle/>
          <a:p>
            <a:pPr>
              <a:spcBef>
                <a:spcPts val="3000"/>
              </a:spcBef>
            </a:pPr>
            <a:r>
              <a:rPr lang="en-US" sz="2800" dirty="0">
                <a:latin typeface="Avenir Book" panose="02000503020000020003" pitchFamily="2" charset="0"/>
              </a:rPr>
              <a:t>You can finagle the system to yield synthetic predictions.</a:t>
            </a:r>
            <a:endParaRPr lang="en-US" sz="2400" dirty="0">
              <a:latin typeface="Avenir Book" panose="02000503020000020003" pitchFamily="2" charset="0"/>
            </a:endParaRPr>
          </a:p>
        </p:txBody>
      </p:sp>
      <p:sp>
        <p:nvSpPr>
          <p:cNvPr id="5" name="Rectangle 4">
            <a:extLst>
              <a:ext uri="{FF2B5EF4-FFF2-40B4-BE49-F238E27FC236}">
                <a16:creationId xmlns:a16="http://schemas.microsoft.com/office/drawing/2014/main" id="{51C041BE-0E21-0D4E-B069-05CDD086721A}"/>
              </a:ext>
            </a:extLst>
          </p:cNvPr>
          <p:cNvSpPr/>
          <p:nvPr/>
        </p:nvSpPr>
        <p:spPr>
          <a:xfrm>
            <a:off x="1919066" y="2200176"/>
            <a:ext cx="8353867" cy="1815882"/>
          </a:xfrm>
          <a:prstGeom prst="rect">
            <a:avLst/>
          </a:prstGeom>
        </p:spPr>
        <p:txBody>
          <a:bodyPr wrap="square">
            <a:spAutoFit/>
          </a:bodyPr>
          <a:lstStyle/>
          <a:p>
            <a:pPr>
              <a:spcBef>
                <a:spcPts val="3000"/>
              </a:spcBef>
            </a:pPr>
            <a:r>
              <a:rPr lang="en-US" sz="2800" b="1" dirty="0">
                <a:solidFill>
                  <a:srgbClr val="C00000"/>
                </a:solidFill>
                <a:latin typeface="Avenir Book" panose="02000503020000020003" pitchFamily="2" charset="0"/>
              </a:rPr>
              <a:t>Summarization. </a:t>
            </a:r>
            <a:r>
              <a:rPr lang="en-US" sz="2800" dirty="0">
                <a:latin typeface="Avenir Book" panose="02000503020000020003" pitchFamily="2" charset="0"/>
              </a:rPr>
              <a:t>The add the text “TL;DR:” after an article, then generate 100 tokens with top-2 random sampling, then extract the first 3 sentences.</a:t>
            </a:r>
          </a:p>
        </p:txBody>
      </p:sp>
    </p:spTree>
    <p:extLst>
      <p:ext uri="{BB962C8B-B14F-4D97-AF65-F5344CB8AC3E}">
        <p14:creationId xmlns:p14="http://schemas.microsoft.com/office/powerpoint/2010/main" val="388802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57</a:t>
            </a:fld>
            <a:endParaRPr lang="en-US"/>
          </a:p>
        </p:txBody>
      </p:sp>
      <p:pic>
        <p:nvPicPr>
          <p:cNvPr id="2" name="Picture 1">
            <a:extLst>
              <a:ext uri="{FF2B5EF4-FFF2-40B4-BE49-F238E27FC236}">
                <a16:creationId xmlns:a16="http://schemas.microsoft.com/office/drawing/2014/main" id="{B7D35BE3-FCBE-9E45-8551-950DF5030411}"/>
              </a:ext>
            </a:extLst>
          </p:cNvPr>
          <p:cNvPicPr>
            <a:picLocks noChangeAspect="1"/>
          </p:cNvPicPr>
          <p:nvPr/>
        </p:nvPicPr>
        <p:blipFill>
          <a:blip r:embed="rId3"/>
          <a:stretch>
            <a:fillRect/>
          </a:stretch>
        </p:blipFill>
        <p:spPr>
          <a:xfrm>
            <a:off x="2533650" y="1511300"/>
            <a:ext cx="7124700" cy="3835400"/>
          </a:xfrm>
          <a:prstGeom prst="rect">
            <a:avLst/>
          </a:prstGeom>
        </p:spPr>
      </p:pic>
      <p:sp>
        <p:nvSpPr>
          <p:cNvPr id="6" name="Rectangle 5">
            <a:extLst>
              <a:ext uri="{FF2B5EF4-FFF2-40B4-BE49-F238E27FC236}">
                <a16:creationId xmlns:a16="http://schemas.microsoft.com/office/drawing/2014/main" id="{2C1767A2-E341-B347-9A01-B0A451991812}"/>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A1808BF-CD6E-A047-9CCA-D917332000CB}"/>
              </a:ext>
            </a:extLst>
          </p:cNvPr>
          <p:cNvSpPr>
            <a:spLocks noGrp="1"/>
          </p:cNvSpPr>
          <p:nvPr>
            <p:ph type="title"/>
          </p:nvPr>
        </p:nvSpPr>
        <p:spPr>
          <a:xfrm>
            <a:off x="838201" y="276262"/>
            <a:ext cx="8826500" cy="625438"/>
          </a:xfrm>
        </p:spPr>
        <p:txBody>
          <a:bodyPr/>
          <a:lstStyle/>
          <a:p>
            <a:r>
              <a:rPr lang="en-US" dirty="0"/>
              <a:t>GPT-2 Results</a:t>
            </a:r>
            <a:endParaRPr lang="en-US" dirty="0">
              <a:solidFill>
                <a:srgbClr val="7030A0"/>
              </a:solidFill>
            </a:endParaRPr>
          </a:p>
        </p:txBody>
      </p:sp>
    </p:spTree>
    <p:extLst>
      <p:ext uri="{BB962C8B-B14F-4D97-AF65-F5344CB8AC3E}">
        <p14:creationId xmlns:p14="http://schemas.microsoft.com/office/powerpoint/2010/main" val="2774030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Results</a:t>
            </a:r>
            <a:endParaRPr lang="en-US" dirty="0">
              <a:solidFill>
                <a:srgbClr val="7030A0"/>
              </a:solidFill>
            </a:endParaRPr>
          </a:p>
        </p:txBody>
      </p:sp>
      <p:pic>
        <p:nvPicPr>
          <p:cNvPr id="2" name="Picture 1">
            <a:extLst>
              <a:ext uri="{FF2B5EF4-FFF2-40B4-BE49-F238E27FC236}">
                <a16:creationId xmlns:a16="http://schemas.microsoft.com/office/drawing/2014/main" id="{3406B6A2-2C13-4A49-8717-B778074E377F}"/>
              </a:ext>
            </a:extLst>
          </p:cNvPr>
          <p:cNvPicPr>
            <a:picLocks noChangeAspect="1"/>
          </p:cNvPicPr>
          <p:nvPr/>
        </p:nvPicPr>
        <p:blipFill>
          <a:blip r:embed="rId3"/>
          <a:stretch>
            <a:fillRect/>
          </a:stretch>
        </p:blipFill>
        <p:spPr>
          <a:xfrm>
            <a:off x="165100" y="1737753"/>
            <a:ext cx="11861800" cy="4445296"/>
          </a:xfrm>
          <a:prstGeom prst="rect">
            <a:avLst/>
          </a:prstGeom>
        </p:spPr>
      </p:pic>
      <p:sp>
        <p:nvSpPr>
          <p:cNvPr id="6" name="Slide Number Placeholder 9">
            <a:extLst>
              <a:ext uri="{FF2B5EF4-FFF2-40B4-BE49-F238E27FC236}">
                <a16:creationId xmlns:a16="http://schemas.microsoft.com/office/drawing/2014/main" id="{4F7A61A4-9103-DD49-81BE-5A84F9D4519D}"/>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58</a:t>
            </a:fld>
            <a:endParaRPr lang="en-US"/>
          </a:p>
        </p:txBody>
      </p:sp>
    </p:spTree>
    <p:extLst>
      <p:ext uri="{BB962C8B-B14F-4D97-AF65-F5344CB8AC3E}">
        <p14:creationId xmlns:p14="http://schemas.microsoft.com/office/powerpoint/2010/main" val="1260993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GPT-2 Results</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903804" y="785791"/>
            <a:ext cx="9726270" cy="1537152"/>
          </a:xfrm>
          <a:prstGeom prst="rect">
            <a:avLst/>
          </a:prstGeom>
        </p:spPr>
        <p:txBody>
          <a:bodyPr wrap="square">
            <a:spAutoFit/>
          </a:bodyPr>
          <a:lstStyle/>
          <a:p>
            <a:pPr>
              <a:lnSpc>
                <a:spcPct val="150000"/>
              </a:lnSpc>
              <a:spcBef>
                <a:spcPts val="3000"/>
              </a:spcBef>
            </a:pPr>
            <a:r>
              <a:rPr lang="en-US" sz="2400" dirty="0">
                <a:solidFill>
                  <a:srgbClr val="C00000"/>
                </a:solidFill>
                <a:latin typeface="Avenir Medium" panose="02000503020000020003" pitchFamily="2" charset="0"/>
              </a:rPr>
              <a:t>Easy to fine-tune on your own dataset (language)</a:t>
            </a:r>
          </a:p>
          <a:p>
            <a:pPr>
              <a:lnSpc>
                <a:spcPct val="150000"/>
              </a:lnSpc>
              <a:spcBef>
                <a:spcPts val="3000"/>
              </a:spcBef>
            </a:pPr>
            <a:endParaRPr lang="en-US" sz="2400" dirty="0">
              <a:solidFill>
                <a:srgbClr val="C00000"/>
              </a:solidFill>
              <a:latin typeface="Avenir Medium" panose="02000503020000020003" pitchFamily="2" charset="0"/>
            </a:endParaRPr>
          </a:p>
        </p:txBody>
      </p:sp>
      <p:sp>
        <p:nvSpPr>
          <p:cNvPr id="3" name="Rectangle 2">
            <a:extLst>
              <a:ext uri="{FF2B5EF4-FFF2-40B4-BE49-F238E27FC236}">
                <a16:creationId xmlns:a16="http://schemas.microsoft.com/office/drawing/2014/main" id="{DA336F50-92BC-7A48-BF44-9F28F911485A}"/>
              </a:ext>
            </a:extLst>
          </p:cNvPr>
          <p:cNvSpPr/>
          <p:nvPr/>
        </p:nvSpPr>
        <p:spPr>
          <a:xfrm>
            <a:off x="903804" y="1564980"/>
            <a:ext cx="10805596" cy="5016758"/>
          </a:xfrm>
          <a:prstGeom prst="rect">
            <a:avLst/>
          </a:prstGeom>
        </p:spPr>
        <p:txBody>
          <a:bodyPr wrap="square">
            <a:spAutoFit/>
          </a:bodyPr>
          <a:lstStyle/>
          <a:p>
            <a:pPr fontAlgn="base"/>
            <a:r>
              <a:rPr lang="en-US" sz="2000" b="1" cap="all" dirty="0">
                <a:solidFill>
                  <a:srgbClr val="0070C0"/>
                </a:solidFill>
                <a:latin typeface="Avenir Book" panose="02000503020000020003" pitchFamily="2" charset="0"/>
              </a:rPr>
              <a:t>SYSTEM PROMPT (HUMAN-WRITTEN</a:t>
            </a:r>
            <a:r>
              <a:rPr lang="en-US" sz="2000" b="1" cap="all" dirty="0">
                <a:solidFill>
                  <a:schemeClr val="bg2">
                    <a:lumMod val="25000"/>
                  </a:schemeClr>
                </a:solidFill>
                <a:latin typeface="Avenir Book" panose="02000503020000020003" pitchFamily="2" charset="0"/>
              </a:rPr>
              <a:t>)</a:t>
            </a:r>
          </a:p>
          <a:p>
            <a:pPr fontAlgn="base"/>
            <a:r>
              <a:rPr lang="en-US" sz="2000" dirty="0">
                <a:solidFill>
                  <a:schemeClr val="bg2">
                    <a:lumMod val="25000"/>
                  </a:schemeClr>
                </a:solidFill>
                <a:latin typeface="Times" pitchFamily="2" charset="0"/>
              </a:rPr>
              <a:t>A train carriage containing controlled nuclear materials was stolen in Cincinnati today. Its whereabouts are unknown.</a:t>
            </a:r>
          </a:p>
          <a:p>
            <a:pPr fontAlgn="base"/>
            <a:endParaRPr lang="en-US" sz="2000" i="1" dirty="0">
              <a:solidFill>
                <a:schemeClr val="bg2">
                  <a:lumMod val="25000"/>
                </a:schemeClr>
              </a:solidFill>
              <a:latin typeface="Avenir Book" panose="02000503020000020003" pitchFamily="2" charset="0"/>
            </a:endParaRPr>
          </a:p>
          <a:p>
            <a:pPr fontAlgn="base"/>
            <a:r>
              <a:rPr lang="en-US" sz="2000" b="1" cap="all" dirty="0">
                <a:solidFill>
                  <a:srgbClr val="0070C0"/>
                </a:solidFill>
                <a:latin typeface="Avenir Book" panose="02000503020000020003" pitchFamily="2" charset="0"/>
              </a:rPr>
              <a:t>MODEL COMPLETION (MACHINE-WRITTEN, FIRST TRY)</a:t>
            </a:r>
          </a:p>
          <a:p>
            <a:pPr fontAlgn="base"/>
            <a:r>
              <a:rPr lang="en-US" sz="2000" dirty="0">
                <a:solidFill>
                  <a:schemeClr val="bg2">
                    <a:lumMod val="25000"/>
                  </a:schemeClr>
                </a:solidFill>
                <a:latin typeface="Times" pitchFamily="2" charset="0"/>
              </a:rPr>
              <a:t>The incident occurred on the downtown train line, which runs from Covington and Ashland stations.</a:t>
            </a:r>
          </a:p>
          <a:p>
            <a:pPr fontAlgn="base"/>
            <a:endParaRPr lang="en-US" sz="2000" dirty="0">
              <a:solidFill>
                <a:schemeClr val="bg2">
                  <a:lumMod val="25000"/>
                </a:schemeClr>
              </a:solidFill>
              <a:latin typeface="Times" pitchFamily="2" charset="0"/>
            </a:endParaRPr>
          </a:p>
          <a:p>
            <a:pPr fontAlgn="base"/>
            <a:r>
              <a:rPr lang="en-US" sz="2000" dirty="0">
                <a:solidFill>
                  <a:schemeClr val="bg2">
                    <a:lumMod val="25000"/>
                  </a:schemeClr>
                </a:solidFill>
                <a:latin typeface="Times" pitchFamily="2" charset="0"/>
              </a:rPr>
              <a:t>In an email to Ohio news outlets, the U.S. Department of Energy said it is working with the Federal Railroad Administration to find the thief.</a:t>
            </a:r>
          </a:p>
          <a:p>
            <a:pPr fontAlgn="base"/>
            <a:endParaRPr lang="en-US" sz="2000" dirty="0">
              <a:solidFill>
                <a:schemeClr val="bg2">
                  <a:lumMod val="25000"/>
                </a:schemeClr>
              </a:solidFill>
              <a:latin typeface="Times" pitchFamily="2" charset="0"/>
            </a:endParaRPr>
          </a:p>
          <a:p>
            <a:pPr fontAlgn="base"/>
            <a:r>
              <a:rPr lang="en-US" sz="2000" dirty="0">
                <a:solidFill>
                  <a:schemeClr val="bg2">
                    <a:lumMod val="25000"/>
                  </a:schemeClr>
                </a:solidFill>
                <a:latin typeface="Times" pitchFamily="2" charset="0"/>
              </a:rPr>
              <a:t>“The theft of this nuclear material will have significant negative consequences on public and environmental health, our workforce and the economy of our nation,” said Tom Hicks, the U.S. Energy Secretary, in a statement. “Our top priority is to secure the theft and ensure it doesn’t happen again.”</a:t>
            </a:r>
          </a:p>
          <a:p>
            <a:pPr fontAlgn="base"/>
            <a:r>
              <a:rPr lang="en-US" sz="2000" dirty="0">
                <a:solidFill>
                  <a:schemeClr val="bg2">
                    <a:lumMod val="25000"/>
                  </a:schemeClr>
                </a:solidFill>
                <a:latin typeface="Times" pitchFamily="2" charset="0"/>
              </a:rPr>
              <a:t>The stolen material was taken from the University of Cincinnati’s Research Triangle Park nuclear research site, according to a news release from Department officials.</a:t>
            </a:r>
          </a:p>
          <a:p>
            <a:pPr fontAlgn="base"/>
            <a:r>
              <a:rPr lang="en-US" sz="2000" dirty="0">
                <a:solidFill>
                  <a:schemeClr val="bg2">
                    <a:lumMod val="25000"/>
                  </a:schemeClr>
                </a:solidFill>
                <a:latin typeface="Times" pitchFamily="2" charset="0"/>
              </a:rPr>
              <a:t>The Nuclear Regulatory Commission did not immediately release any information.</a:t>
            </a:r>
            <a:endParaRPr lang="en-US" sz="2000" b="0" i="0" dirty="0">
              <a:solidFill>
                <a:schemeClr val="bg2">
                  <a:lumMod val="25000"/>
                </a:schemeClr>
              </a:solidFill>
              <a:effectLst/>
              <a:latin typeface="Times" pitchFamily="2" charset="0"/>
            </a:endParaRPr>
          </a:p>
        </p:txBody>
      </p:sp>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59</a:t>
            </a:fld>
            <a:endParaRPr lang="en-US"/>
          </a:p>
        </p:txBody>
      </p:sp>
    </p:spTree>
    <p:extLst>
      <p:ext uri="{BB962C8B-B14F-4D97-AF65-F5344CB8AC3E}">
        <p14:creationId xmlns:p14="http://schemas.microsoft.com/office/powerpoint/2010/main" val="252699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a:extLst>
              <a:ext uri="{FF2B5EF4-FFF2-40B4-BE49-F238E27FC236}">
                <a16:creationId xmlns:a16="http://schemas.microsoft.com/office/drawing/2014/main" id="{F447D785-B15D-224E-8D32-339319F5AAF6}"/>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a:t>
            </a:fld>
            <a:endParaRPr lang="en-US" dirty="0"/>
          </a:p>
        </p:txBody>
      </p:sp>
      <p:pic>
        <p:nvPicPr>
          <p:cNvPr id="5" name="Picture 4">
            <a:extLst>
              <a:ext uri="{FF2B5EF4-FFF2-40B4-BE49-F238E27FC236}">
                <a16:creationId xmlns:a16="http://schemas.microsoft.com/office/drawing/2014/main" id="{3AFFBF7C-BFFC-E648-9719-49702FBF9DCE}"/>
              </a:ext>
            </a:extLst>
          </p:cNvPr>
          <p:cNvPicPr>
            <a:picLocks noChangeAspect="1"/>
          </p:cNvPicPr>
          <p:nvPr/>
        </p:nvPicPr>
        <p:blipFill>
          <a:blip r:embed="rId3"/>
          <a:stretch>
            <a:fillRect/>
          </a:stretch>
        </p:blipFill>
        <p:spPr>
          <a:xfrm>
            <a:off x="175209" y="100208"/>
            <a:ext cx="11644625" cy="6644205"/>
          </a:xfrm>
          <a:prstGeom prst="rect">
            <a:avLst/>
          </a:prstGeom>
        </p:spPr>
      </p:pic>
    </p:spTree>
    <p:extLst>
      <p:ext uri="{BB962C8B-B14F-4D97-AF65-F5344CB8AC3E}">
        <p14:creationId xmlns:p14="http://schemas.microsoft.com/office/powerpoint/2010/main" val="354493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60</a:t>
            </a:fld>
            <a:endParaRPr lang="en-US"/>
          </a:p>
        </p:txBody>
      </p:sp>
      <p:pic>
        <p:nvPicPr>
          <p:cNvPr id="5" name="Picture 4">
            <a:extLst>
              <a:ext uri="{FF2B5EF4-FFF2-40B4-BE49-F238E27FC236}">
                <a16:creationId xmlns:a16="http://schemas.microsoft.com/office/drawing/2014/main" id="{FC475007-FAA8-104A-8F6C-AFBF1A629DA4}"/>
              </a:ext>
            </a:extLst>
          </p:cNvPr>
          <p:cNvPicPr>
            <a:picLocks noChangeAspect="1"/>
          </p:cNvPicPr>
          <p:nvPr/>
        </p:nvPicPr>
        <p:blipFill>
          <a:blip r:embed="rId3"/>
          <a:stretch>
            <a:fillRect/>
          </a:stretch>
        </p:blipFill>
        <p:spPr>
          <a:xfrm>
            <a:off x="114300" y="238847"/>
            <a:ext cx="11963400" cy="4521200"/>
          </a:xfrm>
          <a:prstGeom prst="rect">
            <a:avLst/>
          </a:prstGeom>
        </p:spPr>
      </p:pic>
    </p:spTree>
    <p:extLst>
      <p:ext uri="{BB962C8B-B14F-4D97-AF65-F5344CB8AC3E}">
        <p14:creationId xmlns:p14="http://schemas.microsoft.com/office/powerpoint/2010/main" val="4250330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75007-FAA8-104A-8F6C-AFBF1A629DA4}"/>
              </a:ext>
            </a:extLst>
          </p:cNvPr>
          <p:cNvPicPr>
            <a:picLocks noChangeAspect="1"/>
          </p:cNvPicPr>
          <p:nvPr/>
        </p:nvPicPr>
        <p:blipFill>
          <a:blip r:embed="rId3"/>
          <a:stretch>
            <a:fillRect/>
          </a:stretch>
        </p:blipFill>
        <p:spPr>
          <a:xfrm>
            <a:off x="114300" y="238847"/>
            <a:ext cx="11963400" cy="4521200"/>
          </a:xfrm>
          <a:prstGeom prst="rect">
            <a:avLst/>
          </a:prstGeom>
        </p:spPr>
      </p:pic>
      <p:sp>
        <p:nvSpPr>
          <p:cNvPr id="6" name="Rectangle 5">
            <a:extLst>
              <a:ext uri="{FF2B5EF4-FFF2-40B4-BE49-F238E27FC236}">
                <a16:creationId xmlns:a16="http://schemas.microsoft.com/office/drawing/2014/main" id="{E14FAF0B-9B8F-D74D-AC9E-8EF0E7E68161}"/>
              </a:ext>
            </a:extLst>
          </p:cNvPr>
          <p:cNvSpPr/>
          <p:nvPr/>
        </p:nvSpPr>
        <p:spPr>
          <a:xfrm>
            <a:off x="114301" y="238847"/>
            <a:ext cx="11963400" cy="6452475"/>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61</a:t>
            </a:fld>
            <a:endParaRPr lang="en-US"/>
          </a:p>
        </p:txBody>
      </p:sp>
      <p:sp>
        <p:nvSpPr>
          <p:cNvPr id="8" name="Rectangle 7">
            <a:extLst>
              <a:ext uri="{FF2B5EF4-FFF2-40B4-BE49-F238E27FC236}">
                <a16:creationId xmlns:a16="http://schemas.microsoft.com/office/drawing/2014/main" id="{09F5DB1D-5F6D-0D49-87E7-542D11A15D62}"/>
              </a:ext>
            </a:extLst>
          </p:cNvPr>
          <p:cNvSpPr/>
          <p:nvPr/>
        </p:nvSpPr>
        <p:spPr>
          <a:xfrm>
            <a:off x="1336307" y="618186"/>
            <a:ext cx="9945586" cy="5635842"/>
          </a:xfrm>
          <a:prstGeom prst="rect">
            <a:avLst/>
          </a:prstGeom>
          <a:solidFill>
            <a:srgbClr val="FFFBCE"/>
          </a:solidFill>
          <a:ln w="66675">
            <a:solidFill>
              <a:schemeClr val="tx1"/>
            </a:solidFill>
          </a:ln>
          <a:effectLst>
            <a:outerShdw blurRad="210393" dist="38100" dir="2700000" sx="101000" sy="101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75E6467-485F-CA44-9FD7-E7E5962AFE54}"/>
              </a:ext>
            </a:extLst>
          </p:cNvPr>
          <p:cNvSpPr/>
          <p:nvPr/>
        </p:nvSpPr>
        <p:spPr>
          <a:xfrm>
            <a:off x="1755794" y="765962"/>
            <a:ext cx="8877837" cy="5122941"/>
          </a:xfrm>
          <a:prstGeom prst="rect">
            <a:avLst/>
          </a:prstGeom>
        </p:spPr>
        <p:txBody>
          <a:bodyPr wrap="square">
            <a:spAutoFit/>
          </a:bodyPr>
          <a:lstStyle/>
          <a:p>
            <a:pPr>
              <a:lnSpc>
                <a:spcPct val="150000"/>
              </a:lnSpc>
            </a:pPr>
            <a:r>
              <a:rPr lang="en-US" sz="2000" dirty="0"/>
              <a:t>was about to cross the intersection, Pac-Man would be able to dodge the ghosts’ projectiles and return to the safe location of the safe house. Buster The yellow ghost’s AI is specifically designed to try to avoid Pac-Man from leaving the safe house. The player must press the SPACE bar to reveal the safe house’s doors, then go into them to find the yellow ghost hiding in the next room. The player must also note that the ghost will not attempt to exit the safe house if it sees Pac-Man already there. In fact, the ghost will not attempt an exit in the first place unless they’re already in the safe house. These two behaviors are based on the fact that the player does not always attempt to reach the safe house before Pac-Man (or Blinky). The player must also beware of this glitch if a ghost (or another player) is already in the safe house and attempting to get out as soon as Pac-Man or Blinky is gone.</a:t>
            </a:r>
          </a:p>
        </p:txBody>
      </p:sp>
    </p:spTree>
    <p:extLst>
      <p:ext uri="{BB962C8B-B14F-4D97-AF65-F5344CB8AC3E}">
        <p14:creationId xmlns:p14="http://schemas.microsoft.com/office/powerpoint/2010/main" val="16197624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a:extLst>
              <a:ext uri="{FF2B5EF4-FFF2-40B4-BE49-F238E27FC236}">
                <a16:creationId xmlns:a16="http://schemas.microsoft.com/office/drawing/2014/main" id="{226005C3-FFA5-B14A-A887-F0380FE7C82A}"/>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62</a:t>
            </a:fld>
            <a:endParaRPr lang="en-US"/>
          </a:p>
        </p:txBody>
      </p:sp>
      <p:sp>
        <p:nvSpPr>
          <p:cNvPr id="4" name="Title 1">
            <a:extLst>
              <a:ext uri="{FF2B5EF4-FFF2-40B4-BE49-F238E27FC236}">
                <a16:creationId xmlns:a16="http://schemas.microsoft.com/office/drawing/2014/main" id="{3F64833B-F0C2-3E4B-9BAC-C4AA4961B6C3}"/>
              </a:ext>
            </a:extLst>
          </p:cNvPr>
          <p:cNvSpPr>
            <a:spLocks noGrp="1"/>
          </p:cNvSpPr>
          <p:nvPr>
            <p:ph type="title"/>
          </p:nvPr>
        </p:nvSpPr>
        <p:spPr>
          <a:xfrm>
            <a:off x="4495800" y="2169456"/>
            <a:ext cx="2471671" cy="625438"/>
          </a:xfrm>
        </p:spPr>
        <p:txBody>
          <a:bodyPr>
            <a:noAutofit/>
          </a:bodyPr>
          <a:lstStyle/>
          <a:p>
            <a:r>
              <a:rPr lang="en-US" sz="5400" b="1" dirty="0"/>
              <a:t>LIVE DEMO</a:t>
            </a:r>
            <a:endParaRPr lang="en-US" sz="5400" b="1" dirty="0">
              <a:solidFill>
                <a:srgbClr val="7030A0"/>
              </a:solidFill>
            </a:endParaRPr>
          </a:p>
        </p:txBody>
      </p:sp>
    </p:spTree>
    <p:extLst>
      <p:ext uri="{BB962C8B-B14F-4D97-AF65-F5344CB8AC3E}">
        <p14:creationId xmlns:p14="http://schemas.microsoft.com/office/powerpoint/2010/main" val="685677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2AB77F5-B141-644A-BB5E-4A9B2BE17C39}"/>
              </a:ext>
            </a:extLst>
          </p:cNvPr>
          <p:cNvSpPr/>
          <p:nvPr/>
        </p:nvSpPr>
        <p:spPr>
          <a:xfrm>
            <a:off x="1083926" y="1244520"/>
            <a:ext cx="9617747" cy="5030416"/>
          </a:xfrm>
          <a:prstGeom prst="rect">
            <a:avLst/>
          </a:prstGeom>
        </p:spPr>
        <p:txBody>
          <a:bodyPr wrap="square">
            <a:spAutoFit/>
          </a:bodyPr>
          <a:lstStyle/>
          <a:p>
            <a:pPr>
              <a:lnSpc>
                <a:spcPct val="150000"/>
              </a:lnSpc>
            </a:pPr>
            <a:r>
              <a:rPr lang="en-US" sz="2400" dirty="0">
                <a:solidFill>
                  <a:srgbClr val="C00000"/>
                </a:solidFill>
                <a:latin typeface="Avenir Medium" panose="02000503020000020003" pitchFamily="2" charset="0"/>
              </a:rPr>
              <a:t>BERT </a:t>
            </a:r>
            <a:r>
              <a:rPr lang="en-US" sz="2400" dirty="0">
                <a:latin typeface="Avenir Medium" panose="02000503020000020003" pitchFamily="2" charset="0"/>
              </a:rPr>
              <a:t>is trained on a lot of text data:</a:t>
            </a:r>
          </a:p>
          <a:p>
            <a:pPr marL="342900" indent="-342900">
              <a:lnSpc>
                <a:spcPct val="150000"/>
              </a:lnSpc>
              <a:buFont typeface="Arial" panose="020B0604020202020204" pitchFamily="34" charset="0"/>
              <a:buChar char="•"/>
            </a:pPr>
            <a:r>
              <a:rPr lang="en-US" sz="2400" dirty="0" err="1">
                <a:latin typeface="Avenir Medium" panose="02000503020000020003" pitchFamily="2" charset="0"/>
              </a:rPr>
              <a:t>BooksCorpus</a:t>
            </a:r>
            <a:r>
              <a:rPr lang="en-US" sz="2400" dirty="0">
                <a:latin typeface="Avenir Medium" panose="02000503020000020003" pitchFamily="2" charset="0"/>
              </a:rPr>
              <a:t> (800M words)</a:t>
            </a:r>
          </a:p>
          <a:p>
            <a:pPr marL="342900" indent="-342900">
              <a:lnSpc>
                <a:spcPct val="150000"/>
              </a:lnSpc>
              <a:buFont typeface="Arial" panose="020B0604020202020204" pitchFamily="34" charset="0"/>
              <a:buChar char="•"/>
            </a:pPr>
            <a:r>
              <a:rPr lang="en-US" sz="2400" dirty="0">
                <a:latin typeface="Avenir Medium" panose="02000503020000020003" pitchFamily="2" charset="0"/>
              </a:rPr>
              <a:t>English Wikipedia (2.5B words)</a:t>
            </a:r>
          </a:p>
          <a:p>
            <a:pPr>
              <a:lnSpc>
                <a:spcPct val="150000"/>
              </a:lnSpc>
            </a:pPr>
            <a:endParaRPr lang="en-US" sz="2400" dirty="0">
              <a:solidFill>
                <a:srgbClr val="C00000"/>
              </a:solidFill>
              <a:latin typeface="Avenir Medium" panose="02000503020000020003" pitchFamily="2" charset="0"/>
            </a:endParaRPr>
          </a:p>
          <a:p>
            <a:pPr>
              <a:lnSpc>
                <a:spcPct val="150000"/>
              </a:lnSpc>
            </a:pPr>
            <a:r>
              <a:rPr lang="en-US" sz="2400" dirty="0">
                <a:solidFill>
                  <a:srgbClr val="C00000"/>
                </a:solidFill>
                <a:latin typeface="Avenir Medium" panose="02000503020000020003" pitchFamily="2" charset="0"/>
              </a:rPr>
              <a:t>BERT-Base</a:t>
            </a:r>
            <a:r>
              <a:rPr lang="en-US" sz="2400" dirty="0">
                <a:latin typeface="Avenir Medium" panose="02000503020000020003" pitchFamily="2" charset="0"/>
              </a:rPr>
              <a:t> model has 12 transformer blocks, 12 attention heads, </a:t>
            </a:r>
            <a:r>
              <a:rPr lang="en-US" sz="2400" dirty="0">
                <a:highlight>
                  <a:srgbClr val="FFFF00"/>
                </a:highlight>
                <a:latin typeface="Avenir Medium" panose="02000503020000020003" pitchFamily="2" charset="0"/>
              </a:rPr>
              <a:t>110M parameters!</a:t>
            </a:r>
          </a:p>
          <a:p>
            <a:pPr>
              <a:lnSpc>
                <a:spcPct val="150000"/>
              </a:lnSpc>
            </a:pPr>
            <a:endParaRPr lang="en-US" sz="2400" dirty="0">
              <a:latin typeface="Avenir Medium" panose="02000503020000020003" pitchFamily="2" charset="0"/>
            </a:endParaRPr>
          </a:p>
          <a:p>
            <a:pPr>
              <a:lnSpc>
                <a:spcPct val="150000"/>
              </a:lnSpc>
            </a:pPr>
            <a:r>
              <a:rPr lang="en-US" sz="2400" dirty="0">
                <a:solidFill>
                  <a:srgbClr val="C00000"/>
                </a:solidFill>
                <a:latin typeface="Avenir Medium" panose="02000503020000020003" pitchFamily="2" charset="0"/>
              </a:rPr>
              <a:t>BERT-Large</a:t>
            </a:r>
            <a:r>
              <a:rPr lang="en-US" sz="2400" dirty="0">
                <a:latin typeface="Avenir Medium" panose="02000503020000020003" pitchFamily="2" charset="0"/>
              </a:rPr>
              <a:t> model has 24 transformer blocks, 16 attention heads, </a:t>
            </a:r>
            <a:r>
              <a:rPr lang="en-US" sz="2400" dirty="0">
                <a:highlight>
                  <a:srgbClr val="FFFF00"/>
                </a:highlight>
                <a:latin typeface="Avenir Medium" panose="02000503020000020003" pitchFamily="2" charset="0"/>
              </a:rPr>
              <a:t>340M parameters!</a:t>
            </a:r>
          </a:p>
        </p:txBody>
      </p:sp>
      <p:sp>
        <p:nvSpPr>
          <p:cNvPr id="10" name="Title 1">
            <a:extLst>
              <a:ext uri="{FF2B5EF4-FFF2-40B4-BE49-F238E27FC236}">
                <a16:creationId xmlns:a16="http://schemas.microsoft.com/office/drawing/2014/main" id="{6EBF6408-6697-AB4E-AB65-3DC4EFBD0004}"/>
              </a:ext>
            </a:extLst>
          </p:cNvPr>
          <p:cNvSpPr>
            <a:spLocks noGrp="1"/>
          </p:cNvSpPr>
          <p:nvPr>
            <p:ph type="title"/>
          </p:nvPr>
        </p:nvSpPr>
        <p:spPr>
          <a:xfrm>
            <a:off x="838201" y="276262"/>
            <a:ext cx="8826500" cy="625438"/>
          </a:xfrm>
        </p:spPr>
        <p:txBody>
          <a:bodyPr/>
          <a:lstStyle/>
          <a:p>
            <a:r>
              <a:rPr lang="en-US" dirty="0"/>
              <a:t>BERT (a Transformer Encoder)</a:t>
            </a:r>
            <a:endParaRPr lang="en-US" dirty="0">
              <a:solidFill>
                <a:srgbClr val="7030A0"/>
              </a:solidFill>
            </a:endParaRPr>
          </a:p>
        </p:txBody>
      </p:sp>
      <p:sp>
        <p:nvSpPr>
          <p:cNvPr id="5" name="Rectangle 4">
            <a:extLst>
              <a:ext uri="{FF2B5EF4-FFF2-40B4-BE49-F238E27FC236}">
                <a16:creationId xmlns:a16="http://schemas.microsoft.com/office/drawing/2014/main" id="{71E97A64-10B1-B940-87A7-741EC37D4978}"/>
              </a:ext>
            </a:extLst>
          </p:cNvPr>
          <p:cNvSpPr/>
          <p:nvPr/>
        </p:nvSpPr>
        <p:spPr>
          <a:xfrm>
            <a:off x="7663708" y="1530493"/>
            <a:ext cx="3668184" cy="598434"/>
          </a:xfrm>
          <a:prstGeom prst="rect">
            <a:avLst/>
          </a:prstGeom>
        </p:spPr>
        <p:txBody>
          <a:bodyPr wrap="none">
            <a:spAutoFit/>
          </a:bodyPr>
          <a:lstStyle/>
          <a:p>
            <a:pPr>
              <a:lnSpc>
                <a:spcPct val="150000"/>
              </a:lnSpc>
            </a:pPr>
            <a:r>
              <a:rPr lang="en-US" sz="2400" dirty="0">
                <a:solidFill>
                  <a:srgbClr val="C00000"/>
                </a:solidFill>
                <a:latin typeface="Avenir Medium" panose="02000503020000020003" pitchFamily="2" charset="0"/>
              </a:rPr>
              <a:t>Yay, for transfer learning!</a:t>
            </a:r>
          </a:p>
        </p:txBody>
      </p:sp>
      <p:sp>
        <p:nvSpPr>
          <p:cNvPr id="6" name="Slide Number Placeholder 9">
            <a:extLst>
              <a:ext uri="{FF2B5EF4-FFF2-40B4-BE49-F238E27FC236}">
                <a16:creationId xmlns:a16="http://schemas.microsoft.com/office/drawing/2014/main" id="{F35981D9-50D6-0742-B5F8-BC3A18D1E4E3}"/>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63</a:t>
            </a:fld>
            <a:endParaRPr lang="en-US"/>
          </a:p>
        </p:txBody>
      </p:sp>
    </p:spTree>
    <p:extLst>
      <p:ext uri="{BB962C8B-B14F-4D97-AF65-F5344CB8AC3E}">
        <p14:creationId xmlns:p14="http://schemas.microsoft.com/office/powerpoint/2010/main" val="699090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2AB77F5-B141-644A-BB5E-4A9B2BE17C39}"/>
              </a:ext>
            </a:extLst>
          </p:cNvPr>
          <p:cNvSpPr/>
          <p:nvPr/>
        </p:nvSpPr>
        <p:spPr>
          <a:xfrm>
            <a:off x="1083926" y="1244520"/>
            <a:ext cx="9617747" cy="2814425"/>
          </a:xfrm>
          <a:prstGeom prst="rect">
            <a:avLst/>
          </a:prstGeom>
        </p:spPr>
        <p:txBody>
          <a:bodyPr wrap="square">
            <a:spAutoFit/>
          </a:bodyPr>
          <a:lstStyle/>
          <a:p>
            <a:pPr>
              <a:lnSpc>
                <a:spcPct val="150000"/>
              </a:lnSpc>
            </a:pPr>
            <a:r>
              <a:rPr lang="en-US" sz="2400" dirty="0">
                <a:solidFill>
                  <a:srgbClr val="C00000"/>
                </a:solidFill>
                <a:latin typeface="Avenir Medium" panose="02000503020000020003" pitchFamily="2" charset="0"/>
              </a:rPr>
              <a:t>GPT-2 </a:t>
            </a:r>
            <a:r>
              <a:rPr lang="en-US" sz="2400" dirty="0">
                <a:latin typeface="Avenir Medium" panose="02000503020000020003" pitchFamily="2" charset="0"/>
              </a:rPr>
              <a:t>is:</a:t>
            </a:r>
          </a:p>
          <a:p>
            <a:pPr marL="342900" indent="-342900">
              <a:lnSpc>
                <a:spcPct val="150000"/>
              </a:lnSpc>
              <a:buFont typeface="Arial" panose="020B0604020202020204" pitchFamily="34" charset="0"/>
              <a:buChar char="•"/>
            </a:pPr>
            <a:r>
              <a:rPr lang="en-US" sz="2400" dirty="0">
                <a:latin typeface="Avenir Medium" panose="02000503020000020003" pitchFamily="2" charset="0"/>
              </a:rPr>
              <a:t>trained on 40GB of text data (8M webpages)!</a:t>
            </a:r>
          </a:p>
          <a:p>
            <a:pPr marL="342900" indent="-342900">
              <a:lnSpc>
                <a:spcPct val="150000"/>
              </a:lnSpc>
              <a:buFont typeface="Arial" panose="020B0604020202020204" pitchFamily="34" charset="0"/>
              <a:buChar char="•"/>
            </a:pPr>
            <a:r>
              <a:rPr lang="en-US" sz="2400" dirty="0">
                <a:highlight>
                  <a:srgbClr val="FFFF00"/>
                </a:highlight>
                <a:latin typeface="Avenir Medium" panose="02000503020000020003" pitchFamily="2" charset="0"/>
              </a:rPr>
              <a:t>1.5B parameters</a:t>
            </a:r>
          </a:p>
          <a:p>
            <a:pPr>
              <a:lnSpc>
                <a:spcPct val="150000"/>
              </a:lnSpc>
            </a:pPr>
            <a:r>
              <a:rPr lang="en-US" sz="2400" dirty="0">
                <a:solidFill>
                  <a:srgbClr val="C00000"/>
                </a:solidFill>
                <a:latin typeface="Avenir Medium" panose="02000503020000020003" pitchFamily="2" charset="0"/>
              </a:rPr>
              <a:t>GPT-3</a:t>
            </a:r>
            <a:r>
              <a:rPr lang="en-US" sz="2400" dirty="0">
                <a:solidFill>
                  <a:schemeClr val="tx1">
                    <a:lumMod val="75000"/>
                    <a:lumOff val="25000"/>
                  </a:schemeClr>
                </a:solidFill>
                <a:latin typeface="Avenir Medium" panose="02000503020000020003" pitchFamily="2" charset="0"/>
              </a:rPr>
              <a:t> </a:t>
            </a:r>
            <a:r>
              <a:rPr lang="en-US" sz="2400" dirty="0">
                <a:latin typeface="Avenir Medium" panose="02000503020000020003" pitchFamily="2" charset="0"/>
              </a:rPr>
              <a:t>is an even bigger version (175B parameters) of GPT-2, but isn’t open-source</a:t>
            </a:r>
          </a:p>
        </p:txBody>
      </p:sp>
      <p:sp>
        <p:nvSpPr>
          <p:cNvPr id="5" name="Rectangle 4">
            <a:extLst>
              <a:ext uri="{FF2B5EF4-FFF2-40B4-BE49-F238E27FC236}">
                <a16:creationId xmlns:a16="http://schemas.microsoft.com/office/drawing/2014/main" id="{71E97A64-10B1-B940-87A7-741EC37D4978}"/>
              </a:ext>
            </a:extLst>
          </p:cNvPr>
          <p:cNvSpPr/>
          <p:nvPr/>
        </p:nvSpPr>
        <p:spPr>
          <a:xfrm>
            <a:off x="4058707" y="4416197"/>
            <a:ext cx="3668184" cy="598434"/>
          </a:xfrm>
          <a:prstGeom prst="rect">
            <a:avLst/>
          </a:prstGeom>
        </p:spPr>
        <p:txBody>
          <a:bodyPr wrap="none">
            <a:spAutoFit/>
          </a:bodyPr>
          <a:lstStyle/>
          <a:p>
            <a:pPr>
              <a:lnSpc>
                <a:spcPct val="150000"/>
              </a:lnSpc>
            </a:pPr>
            <a:r>
              <a:rPr lang="en-US" sz="2400" dirty="0">
                <a:solidFill>
                  <a:srgbClr val="C00000"/>
                </a:solidFill>
                <a:latin typeface="Avenir Medium" panose="02000503020000020003" pitchFamily="2" charset="0"/>
              </a:rPr>
              <a:t>Yay, for transfer learning!</a:t>
            </a:r>
          </a:p>
        </p:txBody>
      </p:sp>
      <p:sp>
        <p:nvSpPr>
          <p:cNvPr id="9" name="Title 1">
            <a:extLst>
              <a:ext uri="{FF2B5EF4-FFF2-40B4-BE49-F238E27FC236}">
                <a16:creationId xmlns:a16="http://schemas.microsoft.com/office/drawing/2014/main" id="{639D031A-4974-004B-9B0A-EC67C168642F}"/>
              </a:ext>
            </a:extLst>
          </p:cNvPr>
          <p:cNvSpPr>
            <a:spLocks noGrp="1"/>
          </p:cNvSpPr>
          <p:nvPr>
            <p:ph type="title"/>
          </p:nvPr>
        </p:nvSpPr>
        <p:spPr>
          <a:xfrm>
            <a:off x="838201" y="276262"/>
            <a:ext cx="8826500" cy="625438"/>
          </a:xfrm>
        </p:spPr>
        <p:txBody>
          <a:bodyPr/>
          <a:lstStyle/>
          <a:p>
            <a:r>
              <a:rPr lang="en-US" dirty="0"/>
              <a:t>GPT-2 (a Transformer Decoder)</a:t>
            </a:r>
            <a:endParaRPr lang="en-US" dirty="0">
              <a:solidFill>
                <a:srgbClr val="7030A0"/>
              </a:solidFill>
            </a:endParaRPr>
          </a:p>
        </p:txBody>
      </p:sp>
      <p:sp>
        <p:nvSpPr>
          <p:cNvPr id="6" name="Slide Number Placeholder 9">
            <a:extLst>
              <a:ext uri="{FF2B5EF4-FFF2-40B4-BE49-F238E27FC236}">
                <a16:creationId xmlns:a16="http://schemas.microsoft.com/office/drawing/2014/main" id="{4CE84DD2-7BDD-2649-AB38-5FE05C68EA6B}"/>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64</a:t>
            </a:fld>
            <a:endParaRPr lang="en-US"/>
          </a:p>
        </p:txBody>
      </p:sp>
    </p:spTree>
    <p:extLst>
      <p:ext uri="{BB962C8B-B14F-4D97-AF65-F5344CB8AC3E}">
        <p14:creationId xmlns:p14="http://schemas.microsoft.com/office/powerpoint/2010/main" val="2977769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36F85B-CBE1-1F4C-AA38-2EB37524DF13}"/>
              </a:ext>
            </a:extLst>
          </p:cNvPr>
          <p:cNvSpPr/>
          <p:nvPr/>
        </p:nvSpPr>
        <p:spPr>
          <a:xfrm>
            <a:off x="2154343" y="2231553"/>
            <a:ext cx="1175011"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24" name="Rectangle 23">
            <a:extLst>
              <a:ext uri="{FF2B5EF4-FFF2-40B4-BE49-F238E27FC236}">
                <a16:creationId xmlns:a16="http://schemas.microsoft.com/office/drawing/2014/main" id="{A7A2B262-1905-B048-9BD2-3DC366DF00F8}"/>
              </a:ext>
            </a:extLst>
          </p:cNvPr>
          <p:cNvSpPr/>
          <p:nvPr/>
        </p:nvSpPr>
        <p:spPr>
          <a:xfrm>
            <a:off x="1071344" y="1538140"/>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40C0715-8833-7240-B8B8-8B7B5D1B06CA}"/>
              </a:ext>
            </a:extLst>
          </p:cNvPr>
          <p:cNvSpPr/>
          <p:nvPr/>
        </p:nvSpPr>
        <p:spPr>
          <a:xfrm>
            <a:off x="1071344" y="1628855"/>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65</a:t>
            </a:fld>
            <a:endParaRPr lang="en-US" dirty="0"/>
          </a:p>
        </p:txBody>
      </p:sp>
      <p:sp>
        <p:nvSpPr>
          <p:cNvPr id="12" name="Rectangle 11">
            <a:extLst>
              <a:ext uri="{FF2B5EF4-FFF2-40B4-BE49-F238E27FC236}">
                <a16:creationId xmlns:a16="http://schemas.microsoft.com/office/drawing/2014/main" id="{C0710466-1E7F-1F40-B739-C94E9BE2D7DC}"/>
              </a:ext>
            </a:extLst>
          </p:cNvPr>
          <p:cNvSpPr/>
          <p:nvPr/>
        </p:nvSpPr>
        <p:spPr>
          <a:xfrm>
            <a:off x="1071344" y="2382901"/>
            <a:ext cx="771242" cy="90716"/>
          </a:xfrm>
          <a:prstGeom prst="rect">
            <a:avLst/>
          </a:prstGeom>
          <a:solidFill>
            <a:srgbClr val="F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CEF7C-B7F4-0B42-B697-667670128C14}"/>
              </a:ext>
            </a:extLst>
          </p:cNvPr>
          <p:cNvSpPr/>
          <p:nvPr/>
        </p:nvSpPr>
        <p:spPr>
          <a:xfrm>
            <a:off x="1071344" y="2473616"/>
            <a:ext cx="771242" cy="1003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14FD0C-0401-C644-9003-0CBA89D84AF7}"/>
              </a:ext>
            </a:extLst>
          </p:cNvPr>
          <p:cNvSpPr/>
          <p:nvPr/>
        </p:nvSpPr>
        <p:spPr>
          <a:xfrm>
            <a:off x="1071344" y="3250625"/>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C005AC6-7BD6-CE4A-BD98-9B5BB1E8C346}"/>
              </a:ext>
            </a:extLst>
          </p:cNvPr>
          <p:cNvSpPr/>
          <p:nvPr/>
        </p:nvSpPr>
        <p:spPr>
          <a:xfrm>
            <a:off x="1071344" y="3341340"/>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F2B2E461-F8C1-0447-9BBA-786D3F64610B}"/>
              </a:ext>
            </a:extLst>
          </p:cNvPr>
          <p:cNvSpPr txBox="1">
            <a:spLocks/>
          </p:cNvSpPr>
          <p:nvPr/>
        </p:nvSpPr>
        <p:spPr>
          <a:xfrm>
            <a:off x="2154343" y="1053179"/>
            <a:ext cx="4582634" cy="4062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BERT (finishing up)</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GPT-2</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Issues and remaining work</a:t>
            </a:r>
          </a:p>
        </p:txBody>
      </p:sp>
    </p:spTree>
    <p:extLst>
      <p:ext uri="{BB962C8B-B14F-4D97-AF65-F5344CB8AC3E}">
        <p14:creationId xmlns:p14="http://schemas.microsoft.com/office/powerpoint/2010/main" val="4158824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36F85B-CBE1-1F4C-AA38-2EB37524DF13}"/>
              </a:ext>
            </a:extLst>
          </p:cNvPr>
          <p:cNvSpPr/>
          <p:nvPr/>
        </p:nvSpPr>
        <p:spPr>
          <a:xfrm>
            <a:off x="2154343" y="3053920"/>
            <a:ext cx="4439640" cy="484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8B7CA55-066D-DE4F-98F1-19E39CB74039}"/>
              </a:ext>
            </a:extLst>
          </p:cNvPr>
          <p:cNvSpPr/>
          <p:nvPr/>
        </p:nvSpPr>
        <p:spPr>
          <a:xfrm>
            <a:off x="525395" y="468403"/>
            <a:ext cx="4419241" cy="584775"/>
          </a:xfrm>
          <a:prstGeom prst="rect">
            <a:avLst/>
          </a:prstGeom>
        </p:spPr>
        <p:txBody>
          <a:bodyPr wrap="square" anchor="b">
            <a:spAutoFit/>
          </a:bodyPr>
          <a:lstStyle/>
          <a:p>
            <a:r>
              <a:rPr lang="en-US" sz="3200" dirty="0">
                <a:solidFill>
                  <a:schemeClr val="tx1">
                    <a:lumMod val="75000"/>
                    <a:lumOff val="25000"/>
                  </a:schemeClr>
                </a:solidFill>
                <a:latin typeface="Avenir Medium" panose="02000503020000020003" pitchFamily="2" charset="0"/>
              </a:rPr>
              <a:t>Outline</a:t>
            </a:r>
          </a:p>
        </p:txBody>
      </p:sp>
      <p:sp>
        <p:nvSpPr>
          <p:cNvPr id="24" name="Rectangle 23">
            <a:extLst>
              <a:ext uri="{FF2B5EF4-FFF2-40B4-BE49-F238E27FC236}">
                <a16:creationId xmlns:a16="http://schemas.microsoft.com/office/drawing/2014/main" id="{A7A2B262-1905-B048-9BD2-3DC366DF00F8}"/>
              </a:ext>
            </a:extLst>
          </p:cNvPr>
          <p:cNvSpPr/>
          <p:nvPr/>
        </p:nvSpPr>
        <p:spPr>
          <a:xfrm>
            <a:off x="1071344" y="1538140"/>
            <a:ext cx="771242" cy="907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40C0715-8833-7240-B8B8-8B7B5D1B06CA}"/>
              </a:ext>
            </a:extLst>
          </p:cNvPr>
          <p:cNvSpPr/>
          <p:nvPr/>
        </p:nvSpPr>
        <p:spPr>
          <a:xfrm>
            <a:off x="1071344" y="1628855"/>
            <a:ext cx="771242" cy="10036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82D599B4-861E-C544-96B5-4A43FBA2BABB}"/>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66</a:t>
            </a:fld>
            <a:endParaRPr lang="en-US" dirty="0"/>
          </a:p>
        </p:txBody>
      </p:sp>
      <p:sp>
        <p:nvSpPr>
          <p:cNvPr id="12" name="Rectangle 11">
            <a:extLst>
              <a:ext uri="{FF2B5EF4-FFF2-40B4-BE49-F238E27FC236}">
                <a16:creationId xmlns:a16="http://schemas.microsoft.com/office/drawing/2014/main" id="{C0710466-1E7F-1F40-B739-C94E9BE2D7DC}"/>
              </a:ext>
            </a:extLst>
          </p:cNvPr>
          <p:cNvSpPr/>
          <p:nvPr/>
        </p:nvSpPr>
        <p:spPr>
          <a:xfrm>
            <a:off x="1071344" y="2382901"/>
            <a:ext cx="771242" cy="90716"/>
          </a:xfrm>
          <a:prstGeom prst="rect">
            <a:avLst/>
          </a:prstGeom>
          <a:solidFill>
            <a:srgbClr val="FF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CEF7C-B7F4-0B42-B697-667670128C14}"/>
              </a:ext>
            </a:extLst>
          </p:cNvPr>
          <p:cNvSpPr/>
          <p:nvPr/>
        </p:nvSpPr>
        <p:spPr>
          <a:xfrm>
            <a:off x="1071344" y="2473616"/>
            <a:ext cx="771242" cy="10036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C14FD0C-0401-C644-9003-0CBA89D84AF7}"/>
              </a:ext>
            </a:extLst>
          </p:cNvPr>
          <p:cNvSpPr/>
          <p:nvPr/>
        </p:nvSpPr>
        <p:spPr>
          <a:xfrm>
            <a:off x="1071344" y="3250625"/>
            <a:ext cx="771242" cy="90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C005AC6-7BD6-CE4A-BD98-9B5BB1E8C346}"/>
              </a:ext>
            </a:extLst>
          </p:cNvPr>
          <p:cNvSpPr/>
          <p:nvPr/>
        </p:nvSpPr>
        <p:spPr>
          <a:xfrm>
            <a:off x="1071344" y="3341340"/>
            <a:ext cx="771242" cy="1003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3A8C52B-33C4-8446-999E-BF2AF59A02F9}"/>
              </a:ext>
            </a:extLst>
          </p:cNvPr>
          <p:cNvSpPr txBox="1">
            <a:spLocks/>
          </p:cNvSpPr>
          <p:nvPr/>
        </p:nvSpPr>
        <p:spPr>
          <a:xfrm>
            <a:off x="2154343" y="1053179"/>
            <a:ext cx="4582634" cy="4062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None/>
            </a:pPr>
            <a:r>
              <a:rPr lang="en-US" dirty="0">
                <a:solidFill>
                  <a:schemeClr val="bg2">
                    <a:lumMod val="25000"/>
                  </a:schemeClr>
                </a:solidFill>
                <a:latin typeface="Avenir Medium" panose="02000503020000020003" pitchFamily="2" charset="0"/>
              </a:rPr>
              <a:t>BERT (finishing up)</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GPT-2</a:t>
            </a:r>
          </a:p>
          <a:p>
            <a:pPr marL="0" indent="0">
              <a:lnSpc>
                <a:spcPct val="200000"/>
              </a:lnSpc>
              <a:spcBef>
                <a:spcPts val="0"/>
              </a:spcBef>
              <a:buNone/>
            </a:pPr>
            <a:r>
              <a:rPr lang="en-US" dirty="0">
                <a:solidFill>
                  <a:schemeClr val="bg2">
                    <a:lumMod val="25000"/>
                  </a:schemeClr>
                </a:solidFill>
                <a:latin typeface="Avenir Medium" panose="02000503020000020003" pitchFamily="2" charset="0"/>
              </a:rPr>
              <a:t>Issues and remaining work</a:t>
            </a:r>
          </a:p>
        </p:txBody>
      </p:sp>
    </p:spTree>
    <p:extLst>
      <p:ext uri="{BB962C8B-B14F-4D97-AF65-F5344CB8AC3E}">
        <p14:creationId xmlns:p14="http://schemas.microsoft.com/office/powerpoint/2010/main" val="1324921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2AB77F5-B141-644A-BB5E-4A9B2BE17C39}"/>
              </a:ext>
            </a:extLst>
          </p:cNvPr>
          <p:cNvSpPr/>
          <p:nvPr/>
        </p:nvSpPr>
        <p:spPr>
          <a:xfrm>
            <a:off x="1083926" y="1244520"/>
            <a:ext cx="9617747" cy="2814425"/>
          </a:xfrm>
          <a:prstGeom prst="rect">
            <a:avLst/>
          </a:prstGeom>
        </p:spPr>
        <p:txBody>
          <a:bodyPr wrap="square">
            <a:spAutoFit/>
          </a:bodyPr>
          <a:lstStyle/>
          <a:p>
            <a:pPr>
              <a:lnSpc>
                <a:spcPct val="150000"/>
              </a:lnSpc>
            </a:pPr>
            <a:r>
              <a:rPr lang="en-US" sz="2400" dirty="0">
                <a:solidFill>
                  <a:srgbClr val="C00000"/>
                </a:solidFill>
                <a:latin typeface="Avenir Medium" panose="02000503020000020003" pitchFamily="2" charset="0"/>
              </a:rPr>
              <a:t>There are several issues to be aware of:</a:t>
            </a:r>
          </a:p>
          <a:p>
            <a:pPr marL="342900" indent="-342900">
              <a:lnSpc>
                <a:spcPct val="150000"/>
              </a:lnSpc>
              <a:buFont typeface="Arial" panose="020B0604020202020204" pitchFamily="34" charset="0"/>
              <a:buChar char="•"/>
            </a:pPr>
            <a:r>
              <a:rPr lang="en-US" sz="2400" dirty="0">
                <a:latin typeface="Avenir Medium" panose="02000503020000020003" pitchFamily="2" charset="0"/>
              </a:rPr>
              <a:t>It is very </a:t>
            </a:r>
            <a:r>
              <a:rPr lang="en-US" sz="2400" u="sng" dirty="0">
                <a:latin typeface="Avenir Medium" panose="02000503020000020003" pitchFamily="2" charset="0"/>
              </a:rPr>
              <a:t>costly</a:t>
            </a:r>
            <a:r>
              <a:rPr lang="en-US" sz="2400" dirty="0">
                <a:latin typeface="Avenir Medium" panose="02000503020000020003" pitchFamily="2" charset="0"/>
              </a:rPr>
              <a:t> to train these large models. The companies who develop these models easily spend an entire month training one model, which uses </a:t>
            </a:r>
            <a:r>
              <a:rPr lang="en-US" sz="2400" dirty="0">
                <a:solidFill>
                  <a:srgbClr val="C00000"/>
                </a:solidFill>
                <a:latin typeface="Avenir Medium" panose="02000503020000020003" pitchFamily="2" charset="0"/>
              </a:rPr>
              <a:t>incredible amounts of electricity.</a:t>
            </a:r>
          </a:p>
          <a:p>
            <a:pPr marL="342900" indent="-342900">
              <a:lnSpc>
                <a:spcPct val="150000"/>
              </a:lnSpc>
              <a:buFont typeface="Arial" panose="020B0604020202020204" pitchFamily="34" charset="0"/>
              <a:buChar char="•"/>
            </a:pPr>
            <a:r>
              <a:rPr lang="en-US" sz="2400" dirty="0">
                <a:solidFill>
                  <a:srgbClr val="C00000"/>
                </a:solidFill>
                <a:latin typeface="Avenir Medium" panose="02000503020000020003" pitchFamily="2" charset="0"/>
              </a:rPr>
              <a:t>BERT </a:t>
            </a:r>
            <a:r>
              <a:rPr lang="en-US" sz="2400" dirty="0">
                <a:latin typeface="Avenir Medium" panose="02000503020000020003" pitchFamily="2" charset="0"/>
              </a:rPr>
              <a:t>alone is estimated to cost over </a:t>
            </a:r>
            <a:r>
              <a:rPr lang="en-US" sz="2400" dirty="0">
                <a:highlight>
                  <a:srgbClr val="FFFF00"/>
                </a:highlight>
                <a:latin typeface="Avenir Medium" panose="02000503020000020003" pitchFamily="2" charset="0"/>
              </a:rPr>
              <a:t>$1M</a:t>
            </a:r>
            <a:r>
              <a:rPr lang="en-US" sz="2400" dirty="0">
                <a:latin typeface="Avenir Medium" panose="02000503020000020003" pitchFamily="2" charset="0"/>
              </a:rPr>
              <a:t> for their final models</a:t>
            </a:r>
          </a:p>
        </p:txBody>
      </p:sp>
      <p:sp>
        <p:nvSpPr>
          <p:cNvPr id="10" name="Title 1">
            <a:extLst>
              <a:ext uri="{FF2B5EF4-FFF2-40B4-BE49-F238E27FC236}">
                <a16:creationId xmlns:a16="http://schemas.microsoft.com/office/drawing/2014/main" id="{6EBF6408-6697-AB4E-AB65-3DC4EFBD0004}"/>
              </a:ext>
            </a:extLst>
          </p:cNvPr>
          <p:cNvSpPr>
            <a:spLocks noGrp="1"/>
          </p:cNvSpPr>
          <p:nvPr>
            <p:ph type="title"/>
          </p:nvPr>
        </p:nvSpPr>
        <p:spPr>
          <a:xfrm>
            <a:off x="838201" y="276262"/>
            <a:ext cx="8826500" cy="625438"/>
          </a:xfrm>
        </p:spPr>
        <p:txBody>
          <a:bodyPr/>
          <a:lstStyle/>
          <a:p>
            <a:r>
              <a:rPr lang="en-US" dirty="0"/>
              <a:t>Concerns</a:t>
            </a:r>
            <a:endParaRPr lang="en-US" dirty="0">
              <a:solidFill>
                <a:srgbClr val="7030A0"/>
              </a:solidFill>
            </a:endParaRPr>
          </a:p>
        </p:txBody>
      </p:sp>
      <p:pic>
        <p:nvPicPr>
          <p:cNvPr id="2" name="Picture 1">
            <a:extLst>
              <a:ext uri="{FF2B5EF4-FFF2-40B4-BE49-F238E27FC236}">
                <a16:creationId xmlns:a16="http://schemas.microsoft.com/office/drawing/2014/main" id="{235D779D-8480-A348-9B2F-7AC22D15C854}"/>
              </a:ext>
            </a:extLst>
          </p:cNvPr>
          <p:cNvPicPr>
            <a:picLocks noChangeAspect="1"/>
          </p:cNvPicPr>
          <p:nvPr/>
        </p:nvPicPr>
        <p:blipFill>
          <a:blip r:embed="rId3"/>
          <a:stretch>
            <a:fillRect/>
          </a:stretch>
        </p:blipFill>
        <p:spPr>
          <a:xfrm>
            <a:off x="2946399" y="4401765"/>
            <a:ext cx="5892800" cy="1231900"/>
          </a:xfrm>
          <a:prstGeom prst="rect">
            <a:avLst/>
          </a:prstGeom>
        </p:spPr>
      </p:pic>
      <p:sp>
        <p:nvSpPr>
          <p:cNvPr id="3" name="Rectangle 2">
            <a:extLst>
              <a:ext uri="{FF2B5EF4-FFF2-40B4-BE49-F238E27FC236}">
                <a16:creationId xmlns:a16="http://schemas.microsoft.com/office/drawing/2014/main" id="{7D8DBB17-6932-9444-92F3-CA4EA6862473}"/>
              </a:ext>
            </a:extLst>
          </p:cNvPr>
          <p:cNvSpPr/>
          <p:nvPr/>
        </p:nvSpPr>
        <p:spPr>
          <a:xfrm>
            <a:off x="103747" y="6427849"/>
            <a:ext cx="3492303" cy="307777"/>
          </a:xfrm>
          <a:prstGeom prst="rect">
            <a:avLst/>
          </a:prstGeom>
        </p:spPr>
        <p:txBody>
          <a:bodyPr wrap="none">
            <a:spAutoFit/>
          </a:bodyPr>
          <a:lstStyle/>
          <a:p>
            <a:r>
              <a:rPr lang="en-US" sz="1400" b="1" dirty="0">
                <a:solidFill>
                  <a:srgbClr val="C00000"/>
                </a:solidFill>
              </a:rPr>
              <a:t>Source</a:t>
            </a:r>
            <a:r>
              <a:rPr lang="en-US" sz="1400" dirty="0"/>
              <a:t>: https://</a:t>
            </a:r>
            <a:r>
              <a:rPr lang="en-US" sz="1400" dirty="0" err="1"/>
              <a:t>arxiv.org</a:t>
            </a:r>
            <a:r>
              <a:rPr lang="en-US" sz="1400" dirty="0"/>
              <a:t>/pdf/2004.08900.pdf</a:t>
            </a:r>
          </a:p>
        </p:txBody>
      </p:sp>
      <p:sp>
        <p:nvSpPr>
          <p:cNvPr id="7" name="Slide Number Placeholder 9">
            <a:extLst>
              <a:ext uri="{FF2B5EF4-FFF2-40B4-BE49-F238E27FC236}">
                <a16:creationId xmlns:a16="http://schemas.microsoft.com/office/drawing/2014/main" id="{4D3BAB91-0F46-A740-888E-CBBB8A38D984}"/>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67</a:t>
            </a:fld>
            <a:endParaRPr lang="en-US"/>
          </a:p>
        </p:txBody>
      </p:sp>
    </p:spTree>
    <p:extLst>
      <p:ext uri="{BB962C8B-B14F-4D97-AF65-F5344CB8AC3E}">
        <p14:creationId xmlns:p14="http://schemas.microsoft.com/office/powerpoint/2010/main" val="5534565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2AB77F5-B141-644A-BB5E-4A9B2BE17C39}"/>
              </a:ext>
            </a:extLst>
          </p:cNvPr>
          <p:cNvSpPr/>
          <p:nvPr/>
        </p:nvSpPr>
        <p:spPr>
          <a:xfrm>
            <a:off x="1083926" y="1097703"/>
            <a:ext cx="9617747" cy="598434"/>
          </a:xfrm>
          <a:prstGeom prst="rect">
            <a:avLst/>
          </a:prstGeom>
        </p:spPr>
        <p:txBody>
          <a:bodyPr wrap="square">
            <a:spAutoFit/>
          </a:bodyPr>
          <a:lstStyle/>
          <a:p>
            <a:pPr>
              <a:lnSpc>
                <a:spcPct val="150000"/>
              </a:lnSpc>
            </a:pPr>
            <a:r>
              <a:rPr lang="en-US" sz="2400" dirty="0">
                <a:latin typeface="Avenir Medium" panose="02000503020000020003" pitchFamily="2" charset="0"/>
              </a:rPr>
              <a:t>It is very </a:t>
            </a:r>
            <a:r>
              <a:rPr lang="en-US" sz="2400" u="sng" dirty="0">
                <a:latin typeface="Avenir Medium" panose="02000503020000020003" pitchFamily="2" charset="0"/>
              </a:rPr>
              <a:t>costly</a:t>
            </a:r>
            <a:r>
              <a:rPr lang="en-US" sz="2400" dirty="0">
                <a:latin typeface="Avenir Medium" panose="02000503020000020003" pitchFamily="2" charset="0"/>
              </a:rPr>
              <a:t> to train these large models.</a:t>
            </a:r>
          </a:p>
        </p:txBody>
      </p:sp>
      <p:sp>
        <p:nvSpPr>
          <p:cNvPr id="10" name="Title 1">
            <a:extLst>
              <a:ext uri="{FF2B5EF4-FFF2-40B4-BE49-F238E27FC236}">
                <a16:creationId xmlns:a16="http://schemas.microsoft.com/office/drawing/2014/main" id="{6EBF6408-6697-AB4E-AB65-3DC4EFBD0004}"/>
              </a:ext>
            </a:extLst>
          </p:cNvPr>
          <p:cNvSpPr>
            <a:spLocks noGrp="1"/>
          </p:cNvSpPr>
          <p:nvPr>
            <p:ph type="title"/>
          </p:nvPr>
        </p:nvSpPr>
        <p:spPr>
          <a:xfrm>
            <a:off x="838201" y="276262"/>
            <a:ext cx="8826500" cy="625438"/>
          </a:xfrm>
        </p:spPr>
        <p:txBody>
          <a:bodyPr/>
          <a:lstStyle/>
          <a:p>
            <a:r>
              <a:rPr lang="en-US" dirty="0"/>
              <a:t>Concerns</a:t>
            </a:r>
            <a:endParaRPr lang="en-US" dirty="0">
              <a:solidFill>
                <a:srgbClr val="7030A0"/>
              </a:solidFill>
            </a:endParaRPr>
          </a:p>
        </p:txBody>
      </p:sp>
      <p:sp>
        <p:nvSpPr>
          <p:cNvPr id="3" name="Rectangle 2">
            <a:extLst>
              <a:ext uri="{FF2B5EF4-FFF2-40B4-BE49-F238E27FC236}">
                <a16:creationId xmlns:a16="http://schemas.microsoft.com/office/drawing/2014/main" id="{7D8DBB17-6932-9444-92F3-CA4EA6862473}"/>
              </a:ext>
            </a:extLst>
          </p:cNvPr>
          <p:cNvSpPr/>
          <p:nvPr/>
        </p:nvSpPr>
        <p:spPr>
          <a:xfrm>
            <a:off x="103747" y="6427849"/>
            <a:ext cx="3492303" cy="307777"/>
          </a:xfrm>
          <a:prstGeom prst="rect">
            <a:avLst/>
          </a:prstGeom>
        </p:spPr>
        <p:txBody>
          <a:bodyPr wrap="none">
            <a:spAutoFit/>
          </a:bodyPr>
          <a:lstStyle/>
          <a:p>
            <a:r>
              <a:rPr lang="en-US" sz="1400" b="1" dirty="0">
                <a:solidFill>
                  <a:srgbClr val="C00000"/>
                </a:solidFill>
              </a:rPr>
              <a:t>Source</a:t>
            </a:r>
            <a:r>
              <a:rPr lang="en-US" sz="1400" dirty="0"/>
              <a:t>: https://</a:t>
            </a:r>
            <a:r>
              <a:rPr lang="en-US" sz="1400" dirty="0" err="1"/>
              <a:t>arxiv.org</a:t>
            </a:r>
            <a:r>
              <a:rPr lang="en-US" sz="1400" dirty="0"/>
              <a:t>/pdf/2004.08900.pdf</a:t>
            </a:r>
          </a:p>
        </p:txBody>
      </p:sp>
      <p:pic>
        <p:nvPicPr>
          <p:cNvPr id="4" name="Picture 3">
            <a:extLst>
              <a:ext uri="{FF2B5EF4-FFF2-40B4-BE49-F238E27FC236}">
                <a16:creationId xmlns:a16="http://schemas.microsoft.com/office/drawing/2014/main" id="{56F6A4AF-8F59-FF4E-BD31-0B619E22F2FF}"/>
              </a:ext>
            </a:extLst>
          </p:cNvPr>
          <p:cNvPicPr>
            <a:picLocks noChangeAspect="1"/>
          </p:cNvPicPr>
          <p:nvPr/>
        </p:nvPicPr>
        <p:blipFill>
          <a:blip r:embed="rId3"/>
          <a:stretch>
            <a:fillRect/>
          </a:stretch>
        </p:blipFill>
        <p:spPr>
          <a:xfrm>
            <a:off x="1083926" y="1842954"/>
            <a:ext cx="9880600" cy="4546600"/>
          </a:xfrm>
          <a:prstGeom prst="rect">
            <a:avLst/>
          </a:prstGeom>
        </p:spPr>
      </p:pic>
      <p:sp>
        <p:nvSpPr>
          <p:cNvPr id="8" name="Slide Number Placeholder 9">
            <a:extLst>
              <a:ext uri="{FF2B5EF4-FFF2-40B4-BE49-F238E27FC236}">
                <a16:creationId xmlns:a16="http://schemas.microsoft.com/office/drawing/2014/main" id="{94885E11-0CA7-A047-B088-AD2E7D84E029}"/>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68</a:t>
            </a:fld>
            <a:endParaRPr lang="en-US"/>
          </a:p>
        </p:txBody>
      </p:sp>
    </p:spTree>
    <p:extLst>
      <p:ext uri="{BB962C8B-B14F-4D97-AF65-F5344CB8AC3E}">
        <p14:creationId xmlns:p14="http://schemas.microsoft.com/office/powerpoint/2010/main" val="1015310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493999" y="771482"/>
            <a:ext cx="1623495" cy="1289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EBF6408-6697-AB4E-AB65-3DC4EFBD0004}"/>
              </a:ext>
            </a:extLst>
          </p:cNvPr>
          <p:cNvSpPr>
            <a:spLocks noGrp="1"/>
          </p:cNvSpPr>
          <p:nvPr>
            <p:ph type="title"/>
          </p:nvPr>
        </p:nvSpPr>
        <p:spPr>
          <a:xfrm>
            <a:off x="310573" y="282038"/>
            <a:ext cx="8826500" cy="625438"/>
          </a:xfrm>
        </p:spPr>
        <p:txBody>
          <a:bodyPr/>
          <a:lstStyle/>
          <a:p>
            <a:r>
              <a:rPr lang="en-US" dirty="0"/>
              <a:t>Concerns</a:t>
            </a:r>
            <a:endParaRPr lang="en-US" dirty="0">
              <a:solidFill>
                <a:srgbClr val="7030A0"/>
              </a:solidFill>
            </a:endParaRPr>
          </a:p>
        </p:txBody>
      </p:sp>
      <p:sp>
        <p:nvSpPr>
          <p:cNvPr id="8" name="Slide Number Placeholder 9">
            <a:extLst>
              <a:ext uri="{FF2B5EF4-FFF2-40B4-BE49-F238E27FC236}">
                <a16:creationId xmlns:a16="http://schemas.microsoft.com/office/drawing/2014/main" id="{94885E11-0CA7-A047-B088-AD2E7D84E029}"/>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69</a:t>
            </a:fld>
            <a:endParaRPr lang="en-US"/>
          </a:p>
        </p:txBody>
      </p:sp>
      <p:pic>
        <p:nvPicPr>
          <p:cNvPr id="2" name="Picture 1">
            <a:extLst>
              <a:ext uri="{FF2B5EF4-FFF2-40B4-BE49-F238E27FC236}">
                <a16:creationId xmlns:a16="http://schemas.microsoft.com/office/drawing/2014/main" id="{D793E362-5324-C44E-83BC-64FB6A5B7B9C}"/>
              </a:ext>
            </a:extLst>
          </p:cNvPr>
          <p:cNvPicPr>
            <a:picLocks noChangeAspect="1"/>
          </p:cNvPicPr>
          <p:nvPr/>
        </p:nvPicPr>
        <p:blipFill>
          <a:blip r:embed="rId3"/>
          <a:stretch>
            <a:fillRect/>
          </a:stretch>
        </p:blipFill>
        <p:spPr>
          <a:xfrm>
            <a:off x="3937358" y="5491911"/>
            <a:ext cx="5401369" cy="1127242"/>
          </a:xfrm>
          <a:prstGeom prst="rect">
            <a:avLst/>
          </a:prstGeom>
        </p:spPr>
      </p:pic>
      <p:pic>
        <p:nvPicPr>
          <p:cNvPr id="5" name="Picture 4">
            <a:extLst>
              <a:ext uri="{FF2B5EF4-FFF2-40B4-BE49-F238E27FC236}">
                <a16:creationId xmlns:a16="http://schemas.microsoft.com/office/drawing/2014/main" id="{EE7A530E-4949-1743-9F79-7C56763DBEC8}"/>
              </a:ext>
            </a:extLst>
          </p:cNvPr>
          <p:cNvPicPr>
            <a:picLocks noChangeAspect="1"/>
          </p:cNvPicPr>
          <p:nvPr/>
        </p:nvPicPr>
        <p:blipFill>
          <a:blip r:embed="rId4"/>
          <a:stretch>
            <a:fillRect/>
          </a:stretch>
        </p:blipFill>
        <p:spPr>
          <a:xfrm>
            <a:off x="3121289" y="594757"/>
            <a:ext cx="6829444" cy="4584435"/>
          </a:xfrm>
          <a:prstGeom prst="rect">
            <a:avLst/>
          </a:prstGeom>
        </p:spPr>
      </p:pic>
    </p:spTree>
    <p:extLst>
      <p:ext uri="{BB962C8B-B14F-4D97-AF65-F5344CB8AC3E}">
        <p14:creationId xmlns:p14="http://schemas.microsoft.com/office/powerpoint/2010/main" val="104102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a:extLst>
              <a:ext uri="{FF2B5EF4-FFF2-40B4-BE49-F238E27FC236}">
                <a16:creationId xmlns:a16="http://schemas.microsoft.com/office/drawing/2014/main" id="{F447D785-B15D-224E-8D32-339319F5AAF6}"/>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a:t>
            </a:fld>
            <a:endParaRPr lang="en-US" dirty="0"/>
          </a:p>
        </p:txBody>
      </p:sp>
      <p:pic>
        <p:nvPicPr>
          <p:cNvPr id="2" name="Picture 1">
            <a:extLst>
              <a:ext uri="{FF2B5EF4-FFF2-40B4-BE49-F238E27FC236}">
                <a16:creationId xmlns:a16="http://schemas.microsoft.com/office/drawing/2014/main" id="{3F93630C-7005-7A43-B91D-B74877651102}"/>
              </a:ext>
            </a:extLst>
          </p:cNvPr>
          <p:cNvPicPr>
            <a:picLocks noChangeAspect="1"/>
          </p:cNvPicPr>
          <p:nvPr/>
        </p:nvPicPr>
        <p:blipFill>
          <a:blip r:embed="rId3"/>
          <a:stretch>
            <a:fillRect/>
          </a:stretch>
        </p:blipFill>
        <p:spPr>
          <a:xfrm>
            <a:off x="97424" y="100208"/>
            <a:ext cx="11787981" cy="6658541"/>
          </a:xfrm>
          <a:prstGeom prst="rect">
            <a:avLst/>
          </a:prstGeom>
        </p:spPr>
      </p:pic>
    </p:spTree>
    <p:extLst>
      <p:ext uri="{BB962C8B-B14F-4D97-AF65-F5344CB8AC3E}">
        <p14:creationId xmlns:p14="http://schemas.microsoft.com/office/powerpoint/2010/main" val="1597596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2AB77F5-B141-644A-BB5E-4A9B2BE17C39}"/>
              </a:ext>
            </a:extLst>
          </p:cNvPr>
          <p:cNvSpPr/>
          <p:nvPr/>
        </p:nvSpPr>
        <p:spPr>
          <a:xfrm>
            <a:off x="1058526" y="1079420"/>
            <a:ext cx="9617747" cy="5245860"/>
          </a:xfrm>
          <a:prstGeom prst="rect">
            <a:avLst/>
          </a:prstGeom>
        </p:spPr>
        <p:txBody>
          <a:bodyPr wrap="square">
            <a:spAutoFit/>
          </a:bodyPr>
          <a:lstStyle/>
          <a:p>
            <a:pPr marL="342900" indent="-342900">
              <a:lnSpc>
                <a:spcPct val="150000"/>
              </a:lnSpc>
              <a:spcBef>
                <a:spcPts val="2000"/>
              </a:spcBef>
              <a:buFont typeface="Arial" panose="020B0604020202020204" pitchFamily="34" charset="0"/>
              <a:buChar char="•"/>
            </a:pPr>
            <a:r>
              <a:rPr lang="en-US" sz="2400" dirty="0">
                <a:latin typeface="Avenir Medium" panose="02000503020000020003" pitchFamily="2" charset="0"/>
              </a:rPr>
              <a:t>Further, these very large language models have been shown to be </a:t>
            </a:r>
            <a:r>
              <a:rPr lang="en-US" sz="2400" dirty="0">
                <a:solidFill>
                  <a:srgbClr val="C00000"/>
                </a:solidFill>
                <a:latin typeface="Avenir Medium" panose="02000503020000020003" pitchFamily="2" charset="0"/>
              </a:rPr>
              <a:t>biased</a:t>
            </a:r>
            <a:r>
              <a:rPr lang="en-US" sz="2400" dirty="0">
                <a:latin typeface="Avenir Medium" panose="02000503020000020003" pitchFamily="2" charset="0"/>
              </a:rPr>
              <a:t> (e.g., in terms of gender, race, sex, </a:t>
            </a:r>
            <a:r>
              <a:rPr lang="en-US" sz="2400" dirty="0" err="1">
                <a:latin typeface="Avenir Medium" panose="02000503020000020003" pitchFamily="2" charset="0"/>
              </a:rPr>
              <a:t>etc</a:t>
            </a:r>
            <a:r>
              <a:rPr lang="en-US" sz="2400" dirty="0">
                <a:latin typeface="Avenir Medium" panose="02000503020000020003" pitchFamily="2" charset="0"/>
              </a:rPr>
              <a:t>).</a:t>
            </a:r>
          </a:p>
          <a:p>
            <a:pPr marL="342900" indent="-342900">
              <a:lnSpc>
                <a:spcPct val="150000"/>
              </a:lnSpc>
              <a:spcBef>
                <a:spcPts val="2000"/>
              </a:spcBef>
              <a:buFont typeface="Arial" panose="020B0604020202020204" pitchFamily="34" charset="0"/>
              <a:buChar char="•"/>
            </a:pPr>
            <a:r>
              <a:rPr lang="en-US" sz="2400" dirty="0">
                <a:latin typeface="Avenir Medium" panose="02000503020000020003" pitchFamily="2" charset="0"/>
              </a:rPr>
              <a:t>Converting from one language to another often converts gender </a:t>
            </a:r>
            <a:r>
              <a:rPr lang="en-US" sz="2400" u="sng" dirty="0">
                <a:latin typeface="Avenir Medium" panose="02000503020000020003" pitchFamily="2" charset="0"/>
              </a:rPr>
              <a:t>neutral pronouns to sexist stereotypes</a:t>
            </a:r>
          </a:p>
          <a:p>
            <a:pPr marL="342900" indent="-342900">
              <a:lnSpc>
                <a:spcPct val="150000"/>
              </a:lnSpc>
              <a:spcBef>
                <a:spcPts val="2000"/>
              </a:spcBef>
              <a:buFont typeface="Arial" panose="020B0604020202020204" pitchFamily="34" charset="0"/>
              <a:buChar char="•"/>
            </a:pPr>
            <a:r>
              <a:rPr lang="en-US" sz="2400" dirty="0">
                <a:latin typeface="Avenir Medium" panose="02000503020000020003" pitchFamily="2" charset="0"/>
              </a:rPr>
              <a:t>Using these powerful LMs comes with </a:t>
            </a:r>
            <a:r>
              <a:rPr lang="en-US" sz="2400" dirty="0">
                <a:solidFill>
                  <a:srgbClr val="C00000"/>
                </a:solidFill>
                <a:latin typeface="Avenir Medium" panose="02000503020000020003" pitchFamily="2" charset="0"/>
              </a:rPr>
              <a:t>risks of producing</a:t>
            </a:r>
            <a:r>
              <a:rPr lang="en-US" sz="2400" dirty="0">
                <a:latin typeface="Avenir Medium" panose="02000503020000020003" pitchFamily="2" charset="0"/>
              </a:rPr>
              <a:t> such text and/or evaluating/predicting tasks </a:t>
            </a:r>
            <a:r>
              <a:rPr lang="en-US" sz="2400" dirty="0">
                <a:solidFill>
                  <a:srgbClr val="C00000"/>
                </a:solidFill>
                <a:latin typeface="Avenir Medium" panose="02000503020000020003" pitchFamily="2" charset="0"/>
              </a:rPr>
              <a:t>based on these biased assumptions.</a:t>
            </a:r>
          </a:p>
          <a:p>
            <a:pPr marL="342900" indent="-342900">
              <a:lnSpc>
                <a:spcPct val="150000"/>
              </a:lnSpc>
              <a:spcBef>
                <a:spcPts val="2000"/>
              </a:spcBef>
              <a:buFont typeface="Arial" panose="020B0604020202020204" pitchFamily="34" charset="0"/>
              <a:buChar char="•"/>
            </a:pPr>
            <a:r>
              <a:rPr lang="en-US" sz="2400" dirty="0">
                <a:latin typeface="Avenir Medium" panose="02000503020000020003" pitchFamily="2" charset="0"/>
              </a:rPr>
              <a:t>People are researching how to improve this</a:t>
            </a:r>
          </a:p>
        </p:txBody>
      </p:sp>
      <p:sp>
        <p:nvSpPr>
          <p:cNvPr id="10" name="Title 1">
            <a:extLst>
              <a:ext uri="{FF2B5EF4-FFF2-40B4-BE49-F238E27FC236}">
                <a16:creationId xmlns:a16="http://schemas.microsoft.com/office/drawing/2014/main" id="{6EBF6408-6697-AB4E-AB65-3DC4EFBD0004}"/>
              </a:ext>
            </a:extLst>
          </p:cNvPr>
          <p:cNvSpPr>
            <a:spLocks noGrp="1"/>
          </p:cNvSpPr>
          <p:nvPr>
            <p:ph type="title"/>
          </p:nvPr>
        </p:nvSpPr>
        <p:spPr>
          <a:xfrm>
            <a:off x="838201" y="276262"/>
            <a:ext cx="8826500" cy="625438"/>
          </a:xfrm>
        </p:spPr>
        <p:txBody>
          <a:bodyPr/>
          <a:lstStyle/>
          <a:p>
            <a:r>
              <a:rPr lang="en-US" dirty="0"/>
              <a:t>Concerns</a:t>
            </a:r>
            <a:endParaRPr lang="en-US" dirty="0">
              <a:solidFill>
                <a:srgbClr val="7030A0"/>
              </a:solidFill>
            </a:endParaRPr>
          </a:p>
        </p:txBody>
      </p:sp>
      <p:sp>
        <p:nvSpPr>
          <p:cNvPr id="6" name="Slide Number Placeholder 9">
            <a:extLst>
              <a:ext uri="{FF2B5EF4-FFF2-40B4-BE49-F238E27FC236}">
                <a16:creationId xmlns:a16="http://schemas.microsoft.com/office/drawing/2014/main" id="{0D21F89E-FB55-3E4A-88FB-3DE0F302434B}"/>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70</a:t>
            </a:fld>
            <a:endParaRPr lang="en-US"/>
          </a:p>
        </p:txBody>
      </p:sp>
    </p:spTree>
    <p:extLst>
      <p:ext uri="{BB962C8B-B14F-4D97-AF65-F5344CB8AC3E}">
        <p14:creationId xmlns:p14="http://schemas.microsoft.com/office/powerpoint/2010/main" val="172856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64748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2AB77F5-B141-644A-BB5E-4A9B2BE17C39}"/>
              </a:ext>
            </a:extLst>
          </p:cNvPr>
          <p:cNvSpPr/>
          <p:nvPr/>
        </p:nvSpPr>
        <p:spPr>
          <a:xfrm>
            <a:off x="1058526" y="1079420"/>
            <a:ext cx="9617747" cy="3624903"/>
          </a:xfrm>
          <a:prstGeom prst="rect">
            <a:avLst/>
          </a:prstGeom>
        </p:spPr>
        <p:txBody>
          <a:bodyPr wrap="square">
            <a:spAutoFit/>
          </a:bodyPr>
          <a:lstStyle/>
          <a:p>
            <a:pPr marL="342900" indent="-342900">
              <a:lnSpc>
                <a:spcPct val="150000"/>
              </a:lnSpc>
              <a:spcBef>
                <a:spcPts val="2000"/>
              </a:spcBef>
              <a:buFont typeface="Arial" panose="020B0604020202020204" pitchFamily="34" charset="0"/>
              <a:buChar char="•"/>
            </a:pPr>
            <a:r>
              <a:rPr lang="en-US" sz="2400" dirty="0">
                <a:latin typeface="Avenir Medium" panose="02000503020000020003" pitchFamily="2" charset="0"/>
              </a:rPr>
              <a:t>As </a:t>
            </a:r>
            <a:r>
              <a:rPr lang="en-US" sz="2400" dirty="0">
                <a:solidFill>
                  <a:srgbClr val="C00000"/>
                </a:solidFill>
                <a:latin typeface="Avenir Medium" panose="02000503020000020003" pitchFamily="2" charset="0"/>
              </a:rPr>
              <a:t>computer-generated</a:t>
            </a:r>
            <a:r>
              <a:rPr lang="en-US" sz="2400" dirty="0">
                <a:latin typeface="Avenir Medium" panose="02000503020000020003" pitchFamily="2" charset="0"/>
              </a:rPr>
              <a:t> text starts to become indistinguishable from authentic, </a:t>
            </a:r>
            <a:r>
              <a:rPr lang="en-US" sz="2400" dirty="0">
                <a:solidFill>
                  <a:srgbClr val="C00000"/>
                </a:solidFill>
                <a:latin typeface="Avenir Medium" panose="02000503020000020003" pitchFamily="2" charset="0"/>
              </a:rPr>
              <a:t>human-generated text</a:t>
            </a:r>
            <a:r>
              <a:rPr lang="en-US" sz="2400" dirty="0">
                <a:latin typeface="Avenir Medium" panose="02000503020000020003" pitchFamily="2" charset="0"/>
              </a:rPr>
              <a:t>, consider the ethical impact of fraudulently claiming text to be from a particular author.</a:t>
            </a:r>
          </a:p>
          <a:p>
            <a:pPr marL="342900" indent="-342900">
              <a:lnSpc>
                <a:spcPct val="150000"/>
              </a:lnSpc>
              <a:spcBef>
                <a:spcPts val="2000"/>
              </a:spcBef>
              <a:buFont typeface="Arial" panose="020B0604020202020204" pitchFamily="34" charset="0"/>
              <a:buChar char="•"/>
            </a:pPr>
            <a:r>
              <a:rPr lang="en-US" sz="2400" dirty="0">
                <a:latin typeface="Avenir Medium" panose="02000503020000020003" pitchFamily="2" charset="0"/>
              </a:rPr>
              <a:t>If used maliciously, it can easily contribute toward the problem of Fake News</a:t>
            </a:r>
          </a:p>
        </p:txBody>
      </p:sp>
      <p:sp>
        <p:nvSpPr>
          <p:cNvPr id="10" name="Title 1">
            <a:extLst>
              <a:ext uri="{FF2B5EF4-FFF2-40B4-BE49-F238E27FC236}">
                <a16:creationId xmlns:a16="http://schemas.microsoft.com/office/drawing/2014/main" id="{6EBF6408-6697-AB4E-AB65-3DC4EFBD0004}"/>
              </a:ext>
            </a:extLst>
          </p:cNvPr>
          <p:cNvSpPr>
            <a:spLocks noGrp="1"/>
          </p:cNvSpPr>
          <p:nvPr>
            <p:ph type="title"/>
          </p:nvPr>
        </p:nvSpPr>
        <p:spPr>
          <a:xfrm>
            <a:off x="838201" y="276262"/>
            <a:ext cx="8826500" cy="625438"/>
          </a:xfrm>
        </p:spPr>
        <p:txBody>
          <a:bodyPr/>
          <a:lstStyle/>
          <a:p>
            <a:r>
              <a:rPr lang="en-US" dirty="0"/>
              <a:t>Concerns</a:t>
            </a:r>
            <a:endParaRPr lang="en-US" dirty="0">
              <a:solidFill>
                <a:srgbClr val="7030A0"/>
              </a:solidFill>
            </a:endParaRPr>
          </a:p>
        </p:txBody>
      </p:sp>
      <p:sp>
        <p:nvSpPr>
          <p:cNvPr id="5" name="Slide Number Placeholder 9">
            <a:extLst>
              <a:ext uri="{FF2B5EF4-FFF2-40B4-BE49-F238E27FC236}">
                <a16:creationId xmlns:a16="http://schemas.microsoft.com/office/drawing/2014/main" id="{E48E7C80-996B-4F44-95B2-971833254D17}"/>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71</a:t>
            </a:fld>
            <a:endParaRPr lang="en-US"/>
          </a:p>
        </p:txBody>
      </p:sp>
    </p:spTree>
    <p:extLst>
      <p:ext uri="{BB962C8B-B14F-4D97-AF65-F5344CB8AC3E}">
        <p14:creationId xmlns:p14="http://schemas.microsoft.com/office/powerpoint/2010/main" val="3582094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8826500" cy="625438"/>
          </a:xfrm>
        </p:spPr>
        <p:txBody>
          <a:bodyPr/>
          <a:lstStyle/>
          <a:p>
            <a:r>
              <a:rPr lang="en-US" dirty="0"/>
              <a:t>Summary</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1443953" y="1155620"/>
            <a:ext cx="9617747" cy="5301451"/>
          </a:xfrm>
          <a:prstGeom prst="rect">
            <a:avLst/>
          </a:prstGeom>
        </p:spPr>
        <p:txBody>
          <a:bodyPr wrap="square">
            <a:spAutoFit/>
          </a:bodyPr>
          <a:lstStyle/>
          <a:p>
            <a:pPr marL="342900" indent="-342900">
              <a:lnSpc>
                <a:spcPct val="150000"/>
              </a:lnSpc>
              <a:spcBef>
                <a:spcPts val="2500"/>
              </a:spcBef>
              <a:buFont typeface="Arial" panose="020B0604020202020204" pitchFamily="34" charset="0"/>
              <a:buChar char="•"/>
            </a:pPr>
            <a:r>
              <a:rPr lang="en-US" sz="2400" dirty="0">
                <a:solidFill>
                  <a:schemeClr val="tx1">
                    <a:lumMod val="75000"/>
                    <a:lumOff val="25000"/>
                  </a:schemeClr>
                </a:solidFill>
                <a:latin typeface="Avenir Medium" panose="02000503020000020003" pitchFamily="2" charset="0"/>
              </a:rPr>
              <a:t>There has been significant NLP progress in the past few years.</a:t>
            </a:r>
          </a:p>
          <a:p>
            <a:pPr marL="342900" indent="-342900">
              <a:lnSpc>
                <a:spcPct val="150000"/>
              </a:lnSpc>
              <a:spcBef>
                <a:spcPts val="2500"/>
              </a:spcBef>
              <a:buFont typeface="Arial" panose="020B0604020202020204" pitchFamily="34" charset="0"/>
              <a:buChar char="•"/>
            </a:pPr>
            <a:r>
              <a:rPr lang="en-US" sz="2400" dirty="0">
                <a:solidFill>
                  <a:schemeClr val="tx1">
                    <a:lumMod val="75000"/>
                    <a:lumOff val="25000"/>
                  </a:schemeClr>
                </a:solidFill>
                <a:latin typeface="Avenir Medium" panose="02000503020000020003" pitchFamily="2" charset="0"/>
              </a:rPr>
              <a:t>Some of the complex models are incredible, but rely on having a lot of data and computational resources (e.g., Transformers)</a:t>
            </a:r>
          </a:p>
          <a:p>
            <a:pPr marL="342900" indent="-342900">
              <a:lnSpc>
                <a:spcPct val="150000"/>
              </a:lnSpc>
              <a:spcBef>
                <a:spcPts val="2500"/>
              </a:spcBef>
              <a:buFont typeface="Arial" panose="020B0604020202020204" pitchFamily="34" charset="0"/>
              <a:buChar char="•"/>
            </a:pPr>
            <a:r>
              <a:rPr lang="en-US" sz="2400" dirty="0">
                <a:solidFill>
                  <a:schemeClr val="tx1">
                    <a:lumMod val="75000"/>
                    <a:lumOff val="25000"/>
                  </a:schemeClr>
                </a:solidFill>
                <a:latin typeface="Avenir Medium" panose="02000503020000020003" pitchFamily="2" charset="0"/>
              </a:rPr>
              <a:t>With all </a:t>
            </a:r>
            <a:r>
              <a:rPr lang="en-US" sz="2400" dirty="0">
                <a:solidFill>
                  <a:srgbClr val="C00000"/>
                </a:solidFill>
                <a:latin typeface="Avenir Medium" panose="02000503020000020003" pitchFamily="2" charset="0"/>
              </a:rPr>
              <a:t>data science</a:t>
            </a:r>
            <a:r>
              <a:rPr lang="en-US" sz="2400" dirty="0">
                <a:solidFill>
                  <a:schemeClr val="tx1">
                    <a:lumMod val="75000"/>
                    <a:lumOff val="25000"/>
                  </a:schemeClr>
                </a:solidFill>
                <a:latin typeface="Avenir Medium" panose="02000503020000020003" pitchFamily="2" charset="0"/>
              </a:rPr>
              <a:t> and </a:t>
            </a:r>
            <a:r>
              <a:rPr lang="en-US" sz="2400" dirty="0">
                <a:solidFill>
                  <a:srgbClr val="C00000"/>
                </a:solidFill>
                <a:latin typeface="Avenir Medium" panose="02000503020000020003" pitchFamily="2" charset="0"/>
              </a:rPr>
              <a:t>machine learning</a:t>
            </a:r>
            <a:r>
              <a:rPr lang="en-US" sz="2400" dirty="0">
                <a:solidFill>
                  <a:schemeClr val="tx1">
                    <a:lumMod val="75000"/>
                    <a:lumOff val="25000"/>
                  </a:schemeClr>
                </a:solidFill>
                <a:latin typeface="Avenir Medium" panose="02000503020000020003" pitchFamily="2" charset="0"/>
              </a:rPr>
              <a:t>, it’s best to understand your data and task very well, clean your data, and start with a simple model (instead of jumping to the most complex model)</a:t>
            </a:r>
            <a:endParaRPr lang="en-US" sz="2400" dirty="0">
              <a:solidFill>
                <a:schemeClr val="tx1">
                  <a:lumMod val="85000"/>
                  <a:lumOff val="15000"/>
                </a:schemeClr>
              </a:solidFill>
              <a:latin typeface="Avenir Medium" panose="02000503020000020003" pitchFamily="2" charset="0"/>
            </a:endParaRPr>
          </a:p>
          <a:p>
            <a:pPr marL="342900" indent="-342900">
              <a:spcBef>
                <a:spcPts val="2500"/>
              </a:spcBef>
              <a:buFont typeface="Arial" panose="020B0604020202020204" pitchFamily="34" charset="0"/>
              <a:buChar char="•"/>
            </a:pPr>
            <a:endParaRPr lang="en-US" sz="2400" dirty="0">
              <a:solidFill>
                <a:srgbClr val="C00000"/>
              </a:solidFill>
              <a:latin typeface="Avenir Medium" panose="02000503020000020003" pitchFamily="2" charset="0"/>
            </a:endParaRPr>
          </a:p>
        </p:txBody>
      </p:sp>
      <p:sp>
        <p:nvSpPr>
          <p:cNvPr id="5" name="Rectangle 4">
            <a:extLst>
              <a:ext uri="{FF2B5EF4-FFF2-40B4-BE49-F238E27FC236}">
                <a16:creationId xmlns:a16="http://schemas.microsoft.com/office/drawing/2014/main" id="{38FD4BD7-BC27-CC4E-87BA-AB78B48669E9}"/>
              </a:ext>
            </a:extLst>
          </p:cNvPr>
          <p:cNvSpPr/>
          <p:nvPr/>
        </p:nvSpPr>
        <p:spPr>
          <a:xfrm>
            <a:off x="903804" y="771482"/>
            <a:ext cx="15853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9">
            <a:extLst>
              <a:ext uri="{FF2B5EF4-FFF2-40B4-BE49-F238E27FC236}">
                <a16:creationId xmlns:a16="http://schemas.microsoft.com/office/drawing/2014/main" id="{4415CA10-55FA-CE42-8715-7963DC5D1DAE}"/>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72</a:t>
            </a:fld>
            <a:endParaRPr lang="en-US"/>
          </a:p>
        </p:txBody>
      </p:sp>
    </p:spTree>
    <p:extLst>
      <p:ext uri="{BB962C8B-B14F-4D97-AF65-F5344CB8AC3E}">
        <p14:creationId xmlns:p14="http://schemas.microsoft.com/office/powerpoint/2010/main" val="2989841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3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1828799" cy="625438"/>
          </a:xfrm>
        </p:spPr>
        <p:txBody>
          <a:bodyPr/>
          <a:lstStyle/>
          <a:p>
            <a:r>
              <a:rPr lang="en-US" dirty="0"/>
              <a:t>Summary</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903804" y="1010553"/>
            <a:ext cx="10976469" cy="6496650"/>
          </a:xfrm>
          <a:prstGeom prst="rect">
            <a:avLst/>
          </a:prstGeom>
        </p:spPr>
        <p:txBody>
          <a:bodyPr wrap="square">
            <a:spAutoFit/>
          </a:bodyPr>
          <a:lstStyle/>
          <a:p>
            <a:pPr marL="342900" indent="-342900">
              <a:lnSpc>
                <a:spcPct val="150000"/>
              </a:lnSpc>
              <a:spcBef>
                <a:spcPts val="2500"/>
              </a:spcBef>
              <a:buFont typeface="Arial" panose="020B0604020202020204" pitchFamily="34" charset="0"/>
              <a:buChar char="•"/>
            </a:pPr>
            <a:r>
              <a:rPr lang="en-US" sz="2400" dirty="0">
                <a:solidFill>
                  <a:schemeClr val="tx1">
                    <a:lumMod val="75000"/>
                    <a:lumOff val="25000"/>
                  </a:schemeClr>
                </a:solidFill>
                <a:latin typeface="Avenir Medium" panose="02000503020000020003" pitchFamily="2" charset="0"/>
              </a:rPr>
              <a:t>NLP is incredibly fun, with </a:t>
            </a:r>
            <a:r>
              <a:rPr lang="en-US" sz="2400" u="sng" dirty="0">
                <a:solidFill>
                  <a:schemeClr val="tx1">
                    <a:lumMod val="75000"/>
                    <a:lumOff val="25000"/>
                  </a:schemeClr>
                </a:solidFill>
                <a:latin typeface="Avenir Medium" panose="02000503020000020003" pitchFamily="2" charset="0"/>
              </a:rPr>
              <a:t>infinite number of problems </a:t>
            </a:r>
            <a:r>
              <a:rPr lang="en-US" sz="2400" dirty="0">
                <a:solidFill>
                  <a:schemeClr val="tx1">
                    <a:lumMod val="75000"/>
                    <a:lumOff val="25000"/>
                  </a:schemeClr>
                </a:solidFill>
                <a:latin typeface="Avenir Medium" panose="02000503020000020003" pitchFamily="2" charset="0"/>
              </a:rPr>
              <a:t>to work on</a:t>
            </a:r>
          </a:p>
          <a:p>
            <a:pPr marL="342900" indent="-342900">
              <a:lnSpc>
                <a:spcPct val="150000"/>
              </a:lnSpc>
              <a:spcBef>
                <a:spcPts val="2500"/>
              </a:spcBef>
              <a:buFont typeface="Arial" panose="020B0604020202020204" pitchFamily="34" charset="0"/>
              <a:buChar char="•"/>
            </a:pPr>
            <a:r>
              <a:rPr lang="en-US" sz="2400" b="1" dirty="0">
                <a:solidFill>
                  <a:schemeClr val="accent5">
                    <a:lumMod val="75000"/>
                  </a:schemeClr>
                </a:solidFill>
                <a:latin typeface="Avenir Medium" panose="02000503020000020003" pitchFamily="2" charset="0"/>
              </a:rPr>
              <a:t>Neural models </a:t>
            </a:r>
            <a:r>
              <a:rPr lang="en-US" sz="2400" dirty="0">
                <a:solidFill>
                  <a:schemeClr val="tx1">
                    <a:lumMod val="75000"/>
                    <a:lumOff val="25000"/>
                  </a:schemeClr>
                </a:solidFill>
                <a:latin typeface="Avenir Medium" panose="02000503020000020003" pitchFamily="2" charset="0"/>
              </a:rPr>
              <a:t>allow us to easily represent words as distributed representations</a:t>
            </a:r>
          </a:p>
          <a:p>
            <a:pPr marL="800100" lvl="1" indent="-342900">
              <a:lnSpc>
                <a:spcPct val="150000"/>
              </a:lnSpc>
              <a:spcBef>
                <a:spcPts val="2500"/>
              </a:spcBef>
              <a:buFont typeface="Arial" panose="020B0604020202020204" pitchFamily="34" charset="0"/>
              <a:buChar char="•"/>
            </a:pPr>
            <a:r>
              <a:rPr lang="en-US" sz="2400" dirty="0">
                <a:solidFill>
                  <a:schemeClr val="tx1">
                    <a:lumMod val="75000"/>
                    <a:lumOff val="25000"/>
                  </a:schemeClr>
                </a:solidFill>
                <a:latin typeface="Avenir Medium" panose="02000503020000020003" pitchFamily="2" charset="0"/>
              </a:rPr>
              <a:t>Input unique word (or sub-words) as tokens</a:t>
            </a:r>
          </a:p>
          <a:p>
            <a:pPr marL="800100" lvl="1" indent="-342900">
              <a:lnSpc>
                <a:spcPct val="150000"/>
              </a:lnSpc>
              <a:spcBef>
                <a:spcPts val="2500"/>
              </a:spcBef>
              <a:buFont typeface="Arial" panose="020B0604020202020204" pitchFamily="34" charset="0"/>
              <a:buChar char="•"/>
            </a:pPr>
            <a:r>
              <a:rPr lang="en-US" sz="2400" dirty="0">
                <a:solidFill>
                  <a:srgbClr val="7030A0"/>
                </a:solidFill>
                <a:latin typeface="Avenir Medium" panose="02000503020000020003" pitchFamily="2" charset="0"/>
              </a:rPr>
              <a:t>Recurrent models </a:t>
            </a:r>
            <a:r>
              <a:rPr lang="en-US" sz="2400" dirty="0">
                <a:solidFill>
                  <a:schemeClr val="tx1">
                    <a:lumMod val="75000"/>
                    <a:lumOff val="25000"/>
                  </a:schemeClr>
                </a:solidFill>
                <a:latin typeface="Avenir Medium" panose="02000503020000020003" pitchFamily="2" charset="0"/>
              </a:rPr>
              <a:t>can be for capturing the sequential nature, but it puts too much responsibility on the model to keep track of the entire meaning and to pass it onwards</a:t>
            </a:r>
          </a:p>
          <a:p>
            <a:pPr marL="342900" indent="-342900">
              <a:lnSpc>
                <a:spcPct val="150000"/>
              </a:lnSpc>
              <a:spcBef>
                <a:spcPts val="2500"/>
              </a:spcBef>
              <a:buFont typeface="Arial" panose="020B0604020202020204" pitchFamily="34" charset="0"/>
              <a:buChar char="•"/>
            </a:pPr>
            <a:endParaRPr lang="en-US" sz="2400" dirty="0">
              <a:solidFill>
                <a:schemeClr val="tx1">
                  <a:lumMod val="75000"/>
                  <a:lumOff val="25000"/>
                </a:schemeClr>
              </a:solidFill>
              <a:latin typeface="Avenir Medium" panose="02000503020000020003" pitchFamily="2" charset="0"/>
            </a:endParaRPr>
          </a:p>
          <a:p>
            <a:pPr>
              <a:spcBef>
                <a:spcPts val="2500"/>
              </a:spcBef>
            </a:pPr>
            <a:endParaRPr lang="en-US" sz="2400" dirty="0">
              <a:solidFill>
                <a:srgbClr val="C00000"/>
              </a:solidFill>
              <a:latin typeface="Avenir Medium" panose="02000503020000020003" pitchFamily="2" charset="0"/>
            </a:endParaRPr>
          </a:p>
        </p:txBody>
      </p:sp>
      <p:sp>
        <p:nvSpPr>
          <p:cNvPr id="5" name="Slide Number Placeholder 9">
            <a:extLst>
              <a:ext uri="{FF2B5EF4-FFF2-40B4-BE49-F238E27FC236}">
                <a16:creationId xmlns:a16="http://schemas.microsoft.com/office/drawing/2014/main" id="{BB211696-6A32-304F-B904-81B9E3638BC9}"/>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73</a:t>
            </a:fld>
            <a:endParaRPr lang="en-US"/>
          </a:p>
        </p:txBody>
      </p:sp>
    </p:spTree>
    <p:extLst>
      <p:ext uri="{BB962C8B-B14F-4D97-AF65-F5344CB8AC3E}">
        <p14:creationId xmlns:p14="http://schemas.microsoft.com/office/powerpoint/2010/main" val="13667669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3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1828799" cy="625438"/>
          </a:xfrm>
        </p:spPr>
        <p:txBody>
          <a:bodyPr/>
          <a:lstStyle/>
          <a:p>
            <a:r>
              <a:rPr lang="en-US" dirty="0"/>
              <a:t>Summary</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1003547" y="1126463"/>
            <a:ext cx="10184906" cy="3135025"/>
          </a:xfrm>
          <a:prstGeom prst="rect">
            <a:avLst/>
          </a:prstGeom>
        </p:spPr>
        <p:txBody>
          <a:bodyPr wrap="square">
            <a:spAutoFit/>
          </a:bodyPr>
          <a:lstStyle/>
          <a:p>
            <a:pPr marL="342900" indent="-342900">
              <a:lnSpc>
                <a:spcPct val="150000"/>
              </a:lnSpc>
              <a:spcBef>
                <a:spcPts val="2500"/>
              </a:spcBef>
              <a:buFont typeface="Arial" panose="020B0604020202020204" pitchFamily="34" charset="0"/>
              <a:buChar char="•"/>
            </a:pPr>
            <a:r>
              <a:rPr lang="en-US" sz="2400" b="1" dirty="0">
                <a:solidFill>
                  <a:schemeClr val="accent5">
                    <a:lumMod val="75000"/>
                  </a:schemeClr>
                </a:solidFill>
                <a:latin typeface="Avenir Medium" panose="02000503020000020003" pitchFamily="2" charset="0"/>
              </a:rPr>
              <a:t>Transformers</a:t>
            </a:r>
            <a:r>
              <a:rPr lang="en-US" sz="2400" dirty="0">
                <a:solidFill>
                  <a:schemeClr val="tx1">
                    <a:lumMod val="75000"/>
                    <a:lumOff val="25000"/>
                  </a:schemeClr>
                </a:solidFill>
                <a:latin typeface="Avenir Medium" panose="02000503020000020003" pitchFamily="2" charset="0"/>
              </a:rPr>
              <a:t> allow for more complete, free access to everything (unless masked) at once</a:t>
            </a:r>
          </a:p>
          <a:p>
            <a:pPr marL="342900" indent="-342900">
              <a:lnSpc>
                <a:spcPct val="150000"/>
              </a:lnSpc>
              <a:spcBef>
                <a:spcPts val="2500"/>
              </a:spcBef>
              <a:buFont typeface="Arial" panose="020B0604020202020204" pitchFamily="34" charset="0"/>
              <a:buChar char="•"/>
            </a:pPr>
            <a:r>
              <a:rPr lang="en-US" sz="2400" dirty="0">
                <a:solidFill>
                  <a:schemeClr val="tx1">
                    <a:lumMod val="75000"/>
                    <a:lumOff val="25000"/>
                  </a:schemeClr>
                </a:solidFill>
                <a:latin typeface="Avenir Medium" panose="02000503020000020003" pitchFamily="2" charset="0"/>
              </a:rPr>
              <a:t>It’s very useful to </a:t>
            </a:r>
            <a:r>
              <a:rPr lang="en-US" sz="2400" dirty="0">
                <a:solidFill>
                  <a:schemeClr val="accent5">
                    <a:lumMod val="75000"/>
                  </a:schemeClr>
                </a:solidFill>
                <a:latin typeface="Avenir Medium" panose="02000503020000020003" pitchFamily="2" charset="0"/>
              </a:rPr>
              <a:t>pre-train</a:t>
            </a:r>
            <a:r>
              <a:rPr lang="en-US" sz="2400" dirty="0">
                <a:solidFill>
                  <a:schemeClr val="tx1">
                    <a:lumMod val="75000"/>
                    <a:lumOff val="25000"/>
                  </a:schemeClr>
                </a:solidFill>
                <a:latin typeface="Avenir Medium" panose="02000503020000020003" pitchFamily="2" charset="0"/>
              </a:rPr>
              <a:t> a large unsupervised/self-supervised LM then </a:t>
            </a:r>
            <a:r>
              <a:rPr lang="en-US" sz="2400" dirty="0">
                <a:solidFill>
                  <a:srgbClr val="7030A0"/>
                </a:solidFill>
                <a:latin typeface="Avenir Medium" panose="02000503020000020003" pitchFamily="2" charset="0"/>
              </a:rPr>
              <a:t>fine-tune</a:t>
            </a:r>
            <a:r>
              <a:rPr lang="en-US" sz="2400" dirty="0">
                <a:solidFill>
                  <a:schemeClr val="tx1">
                    <a:lumMod val="75000"/>
                    <a:lumOff val="25000"/>
                  </a:schemeClr>
                </a:solidFill>
                <a:latin typeface="Avenir Medium" panose="02000503020000020003" pitchFamily="2" charset="0"/>
              </a:rPr>
              <a:t> on your particular task (replace the top layer, so that it can work)</a:t>
            </a:r>
          </a:p>
        </p:txBody>
      </p:sp>
      <p:sp>
        <p:nvSpPr>
          <p:cNvPr id="5" name="Slide Number Placeholder 9">
            <a:extLst>
              <a:ext uri="{FF2B5EF4-FFF2-40B4-BE49-F238E27FC236}">
                <a16:creationId xmlns:a16="http://schemas.microsoft.com/office/drawing/2014/main" id="{BB211696-6A32-304F-B904-81B9E3638BC9}"/>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74</a:t>
            </a:fld>
            <a:endParaRPr lang="en-US"/>
          </a:p>
        </p:txBody>
      </p:sp>
    </p:spTree>
    <p:extLst>
      <p:ext uri="{BB962C8B-B14F-4D97-AF65-F5344CB8AC3E}">
        <p14:creationId xmlns:p14="http://schemas.microsoft.com/office/powerpoint/2010/main" val="1695101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67F1680-4E6A-FF47-A5A3-45A4491667D3}"/>
              </a:ext>
            </a:extLst>
          </p:cNvPr>
          <p:cNvSpPr/>
          <p:nvPr/>
        </p:nvSpPr>
        <p:spPr>
          <a:xfrm>
            <a:off x="903804" y="771482"/>
            <a:ext cx="1585396" cy="1302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A543A3-FD97-9B45-B10B-B411CB0263B4}"/>
              </a:ext>
            </a:extLst>
          </p:cNvPr>
          <p:cNvSpPr>
            <a:spLocks noGrp="1"/>
          </p:cNvSpPr>
          <p:nvPr>
            <p:ph type="title"/>
          </p:nvPr>
        </p:nvSpPr>
        <p:spPr>
          <a:xfrm>
            <a:off x="838201" y="276262"/>
            <a:ext cx="4429258" cy="625438"/>
          </a:xfrm>
        </p:spPr>
        <p:txBody>
          <a:bodyPr>
            <a:normAutofit/>
          </a:bodyPr>
          <a:lstStyle/>
          <a:p>
            <a:r>
              <a:rPr lang="en-US" dirty="0"/>
              <a:t>Outstanding Questions</a:t>
            </a:r>
            <a:endParaRPr lang="en-US" dirty="0">
              <a:solidFill>
                <a:srgbClr val="7030A0"/>
              </a:solidFill>
            </a:endParaRPr>
          </a:p>
        </p:txBody>
      </p:sp>
      <p:sp>
        <p:nvSpPr>
          <p:cNvPr id="105" name="Rectangle 104">
            <a:extLst>
              <a:ext uri="{FF2B5EF4-FFF2-40B4-BE49-F238E27FC236}">
                <a16:creationId xmlns:a16="http://schemas.microsoft.com/office/drawing/2014/main" id="{D2AB77F5-B141-644A-BB5E-4A9B2BE17C39}"/>
              </a:ext>
            </a:extLst>
          </p:cNvPr>
          <p:cNvSpPr/>
          <p:nvPr/>
        </p:nvSpPr>
        <p:spPr>
          <a:xfrm>
            <a:off x="1003547" y="1126463"/>
            <a:ext cx="10184906" cy="5093702"/>
          </a:xfrm>
          <a:prstGeom prst="rect">
            <a:avLst/>
          </a:prstGeom>
        </p:spPr>
        <p:txBody>
          <a:bodyPr wrap="square">
            <a:spAutoFit/>
          </a:bodyPr>
          <a:lstStyle/>
          <a:p>
            <a:pPr marL="342900" indent="-342900">
              <a:spcBef>
                <a:spcPts val="2500"/>
              </a:spcBef>
              <a:buFont typeface="Arial" panose="020B0604020202020204" pitchFamily="34" charset="0"/>
              <a:buChar char="•"/>
            </a:pPr>
            <a:r>
              <a:rPr lang="en-US" sz="2000" dirty="0">
                <a:solidFill>
                  <a:schemeClr val="tx1">
                    <a:lumMod val="75000"/>
                    <a:lumOff val="25000"/>
                  </a:schemeClr>
                </a:solidFill>
                <a:latin typeface="Avenir Medium" panose="02000503020000020003" pitchFamily="2" charset="0"/>
              </a:rPr>
              <a:t>What is the model </a:t>
            </a:r>
            <a:r>
              <a:rPr lang="en-US" sz="2000" i="1" dirty="0">
                <a:solidFill>
                  <a:schemeClr val="tx1">
                    <a:lumMod val="75000"/>
                    <a:lumOff val="25000"/>
                  </a:schemeClr>
                </a:solidFill>
                <a:latin typeface="Avenir Medium" panose="02000503020000020003" pitchFamily="2" charset="0"/>
              </a:rPr>
              <a:t>actually</a:t>
            </a:r>
            <a:r>
              <a:rPr lang="en-US" sz="2000" dirty="0">
                <a:solidFill>
                  <a:schemeClr val="tx1">
                    <a:lumMod val="75000"/>
                    <a:lumOff val="25000"/>
                  </a:schemeClr>
                </a:solidFill>
                <a:latin typeface="Avenir Medium" panose="02000503020000020003" pitchFamily="2" charset="0"/>
              </a:rPr>
              <a:t> learning </a:t>
            </a:r>
            <a:r>
              <a:rPr lang="en-US" sz="2000" dirty="0">
                <a:solidFill>
                  <a:schemeClr val="tx1">
                    <a:lumMod val="75000"/>
                    <a:lumOff val="25000"/>
                  </a:schemeClr>
                </a:solidFill>
                <a:latin typeface="Avenir Medium" panose="02000503020000020003" pitchFamily="2" charset="0"/>
                <a:sym typeface="Wingdings" pitchFamily="2" charset="2"/>
              </a:rPr>
              <a:t></a:t>
            </a:r>
            <a:r>
              <a:rPr lang="en-US" sz="2000" dirty="0">
                <a:solidFill>
                  <a:schemeClr val="tx1">
                    <a:lumMod val="75000"/>
                    <a:lumOff val="25000"/>
                  </a:schemeClr>
                </a:solidFill>
                <a:latin typeface="Avenir Medium" panose="02000503020000020003" pitchFamily="2" charset="0"/>
              </a:rPr>
              <a:t> </a:t>
            </a:r>
            <a:r>
              <a:rPr lang="en-US" sz="2000" dirty="0">
                <a:solidFill>
                  <a:srgbClr val="FF48A2"/>
                </a:solidFill>
                <a:latin typeface="Avenir Medium" panose="02000503020000020003" pitchFamily="2" charset="0"/>
              </a:rPr>
              <a:t>probing tasks/interpretability</a:t>
            </a:r>
          </a:p>
          <a:p>
            <a:pPr marL="342900" indent="-342900">
              <a:spcBef>
                <a:spcPts val="2500"/>
              </a:spcBef>
              <a:buFont typeface="Arial" panose="020B0604020202020204" pitchFamily="34" charset="0"/>
              <a:buChar char="•"/>
            </a:pPr>
            <a:r>
              <a:rPr lang="en-US" sz="2000" dirty="0">
                <a:solidFill>
                  <a:schemeClr val="tx1">
                    <a:lumMod val="75000"/>
                    <a:lumOff val="25000"/>
                  </a:schemeClr>
                </a:solidFill>
                <a:latin typeface="Avenir Medium" panose="02000503020000020003" pitchFamily="2" charset="0"/>
              </a:rPr>
              <a:t>biases exist within data &amp; model. How can we improve this? </a:t>
            </a:r>
            <a:r>
              <a:rPr lang="en-US" sz="2000" dirty="0">
                <a:solidFill>
                  <a:schemeClr val="tx1">
                    <a:lumMod val="75000"/>
                    <a:lumOff val="25000"/>
                  </a:schemeClr>
                </a:solidFill>
                <a:latin typeface="Avenir Medium" panose="02000503020000020003" pitchFamily="2" charset="0"/>
                <a:sym typeface="Wingdings" pitchFamily="2" charset="2"/>
              </a:rPr>
              <a:t></a:t>
            </a:r>
            <a:r>
              <a:rPr lang="en-US" sz="2000" dirty="0">
                <a:solidFill>
                  <a:schemeClr val="tx1">
                    <a:lumMod val="75000"/>
                    <a:lumOff val="25000"/>
                  </a:schemeClr>
                </a:solidFill>
                <a:latin typeface="Avenir Medium" panose="02000503020000020003" pitchFamily="2" charset="0"/>
              </a:rPr>
              <a:t> </a:t>
            </a:r>
            <a:r>
              <a:rPr lang="en-US" sz="2000" dirty="0">
                <a:solidFill>
                  <a:schemeClr val="accent5">
                    <a:lumMod val="75000"/>
                  </a:schemeClr>
                </a:solidFill>
                <a:latin typeface="Avenir Medium" panose="02000503020000020003" pitchFamily="2" charset="0"/>
              </a:rPr>
              <a:t>debiasing</a:t>
            </a:r>
          </a:p>
          <a:p>
            <a:pPr marL="342900" indent="-342900">
              <a:spcBef>
                <a:spcPts val="2500"/>
              </a:spcBef>
              <a:buFont typeface="Arial" panose="020B0604020202020204" pitchFamily="34" charset="0"/>
              <a:buChar char="•"/>
            </a:pPr>
            <a:r>
              <a:rPr lang="en-US" sz="2000" dirty="0">
                <a:solidFill>
                  <a:schemeClr val="tx1">
                    <a:lumMod val="75000"/>
                    <a:lumOff val="25000"/>
                  </a:schemeClr>
                </a:solidFill>
                <a:latin typeface="Avenir Medium" panose="02000503020000020003" pitchFamily="2" charset="0"/>
              </a:rPr>
              <a:t>How can we make models faster, smaller, more robust? </a:t>
            </a:r>
            <a:r>
              <a:rPr lang="en-US" sz="2000" dirty="0">
                <a:solidFill>
                  <a:schemeClr val="tx1">
                    <a:lumMod val="75000"/>
                    <a:lumOff val="25000"/>
                  </a:schemeClr>
                </a:solidFill>
                <a:latin typeface="Avenir Medium" panose="02000503020000020003" pitchFamily="2" charset="0"/>
                <a:sym typeface="Wingdings" pitchFamily="2" charset="2"/>
              </a:rPr>
              <a:t></a:t>
            </a:r>
            <a:r>
              <a:rPr lang="en-US" sz="2000" dirty="0">
                <a:solidFill>
                  <a:schemeClr val="tx1">
                    <a:lumMod val="75000"/>
                    <a:lumOff val="25000"/>
                  </a:schemeClr>
                </a:solidFill>
                <a:latin typeface="Avenir Medium" panose="02000503020000020003" pitchFamily="2" charset="0"/>
              </a:rPr>
              <a:t> </a:t>
            </a:r>
            <a:r>
              <a:rPr lang="en-US" sz="2000" dirty="0">
                <a:solidFill>
                  <a:schemeClr val="accent2">
                    <a:lumMod val="50000"/>
                  </a:schemeClr>
                </a:solidFill>
                <a:latin typeface="Avenir Medium" panose="02000503020000020003" pitchFamily="2" charset="0"/>
              </a:rPr>
              <a:t>distillation, robustness</a:t>
            </a:r>
          </a:p>
          <a:p>
            <a:pPr marL="342900" indent="-342900">
              <a:spcBef>
                <a:spcPts val="2500"/>
              </a:spcBef>
              <a:buFont typeface="Arial" panose="020B0604020202020204" pitchFamily="34" charset="0"/>
              <a:buChar char="•"/>
            </a:pPr>
            <a:r>
              <a:rPr lang="en-US" sz="2000" dirty="0">
                <a:solidFill>
                  <a:schemeClr val="tx1">
                    <a:lumMod val="75000"/>
                    <a:lumOff val="25000"/>
                  </a:schemeClr>
                </a:solidFill>
                <a:latin typeface="Avenir Medium" panose="02000503020000020003" pitchFamily="2" charset="0"/>
              </a:rPr>
              <a:t>Can we better understand the sensitivity of models and protect against vulnerabilities? </a:t>
            </a:r>
            <a:r>
              <a:rPr lang="en-US" sz="2000" dirty="0">
                <a:solidFill>
                  <a:schemeClr val="tx1">
                    <a:lumMod val="75000"/>
                    <a:lumOff val="25000"/>
                  </a:schemeClr>
                </a:solidFill>
                <a:latin typeface="Avenir Medium" panose="02000503020000020003" pitchFamily="2" charset="0"/>
                <a:sym typeface="Wingdings" pitchFamily="2" charset="2"/>
              </a:rPr>
              <a:t></a:t>
            </a:r>
            <a:r>
              <a:rPr lang="en-US" sz="2000" dirty="0">
                <a:solidFill>
                  <a:schemeClr val="tx1">
                    <a:lumMod val="75000"/>
                    <a:lumOff val="25000"/>
                  </a:schemeClr>
                </a:solidFill>
                <a:latin typeface="Avenir Medium" panose="02000503020000020003" pitchFamily="2" charset="0"/>
              </a:rPr>
              <a:t> </a:t>
            </a:r>
            <a:r>
              <a:rPr lang="en-US" sz="2000" dirty="0">
                <a:solidFill>
                  <a:srgbClr val="7030A0"/>
                </a:solidFill>
                <a:latin typeface="Avenir Medium" panose="02000503020000020003" pitchFamily="2" charset="0"/>
              </a:rPr>
              <a:t>adversarial NLP</a:t>
            </a:r>
          </a:p>
          <a:p>
            <a:pPr marL="342900" indent="-342900">
              <a:spcBef>
                <a:spcPts val="2500"/>
              </a:spcBef>
              <a:buFont typeface="Arial" panose="020B0604020202020204" pitchFamily="34" charset="0"/>
              <a:buChar char="•"/>
            </a:pPr>
            <a:r>
              <a:rPr lang="en-US" sz="2000" dirty="0">
                <a:solidFill>
                  <a:schemeClr val="tx1">
                    <a:lumMod val="75000"/>
                    <a:lumOff val="25000"/>
                  </a:schemeClr>
                </a:solidFill>
                <a:latin typeface="Avenir Medium" panose="02000503020000020003" pitchFamily="2" charset="0"/>
              </a:rPr>
              <a:t>How can we better handle </a:t>
            </a:r>
            <a:r>
              <a:rPr lang="en-US" sz="2000" dirty="0">
                <a:solidFill>
                  <a:srgbClr val="C00000"/>
                </a:solidFill>
                <a:latin typeface="Avenir Medium" panose="02000503020000020003" pitchFamily="2" charset="0"/>
              </a:rPr>
              <a:t>low-resource</a:t>
            </a:r>
            <a:r>
              <a:rPr lang="en-US" sz="2000" dirty="0">
                <a:solidFill>
                  <a:schemeClr val="tx1">
                    <a:lumMod val="75000"/>
                    <a:lumOff val="25000"/>
                  </a:schemeClr>
                </a:solidFill>
                <a:latin typeface="Avenir Medium" panose="02000503020000020003" pitchFamily="2" charset="0"/>
              </a:rPr>
              <a:t>/scarce/</a:t>
            </a:r>
            <a:r>
              <a:rPr lang="en-US" sz="2000" dirty="0" err="1">
                <a:solidFill>
                  <a:schemeClr val="tx1">
                    <a:lumMod val="75000"/>
                    <a:lumOff val="25000"/>
                  </a:schemeClr>
                </a:solidFill>
                <a:latin typeface="Avenir Medium" panose="02000503020000020003" pitchFamily="2" charset="0"/>
              </a:rPr>
              <a:t>unlabelled</a:t>
            </a:r>
            <a:r>
              <a:rPr lang="en-US" sz="2000" dirty="0">
                <a:solidFill>
                  <a:schemeClr val="tx1">
                    <a:lumMod val="75000"/>
                    <a:lumOff val="25000"/>
                  </a:schemeClr>
                </a:solidFill>
                <a:latin typeface="Avenir Medium" panose="02000503020000020003" pitchFamily="2" charset="0"/>
              </a:rPr>
              <a:t> data?</a:t>
            </a:r>
          </a:p>
          <a:p>
            <a:pPr marL="342900" indent="-342900">
              <a:spcBef>
                <a:spcPts val="2500"/>
              </a:spcBef>
              <a:buFont typeface="Arial" panose="020B0604020202020204" pitchFamily="34" charset="0"/>
              <a:buChar char="•"/>
            </a:pPr>
            <a:r>
              <a:rPr lang="en-US" sz="2000" dirty="0">
                <a:solidFill>
                  <a:schemeClr val="tx1">
                    <a:lumMod val="75000"/>
                    <a:lumOff val="25000"/>
                  </a:schemeClr>
                </a:solidFill>
                <a:latin typeface="Avenir Medium" panose="02000503020000020003" pitchFamily="2" charset="0"/>
              </a:rPr>
              <a:t>How can we get better at complex tasks? (e.g., </a:t>
            </a:r>
            <a:r>
              <a:rPr lang="en-US" sz="2000" dirty="0">
                <a:solidFill>
                  <a:schemeClr val="accent2">
                    <a:lumMod val="75000"/>
                  </a:schemeClr>
                </a:solidFill>
                <a:latin typeface="Avenir Medium" panose="02000503020000020003" pitchFamily="2" charset="0"/>
              </a:rPr>
              <a:t>coreference resolution</a:t>
            </a:r>
            <a:r>
              <a:rPr lang="en-US" sz="2000" dirty="0">
                <a:solidFill>
                  <a:schemeClr val="tx1">
                    <a:lumMod val="75000"/>
                    <a:lumOff val="25000"/>
                  </a:schemeClr>
                </a:solidFill>
                <a:latin typeface="Avenir Medium" panose="02000503020000020003" pitchFamily="2" charset="0"/>
              </a:rPr>
              <a:t>, tasks that require </a:t>
            </a:r>
            <a:r>
              <a:rPr lang="en-US" sz="2000" dirty="0">
                <a:solidFill>
                  <a:schemeClr val="accent6"/>
                </a:solidFill>
                <a:latin typeface="Avenir Medium" panose="02000503020000020003" pitchFamily="2" charset="0"/>
              </a:rPr>
              <a:t>commonsense reasoning</a:t>
            </a:r>
            <a:r>
              <a:rPr lang="en-US" sz="2000" dirty="0">
                <a:solidFill>
                  <a:schemeClr val="tx1">
                    <a:lumMod val="75000"/>
                    <a:lumOff val="25000"/>
                  </a:schemeClr>
                </a:solidFill>
                <a:latin typeface="Avenir Medium" panose="02000503020000020003" pitchFamily="2" charset="0"/>
              </a:rPr>
              <a:t> and leveraging real-world </a:t>
            </a:r>
            <a:r>
              <a:rPr lang="en-US" sz="2000" dirty="0">
                <a:solidFill>
                  <a:srgbClr val="006D77"/>
                </a:solidFill>
                <a:latin typeface="Avenir Medium" panose="02000503020000020003" pitchFamily="2" charset="0"/>
              </a:rPr>
              <a:t>knowledge</a:t>
            </a:r>
            <a:r>
              <a:rPr lang="en-US" sz="2000" dirty="0">
                <a:solidFill>
                  <a:schemeClr val="tx1">
                    <a:lumMod val="75000"/>
                    <a:lumOff val="25000"/>
                  </a:schemeClr>
                </a:solidFill>
                <a:latin typeface="Avenir Medium" panose="02000503020000020003" pitchFamily="2" charset="0"/>
              </a:rPr>
              <a:t>)</a:t>
            </a:r>
          </a:p>
          <a:p>
            <a:pPr marL="342900" indent="-342900">
              <a:spcBef>
                <a:spcPts val="2500"/>
              </a:spcBef>
              <a:buFont typeface="Arial" panose="020B0604020202020204" pitchFamily="34" charset="0"/>
              <a:buChar char="•"/>
            </a:pPr>
            <a:r>
              <a:rPr lang="en-US" sz="2000" dirty="0">
                <a:solidFill>
                  <a:schemeClr val="tx1">
                    <a:lumMod val="75000"/>
                    <a:lumOff val="25000"/>
                  </a:schemeClr>
                </a:solidFill>
                <a:latin typeface="Avenir Medium" panose="02000503020000020003" pitchFamily="2" charset="0"/>
              </a:rPr>
              <a:t>How can we get better at </a:t>
            </a:r>
            <a:r>
              <a:rPr lang="en-US" sz="2000" dirty="0">
                <a:solidFill>
                  <a:srgbClr val="7030A0"/>
                </a:solidFill>
                <a:latin typeface="Avenir Medium" panose="02000503020000020003" pitchFamily="2" charset="0"/>
              </a:rPr>
              <a:t>long-form documents</a:t>
            </a:r>
            <a:r>
              <a:rPr lang="en-US" sz="2000" dirty="0">
                <a:solidFill>
                  <a:schemeClr val="tx1">
                    <a:lumMod val="75000"/>
                    <a:lumOff val="25000"/>
                  </a:schemeClr>
                </a:solidFill>
                <a:latin typeface="Avenir Medium" panose="02000503020000020003" pitchFamily="2" charset="0"/>
              </a:rPr>
              <a:t>, mixed-mediums? (e.g., tabular data, images, structured text such as scientific papers)</a:t>
            </a:r>
          </a:p>
        </p:txBody>
      </p:sp>
      <p:sp>
        <p:nvSpPr>
          <p:cNvPr id="5" name="Slide Number Placeholder 9">
            <a:extLst>
              <a:ext uri="{FF2B5EF4-FFF2-40B4-BE49-F238E27FC236}">
                <a16:creationId xmlns:a16="http://schemas.microsoft.com/office/drawing/2014/main" id="{BB211696-6A32-304F-B904-81B9E3638BC9}"/>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75</a:t>
            </a:fld>
            <a:endParaRPr lang="en-US"/>
          </a:p>
        </p:txBody>
      </p:sp>
    </p:spTree>
    <p:extLst>
      <p:ext uri="{BB962C8B-B14F-4D97-AF65-F5344CB8AC3E}">
        <p14:creationId xmlns:p14="http://schemas.microsoft.com/office/powerpoint/2010/main" val="360247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a:extLst>
              <a:ext uri="{FF2B5EF4-FFF2-40B4-BE49-F238E27FC236}">
                <a16:creationId xmlns:a16="http://schemas.microsoft.com/office/drawing/2014/main" id="{F447D785-B15D-224E-8D32-339319F5AAF6}"/>
              </a:ext>
            </a:extLst>
          </p:cNvPr>
          <p:cNvSpPr>
            <a:spLocks noGrp="1"/>
          </p:cNvSpPr>
          <p:nvPr>
            <p:ph type="sldNum" sz="quarter" idx="12"/>
          </p:nvPr>
        </p:nvSpPr>
        <p:spPr>
          <a:xfrm>
            <a:off x="9137073" y="62540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8</a:t>
            </a:fld>
            <a:endParaRPr lang="en-US" dirty="0"/>
          </a:p>
        </p:txBody>
      </p:sp>
      <p:pic>
        <p:nvPicPr>
          <p:cNvPr id="3" name="Picture 2">
            <a:extLst>
              <a:ext uri="{FF2B5EF4-FFF2-40B4-BE49-F238E27FC236}">
                <a16:creationId xmlns:a16="http://schemas.microsoft.com/office/drawing/2014/main" id="{CDBE52F6-704C-904F-B3EA-56FBD20940DC}"/>
              </a:ext>
            </a:extLst>
          </p:cNvPr>
          <p:cNvPicPr>
            <a:picLocks noChangeAspect="1"/>
          </p:cNvPicPr>
          <p:nvPr/>
        </p:nvPicPr>
        <p:blipFill>
          <a:blip r:embed="rId3"/>
          <a:stretch>
            <a:fillRect/>
          </a:stretch>
        </p:blipFill>
        <p:spPr>
          <a:xfrm>
            <a:off x="1378527" y="636653"/>
            <a:ext cx="9676335" cy="5584693"/>
          </a:xfrm>
          <a:prstGeom prst="rect">
            <a:avLst/>
          </a:prstGeom>
        </p:spPr>
      </p:pic>
    </p:spTree>
    <p:extLst>
      <p:ext uri="{BB962C8B-B14F-4D97-AF65-F5344CB8AC3E}">
        <p14:creationId xmlns:p14="http://schemas.microsoft.com/office/powerpoint/2010/main" val="13264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F791E0B-008D-2D4D-BAF8-C19F81F112E4}"/>
              </a:ext>
            </a:extLst>
          </p:cNvPr>
          <p:cNvSpPr>
            <a:spLocks noGrp="1"/>
          </p:cNvSpPr>
          <p:nvPr>
            <p:ph type="title" idx="4294967295"/>
          </p:nvPr>
        </p:nvSpPr>
        <p:spPr>
          <a:xfrm>
            <a:off x="483326" y="279400"/>
            <a:ext cx="5612674" cy="612775"/>
          </a:xfrm>
        </p:spPr>
        <p:txBody>
          <a:bodyPr>
            <a:noAutofit/>
          </a:bodyPr>
          <a:lstStyle/>
          <a:p>
            <a:r>
              <a:rPr lang="en-US" sz="4000" b="1" dirty="0">
                <a:solidFill>
                  <a:srgbClr val="002060"/>
                </a:solidFill>
                <a:latin typeface="Avenir Black" panose="02000503020000020003" pitchFamily="2" charset="0"/>
              </a:rPr>
              <a:t>RECAP: L10</a:t>
            </a:r>
          </a:p>
        </p:txBody>
      </p:sp>
      <p:sp>
        <p:nvSpPr>
          <p:cNvPr id="28" name="Slide Number Placeholder 9">
            <a:extLst>
              <a:ext uri="{FF2B5EF4-FFF2-40B4-BE49-F238E27FC236}">
                <a16:creationId xmlns:a16="http://schemas.microsoft.com/office/drawing/2014/main" id="{476BFAE9-1252-AD4E-83D3-4EEA5ED833BD}"/>
              </a:ext>
            </a:extLst>
          </p:cNvPr>
          <p:cNvSpPr>
            <a:spLocks noGrp="1"/>
          </p:cNvSpPr>
          <p:nvPr>
            <p:ph type="sldNum" sz="quarter" idx="12"/>
          </p:nvPr>
        </p:nvSpPr>
        <p:spPr>
          <a:xfrm>
            <a:off x="9061862" y="63444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0400E9-F1C7-9247-B747-5922BAF97538}" type="slidenum">
              <a:rPr lang="en-US" smtClean="0"/>
              <a:pPr/>
              <a:t>9</a:t>
            </a:fld>
            <a:endParaRPr lang="en-US" dirty="0"/>
          </a:p>
        </p:txBody>
      </p:sp>
      <p:sp>
        <p:nvSpPr>
          <p:cNvPr id="110" name="Title 1">
            <a:extLst>
              <a:ext uri="{FF2B5EF4-FFF2-40B4-BE49-F238E27FC236}">
                <a16:creationId xmlns:a16="http://schemas.microsoft.com/office/drawing/2014/main" id="{42506539-0699-6A40-B502-1B3D788DAFF2}"/>
              </a:ext>
            </a:extLst>
          </p:cNvPr>
          <p:cNvSpPr txBox="1">
            <a:spLocks/>
          </p:cNvSpPr>
          <p:nvPr/>
        </p:nvSpPr>
        <p:spPr>
          <a:xfrm>
            <a:off x="483326" y="2203045"/>
            <a:ext cx="3314952" cy="222078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chemeClr val="tx1"/>
                </a:solidFill>
                <a:latin typeface="Avenir" panose="02000503020000020003" pitchFamily="2" charset="0"/>
                <a:ea typeface="+mj-ea"/>
                <a:cs typeface="+mj-cs"/>
              </a:defRPr>
            </a:lvl1pPr>
          </a:lstStyle>
          <a:p>
            <a:pPr>
              <a:lnSpc>
                <a:spcPct val="150000"/>
              </a:lnSpc>
              <a:spcBef>
                <a:spcPts val="2000"/>
              </a:spcBef>
            </a:pPr>
            <a:r>
              <a:rPr lang="en-US" sz="2000" dirty="0">
                <a:latin typeface="Avenir Book" panose="02000503020000020003" pitchFamily="2" charset="0"/>
                <a:sym typeface="Wingdings" pitchFamily="2" charset="2"/>
              </a:rPr>
              <a:t>The vanilla </a:t>
            </a:r>
            <a:r>
              <a:rPr lang="en-US" sz="2000" b="1" dirty="0">
                <a:solidFill>
                  <a:srgbClr val="C00000"/>
                </a:solidFill>
                <a:latin typeface="Avenir Book" panose="02000503020000020003" pitchFamily="2" charset="0"/>
                <a:sym typeface="Wingdings" pitchFamily="2" charset="2"/>
              </a:rPr>
              <a:t>Transformer</a:t>
            </a:r>
            <a:r>
              <a:rPr lang="en-US" sz="2000" dirty="0">
                <a:latin typeface="Avenir Book" panose="02000503020000020003" pitchFamily="2" charset="0"/>
                <a:sym typeface="Wingdings" pitchFamily="2" charset="2"/>
              </a:rPr>
              <a:t> model has an </a:t>
            </a:r>
            <a:r>
              <a:rPr lang="en-US" sz="2000" u="sng" dirty="0">
                <a:latin typeface="Avenir Book" panose="02000503020000020003" pitchFamily="2" charset="0"/>
                <a:sym typeface="Wingdings" pitchFamily="2" charset="2"/>
              </a:rPr>
              <a:t>Encoder</a:t>
            </a:r>
            <a:r>
              <a:rPr lang="en-US" sz="2000" dirty="0">
                <a:latin typeface="Avenir Book" panose="02000503020000020003" pitchFamily="2" charset="0"/>
                <a:sym typeface="Wingdings" pitchFamily="2" charset="2"/>
              </a:rPr>
              <a:t> and </a:t>
            </a:r>
            <a:r>
              <a:rPr lang="en-US" sz="2000" u="sng" dirty="0">
                <a:latin typeface="Avenir Book" panose="02000503020000020003" pitchFamily="2" charset="0"/>
                <a:sym typeface="Wingdings" pitchFamily="2" charset="2"/>
              </a:rPr>
              <a:t>Decoder</a:t>
            </a:r>
            <a:r>
              <a:rPr lang="en-US" sz="2000" dirty="0">
                <a:latin typeface="Avenir Book" panose="02000503020000020003" pitchFamily="2" charset="0"/>
                <a:sym typeface="Wingdings" pitchFamily="2" charset="2"/>
              </a:rPr>
              <a:t>, and was used in a seq2seq manner.</a:t>
            </a:r>
          </a:p>
        </p:txBody>
      </p:sp>
      <p:pic>
        <p:nvPicPr>
          <p:cNvPr id="238" name="Picture 237">
            <a:extLst>
              <a:ext uri="{FF2B5EF4-FFF2-40B4-BE49-F238E27FC236}">
                <a16:creationId xmlns:a16="http://schemas.microsoft.com/office/drawing/2014/main" id="{0FCF052B-A553-2148-8CF4-37323CEF0C2F}"/>
              </a:ext>
            </a:extLst>
          </p:cNvPr>
          <p:cNvPicPr>
            <a:picLocks noChangeAspect="1"/>
          </p:cNvPicPr>
          <p:nvPr/>
        </p:nvPicPr>
        <p:blipFill>
          <a:blip r:embed="rId2"/>
          <a:stretch>
            <a:fillRect/>
          </a:stretch>
        </p:blipFill>
        <p:spPr>
          <a:xfrm>
            <a:off x="3798277" y="985067"/>
            <a:ext cx="8069922" cy="4656742"/>
          </a:xfrm>
          <a:prstGeom prst="rect">
            <a:avLst/>
          </a:prstGeom>
        </p:spPr>
      </p:pic>
      <p:sp>
        <p:nvSpPr>
          <p:cNvPr id="239" name="Rectangle 238">
            <a:extLst>
              <a:ext uri="{FF2B5EF4-FFF2-40B4-BE49-F238E27FC236}">
                <a16:creationId xmlns:a16="http://schemas.microsoft.com/office/drawing/2014/main" id="{9975AEEC-F222-0346-8E76-3AFBCDE1E8AF}"/>
              </a:ext>
            </a:extLst>
          </p:cNvPr>
          <p:cNvSpPr/>
          <p:nvPr/>
        </p:nvSpPr>
        <p:spPr>
          <a:xfrm>
            <a:off x="8573944" y="6394492"/>
            <a:ext cx="3372846" cy="276999"/>
          </a:xfrm>
          <a:prstGeom prst="rect">
            <a:avLst/>
          </a:prstGeom>
        </p:spPr>
        <p:txBody>
          <a:bodyPr wrap="none">
            <a:spAutoFit/>
          </a:bodyPr>
          <a:lstStyle/>
          <a:p>
            <a:r>
              <a:rPr lang="en-US" sz="1200" dirty="0">
                <a:solidFill>
                  <a:srgbClr val="C00000"/>
                </a:solidFill>
              </a:rPr>
              <a:t>https://</a:t>
            </a:r>
            <a:r>
              <a:rPr lang="en-US" sz="1200" dirty="0" err="1">
                <a:solidFill>
                  <a:srgbClr val="C00000"/>
                </a:solidFill>
              </a:rPr>
              <a:t>jalammar.github.io</a:t>
            </a:r>
            <a:r>
              <a:rPr lang="en-US" sz="1200" dirty="0">
                <a:solidFill>
                  <a:srgbClr val="C00000"/>
                </a:solidFill>
              </a:rPr>
              <a:t>/illustrated-transformer/</a:t>
            </a:r>
          </a:p>
        </p:txBody>
      </p:sp>
    </p:spTree>
    <p:extLst>
      <p:ext uri="{BB962C8B-B14F-4D97-AF65-F5344CB8AC3E}">
        <p14:creationId xmlns:p14="http://schemas.microsoft.com/office/powerpoint/2010/main" val="3927419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23984</TotalTime>
  <Words>2875</Words>
  <Application>Microsoft Macintosh PowerPoint</Application>
  <PresentationFormat>Widescreen</PresentationFormat>
  <Paragraphs>412</Paragraphs>
  <Slides>75</Slides>
  <Notes>69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75</vt:i4>
      </vt:variant>
    </vt:vector>
  </HeadingPairs>
  <TitlesOfParts>
    <vt:vector size="88" baseType="lpstr">
      <vt:lpstr>Arial</vt:lpstr>
      <vt:lpstr>Avenir</vt:lpstr>
      <vt:lpstr>Avenir Black</vt:lpstr>
      <vt:lpstr>Avenir Book</vt:lpstr>
      <vt:lpstr>Avenir Light</vt:lpstr>
      <vt:lpstr>Avenir Medium</vt:lpstr>
      <vt:lpstr>Calibri</vt:lpstr>
      <vt:lpstr>Cambria Math</vt:lpstr>
      <vt:lpstr>Helvetica</vt:lpstr>
      <vt:lpstr>Helvetica Neue</vt:lpstr>
      <vt:lpstr>Karla</vt:lpstr>
      <vt:lpstr>Times</vt:lpstr>
      <vt:lpstr>Office Theme</vt:lpstr>
      <vt:lpstr>PowerPoint Presentation</vt:lpstr>
      <vt:lpstr>PowerPoint Presentation</vt:lpstr>
      <vt:lpstr>ANNOUNCEMENTS</vt:lpstr>
      <vt:lpstr>PowerPoint Presentation</vt:lpstr>
      <vt:lpstr>PowerPoint Presentation</vt:lpstr>
      <vt:lpstr>PowerPoint Presentation</vt:lpstr>
      <vt:lpstr>PowerPoint Presentation</vt:lpstr>
      <vt:lpstr>PowerPoint Presentation</vt:lpstr>
      <vt:lpstr>RECAP: L10</vt:lpstr>
      <vt:lpstr>RECAP: L11</vt:lpstr>
      <vt:lpstr>RECAP: L11</vt:lpstr>
      <vt:lpstr>RECAP: L11</vt:lpstr>
      <vt:lpstr>PowerPoint Presentation</vt:lpstr>
      <vt:lpstr>PowerPoint Presentation</vt:lpstr>
      <vt:lpstr>PowerPoint Presentation</vt:lpstr>
      <vt:lpstr>PowerPoint Presentation</vt:lpstr>
      <vt:lpstr>PowerPoint Presentation</vt:lpstr>
      <vt:lpstr>BERT (a Transformer variant)</vt:lpstr>
      <vt:lpstr>PowerPoint Presentation</vt:lpstr>
      <vt:lpstr>PowerPoint Presentation</vt:lpstr>
      <vt:lpstr>PowerPoint Presentation</vt:lpstr>
      <vt:lpstr>PowerPoint Presentation</vt:lpstr>
      <vt:lpstr>Transformer</vt:lpstr>
      <vt:lpstr>GPT-2 (a Transformer)</vt:lpstr>
      <vt:lpstr>GPT-2 (a Transformer)</vt:lpstr>
      <vt:lpstr>GPT-2 (a Transformer)</vt:lpstr>
      <vt:lpstr>GPT-2 (a Transformer)</vt:lpstr>
      <vt:lpstr>GPT-2 (a Transformer)</vt:lpstr>
      <vt:lpstr>GPT-2 (a Transformer)</vt:lpstr>
      <vt:lpstr>Byte Pair Encodings (BPE)</vt:lpstr>
      <vt:lpstr>GPT-2 (a Transformer)</vt:lpstr>
      <vt:lpstr>GPT-2’s Masked Attention</vt:lpstr>
      <vt:lpstr>GPT-2’s Masked Attention</vt:lpstr>
      <vt:lpstr>GPT-2’s Masked Attention</vt:lpstr>
      <vt:lpstr>GPT-2’s</vt:lpstr>
      <vt:lpstr>GPT-2’s</vt:lpstr>
      <vt:lpstr>GPT-2’s</vt:lpstr>
      <vt:lpstr>GPT-2’s</vt:lpstr>
      <vt:lpstr>GPT-2’s</vt:lpstr>
      <vt:lpstr>GPT-2’s</vt:lpstr>
      <vt:lpstr>GPT-2’s</vt:lpstr>
      <vt:lpstr>GPT-2’s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GPT-2 Results</vt:lpstr>
      <vt:lpstr>PowerPoint Presentation</vt:lpstr>
      <vt:lpstr>GPT-2 Results</vt:lpstr>
      <vt:lpstr>GPT-2 Results</vt:lpstr>
      <vt:lpstr>GPT-2 Results</vt:lpstr>
      <vt:lpstr>PowerPoint Presentation</vt:lpstr>
      <vt:lpstr>PowerPoint Presentation</vt:lpstr>
      <vt:lpstr>LIVE DEMO</vt:lpstr>
      <vt:lpstr>BERT (a Transformer Encoder)</vt:lpstr>
      <vt:lpstr>GPT-2 (a Transformer Decoder)</vt:lpstr>
      <vt:lpstr>PowerPoint Presentation</vt:lpstr>
      <vt:lpstr>PowerPoint Presentation</vt:lpstr>
      <vt:lpstr>Concerns</vt:lpstr>
      <vt:lpstr>Concerns</vt:lpstr>
      <vt:lpstr>Concerns</vt:lpstr>
      <vt:lpstr>Concerns</vt:lpstr>
      <vt:lpstr>Concerns</vt:lpstr>
      <vt:lpstr>Summary</vt:lpstr>
      <vt:lpstr>Summary</vt:lpstr>
      <vt:lpstr>Summary</vt:lpstr>
      <vt:lpstr>Outstanding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Sequential Data with ELMo, BERT, Transformers, and other childhood heroes</dc:title>
  <dc:creator>Microsoft Office User</dc:creator>
  <cp:lastModifiedBy>Tanner, Christopher W.</cp:lastModifiedBy>
  <cp:revision>660</cp:revision>
  <cp:lastPrinted>2020-01-23T07:18:22Z</cp:lastPrinted>
  <dcterms:created xsi:type="dcterms:W3CDTF">2020-01-21T14:53:13Z</dcterms:created>
  <dcterms:modified xsi:type="dcterms:W3CDTF">2021-10-21T01:24:09Z</dcterms:modified>
</cp:coreProperties>
</file>