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6"/>
  </p:notesMasterIdLst>
  <p:sldIdLst>
    <p:sldId id="609" r:id="rId2"/>
    <p:sldId id="293" r:id="rId3"/>
    <p:sldId id="809" r:id="rId4"/>
    <p:sldId id="1014" r:id="rId5"/>
    <p:sldId id="615" r:id="rId6"/>
    <p:sldId id="1034" r:id="rId7"/>
    <p:sldId id="818" r:id="rId8"/>
    <p:sldId id="819" r:id="rId9"/>
    <p:sldId id="820" r:id="rId10"/>
    <p:sldId id="821" r:id="rId11"/>
    <p:sldId id="822" r:id="rId12"/>
    <p:sldId id="824" r:id="rId13"/>
    <p:sldId id="827" r:id="rId14"/>
    <p:sldId id="825" r:id="rId15"/>
    <p:sldId id="568" r:id="rId16"/>
    <p:sldId id="569" r:id="rId17"/>
    <p:sldId id="829" r:id="rId18"/>
    <p:sldId id="834" r:id="rId19"/>
    <p:sldId id="833" r:id="rId20"/>
    <p:sldId id="832" r:id="rId21"/>
    <p:sldId id="835" r:id="rId22"/>
    <p:sldId id="836" r:id="rId23"/>
    <p:sldId id="837" r:id="rId24"/>
    <p:sldId id="1035" r:id="rId25"/>
    <p:sldId id="1036" r:id="rId26"/>
    <p:sldId id="571" r:id="rId27"/>
    <p:sldId id="572" r:id="rId28"/>
    <p:sldId id="839" r:id="rId29"/>
    <p:sldId id="840" r:id="rId30"/>
    <p:sldId id="841" r:id="rId31"/>
    <p:sldId id="842" r:id="rId32"/>
    <p:sldId id="843" r:id="rId33"/>
    <p:sldId id="1033" r:id="rId34"/>
    <p:sldId id="846" r:id="rId35"/>
    <p:sldId id="844" r:id="rId36"/>
    <p:sldId id="848" r:id="rId37"/>
    <p:sldId id="1026" r:id="rId38"/>
    <p:sldId id="849" r:id="rId39"/>
    <p:sldId id="850" r:id="rId40"/>
    <p:sldId id="851" r:id="rId41"/>
    <p:sldId id="1027" r:id="rId42"/>
    <p:sldId id="852" r:id="rId43"/>
    <p:sldId id="1037" r:id="rId44"/>
    <p:sldId id="1038" r:id="rId45"/>
    <p:sldId id="1024" r:id="rId46"/>
    <p:sldId id="578" r:id="rId47"/>
    <p:sldId id="579" r:id="rId48"/>
    <p:sldId id="853" r:id="rId49"/>
    <p:sldId id="854" r:id="rId50"/>
    <p:sldId id="855" r:id="rId51"/>
    <p:sldId id="813" r:id="rId52"/>
    <p:sldId id="1029" r:id="rId53"/>
    <p:sldId id="1030" r:id="rId54"/>
    <p:sldId id="1023" r:id="rId55"/>
    <p:sldId id="1028" r:id="rId56"/>
    <p:sldId id="1031" r:id="rId57"/>
    <p:sldId id="1032" r:id="rId58"/>
    <p:sldId id="857" r:id="rId59"/>
    <p:sldId id="874" r:id="rId60"/>
    <p:sldId id="856" r:id="rId61"/>
    <p:sldId id="1039" r:id="rId62"/>
    <p:sldId id="1040" r:id="rId63"/>
    <p:sldId id="860" r:id="rId64"/>
    <p:sldId id="861" r:id="rId65"/>
    <p:sldId id="862" r:id="rId66"/>
    <p:sldId id="863" r:id="rId67"/>
    <p:sldId id="864" r:id="rId68"/>
    <p:sldId id="865" r:id="rId69"/>
    <p:sldId id="866" r:id="rId70"/>
    <p:sldId id="867" r:id="rId71"/>
    <p:sldId id="871" r:id="rId72"/>
    <p:sldId id="872" r:id="rId73"/>
    <p:sldId id="873" r:id="rId74"/>
    <p:sldId id="879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6FF"/>
    <a:srgbClr val="FFD9A4"/>
    <a:srgbClr val="F8D196"/>
    <a:srgbClr val="FEE479"/>
    <a:srgbClr val="CDD4D9"/>
    <a:srgbClr val="15151D"/>
    <a:srgbClr val="FFE4FF"/>
    <a:srgbClr val="006D77"/>
    <a:srgbClr val="FF48A2"/>
    <a:srgbClr val="FFB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32"/>
    <p:restoredTop sz="88757"/>
  </p:normalViewPr>
  <p:slideViewPr>
    <p:cSldViewPr snapToGrid="0" snapToObjects="1">
      <p:cViewPr varScale="1">
        <p:scale>
          <a:sx n="100" d="100"/>
          <a:sy n="100" d="100"/>
        </p:scale>
        <p:origin x="16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322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09T02:23:1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1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15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1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0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95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1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2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6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64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98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24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229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285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09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further add a non-linearity by passing it through a FFNN. It may not seem necessary for now, but soon you’ll see why it’s useful.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01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10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492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entire block: the self-attention combined w/ the FFNN is a Transformer Encoder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0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61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99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31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56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8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113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888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67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91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7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42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2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143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036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40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1813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60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978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07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64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979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9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110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57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452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6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629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365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3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36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01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4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85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439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335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24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578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540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02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07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41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117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835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11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235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98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28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75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9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1C33-5988-D54F-BB26-5D5DAD4A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A848-FA4A-0346-83E1-44D13A16B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C035-42E1-754D-AF29-0F9C9762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B3E9-0CED-1B46-B041-1C2CC850E913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DB20-4AFA-0443-8463-CC96FA03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BBF5-37BB-9A42-966A-31118682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763" y="6353464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8490" y="360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EDC054-3F3E-9A4C-8863-5890942F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52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FFD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1D401-D15E-B84A-8905-AA31033A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11" y="305173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37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AB10-9C5B-3C49-B908-D60D6572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2FF2-3514-7E4F-979B-7D465AE1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29F0-20F9-7245-A8DF-ED91AF9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5D27-77B1-A446-B071-2F2327DE6C51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ABE4-540A-8A46-BADB-D57CF360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E289A-E7A6-7041-AC8D-F84B9852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0083-B51B-F64B-AA55-08C12C4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69A8-BAB3-5047-9C68-7A1701E5C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138AC-E452-D440-864F-ECCBC3D3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6ABF0-DD3E-AB42-9B7A-29D7357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E7FA-812F-EE4B-97B5-D6CE3F082AAD}" type="datetime1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F0AD2-EEAA-084E-86BF-5E9E486A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EA0A6-0275-B747-9008-35F9B8FB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8F68-5C69-394B-8BCF-D20309B0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271F-5514-F246-8093-A1E88A3A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F8BF-D8FB-054F-AFB9-095D0F84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D8762-E4ED-944E-9C50-E6D1F746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14A51-2447-9447-9E65-910F362E1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4532E-F973-AE4F-B307-9C4ABFDB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3C00-66B6-4A4A-A860-E1848453299D}" type="datetime1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3EA70-3106-774D-8323-DEFC4395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0D810-CC25-514E-90F4-4DE901DD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5B8A-B85B-3A4C-A622-549F6B28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38235-253C-054A-863C-FEEF02C1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90A7-1731-0142-B22D-906FA7E5FD6F}" type="datetime1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82665-4262-8347-AD55-38E1521E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CF5E5-C99B-3C42-B309-3F0AF7B7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5FFE0-C88F-AC4C-B413-4CA67664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2F22-1847-3741-97A0-FBB6C40DDBE4}" type="datetime1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AA98C-D40D-8D43-98C3-46A866A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8FF45-51F5-8141-9CC0-7DC330B6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8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E2CB-80F8-D044-9E4B-F2853792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A669-90B7-C24B-85DE-2B3AE23B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37B98-29BA-8C4A-92D6-32761546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2CC34-7FA9-D642-B02C-D5F95E4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A145-D001-0043-BDFD-43F84EC21D21}" type="datetime1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5B0C-13CF-B44D-AC2B-62756B96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29ACA-557C-D642-9221-716CB885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B498-A163-CC43-81E8-5B8BB1A5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91C70-2BE4-4C4B-82E5-BDF2E7FCE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15BF7-13A1-7A4C-81CA-FF68AE17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23D8-BE98-3444-8236-7530A84F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BB61-3F76-834E-931F-A09ADFED271D}" type="datetime1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8367-2C30-414A-B7CB-0A1C4A79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8D990-6B2E-9840-8478-36F0D89A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00B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CC8A-803B-724E-AECF-F9E46639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D74CA-2C44-7141-A60F-B722C70D0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83FFE-E161-C74A-BD5F-88AF473E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46D3-B105-C547-8D99-C7EF16289A44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45C2-A542-C644-9046-6C4684C7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BCC9B-1D97-6E46-8F5C-D7A15AEF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55349-E760-A049-B782-49DD46AA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6423-2F3F-EE4C-9C5E-4D2744E35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C342-0932-3E49-AB8D-9E000372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528B-01BC-DC4B-A165-7D762F3D6F95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E810-6B49-2448-9378-755458BB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FFE0-7A6D-074A-AC35-C18BEA6D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blue_rnn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CB97D5-FF91-D048-B68A-4C27602D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86" y="264119"/>
            <a:ext cx="3228098" cy="551431"/>
          </a:xfrm>
        </p:spPr>
        <p:txBody>
          <a:bodyPr>
            <a:normAutofit/>
          </a:bodyPr>
          <a:lstStyle/>
          <a:p>
            <a:r>
              <a:rPr lang="en-US" dirty="0"/>
              <a:t>RNN: Generation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1BF71-7685-7A48-B3C2-CF114B820895}"/>
              </a:ext>
            </a:extLst>
          </p:cNvPr>
          <p:cNvSpPr/>
          <p:nvPr userDrawn="1"/>
        </p:nvSpPr>
        <p:spPr>
          <a:xfrm>
            <a:off x="806939" y="757278"/>
            <a:ext cx="2872476" cy="942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1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ft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0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1931"/>
            <a:ext cx="5257800" cy="631203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550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51955" y="31865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903805" y="771482"/>
            <a:ext cx="1326778" cy="916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49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37FDFF-5600-CB48-A342-D2712CA1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98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green_b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01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6D1F4-47AB-674E-B7B4-644977D5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56" y="277465"/>
            <a:ext cx="8941419" cy="116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9934-6E1E-624F-92F4-CA26E392B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79DC-2FF9-4F4E-A3A8-2BED888F8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72B0-F58B-A84F-B873-83B8FAE83B2D}" type="datetime1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BD27-42C0-3542-A8C3-E254AF9AE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511D-0DCF-4D4D-8359-143BCAE24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8" r:id="rId4"/>
    <p:sldLayoutId id="2147483666" r:id="rId5"/>
    <p:sldLayoutId id="2147483669" r:id="rId6"/>
    <p:sldLayoutId id="2147483660" r:id="rId7"/>
    <p:sldLayoutId id="2147483661" r:id="rId8"/>
    <p:sldLayoutId id="2147483670" r:id="rId9"/>
    <p:sldLayoutId id="2147483662" r:id="rId10"/>
    <p:sldLayoutId id="2147483663" r:id="rId11"/>
    <p:sldLayoutId id="2147483667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430.png"/><Relationship Id="rId7" Type="http://schemas.openxmlformats.org/officeDocument/2006/relationships/image" Target="../media/image59.pn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3.png"/><Relationship Id="rId15" Type="http://schemas.openxmlformats.org/officeDocument/2006/relationships/image" Target="../media/image450.png"/><Relationship Id="rId10" Type="http://schemas.openxmlformats.org/officeDocument/2006/relationships/image" Target="../media/image62.png"/><Relationship Id="rId9" Type="http://schemas.openxmlformats.org/officeDocument/2006/relationships/image" Target="../media/image470.png"/><Relationship Id="rId14" Type="http://schemas.openxmlformats.org/officeDocument/2006/relationships/image" Target="../media/image4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430.png"/><Relationship Id="rId7" Type="http://schemas.openxmlformats.org/officeDocument/2006/relationships/image" Target="../media/image59.pn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3.png"/><Relationship Id="rId15" Type="http://schemas.openxmlformats.org/officeDocument/2006/relationships/image" Target="../media/image450.png"/><Relationship Id="rId10" Type="http://schemas.openxmlformats.org/officeDocument/2006/relationships/image" Target="../media/image62.png"/><Relationship Id="rId9" Type="http://schemas.openxmlformats.org/officeDocument/2006/relationships/image" Target="../media/image470.png"/><Relationship Id="rId14" Type="http://schemas.openxmlformats.org/officeDocument/2006/relationships/image" Target="../media/image4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6.png"/><Relationship Id="rId10" Type="http://schemas.openxmlformats.org/officeDocument/2006/relationships/image" Target="../media/image76.png"/><Relationship Id="rId19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81.png"/><Relationship Id="rId21" Type="http://schemas.openxmlformats.org/officeDocument/2006/relationships/image" Target="../media/image87.png"/><Relationship Id="rId7" Type="http://schemas.openxmlformats.org/officeDocument/2006/relationships/image" Target="../media/image85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7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72.png"/><Relationship Id="rId5" Type="http://schemas.openxmlformats.org/officeDocument/2006/relationships/image" Target="../media/image83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82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0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0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0.png"/><Relationship Id="rId18" Type="http://schemas.openxmlformats.org/officeDocument/2006/relationships/image" Target="../media/image1070.png"/><Relationship Id="rId3" Type="http://schemas.openxmlformats.org/officeDocument/2006/relationships/image" Target="../media/image102.png"/><Relationship Id="rId7" Type="http://schemas.openxmlformats.org/officeDocument/2006/relationships/image" Target="../media/image92.png"/><Relationship Id="rId12" Type="http://schemas.openxmlformats.org/officeDocument/2006/relationships/image" Target="../media/image970.png"/><Relationship Id="rId17" Type="http://schemas.openxmlformats.org/officeDocument/2006/relationships/image" Target="../media/image106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960.png"/><Relationship Id="rId5" Type="http://schemas.openxmlformats.org/officeDocument/2006/relationships/image" Target="../media/image104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80.png"/><Relationship Id="rId4" Type="http://schemas.openxmlformats.org/officeDocument/2006/relationships/image" Target="../media/image103.png"/><Relationship Id="rId9" Type="http://schemas.openxmlformats.org/officeDocument/2006/relationships/image" Target="../media/image94.png"/><Relationship Id="rId14" Type="http://schemas.openxmlformats.org/officeDocument/2006/relationships/image" Target="../media/image9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0.png"/><Relationship Id="rId18" Type="http://schemas.openxmlformats.org/officeDocument/2006/relationships/image" Target="../media/image1070.png"/><Relationship Id="rId3" Type="http://schemas.openxmlformats.org/officeDocument/2006/relationships/image" Target="../media/image102.png"/><Relationship Id="rId7" Type="http://schemas.openxmlformats.org/officeDocument/2006/relationships/image" Target="../media/image92.png"/><Relationship Id="rId12" Type="http://schemas.openxmlformats.org/officeDocument/2006/relationships/image" Target="../media/image970.png"/><Relationship Id="rId17" Type="http://schemas.openxmlformats.org/officeDocument/2006/relationships/image" Target="../media/image106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960.png"/><Relationship Id="rId5" Type="http://schemas.openxmlformats.org/officeDocument/2006/relationships/image" Target="../media/image104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80.png"/><Relationship Id="rId4" Type="http://schemas.openxmlformats.org/officeDocument/2006/relationships/image" Target="../media/image103.png"/><Relationship Id="rId9" Type="http://schemas.openxmlformats.org/officeDocument/2006/relationships/image" Target="../media/image94.png"/><Relationship Id="rId14" Type="http://schemas.openxmlformats.org/officeDocument/2006/relationships/image" Target="../media/image9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2AC2B2-BE48-F147-B8F0-C4214DE5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818" y="3766079"/>
            <a:ext cx="9144000" cy="205498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Avenir Medium" panose="02000503020000020003" pitchFamily="2" charset="0"/>
              </a:rPr>
              <a:t>Harvard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AC295/CS287r/CSCI E-115B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Chris Tanner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66A7DC-809D-3741-93BC-D14DE36F96EC}"/>
              </a:ext>
            </a:extLst>
          </p:cNvPr>
          <p:cNvGrpSpPr>
            <a:grpSpLocks noChangeAspect="1"/>
          </p:cNvGrpSpPr>
          <p:nvPr/>
        </p:nvGrpSpPr>
        <p:grpSpPr>
          <a:xfrm>
            <a:off x="7891509" y="3690215"/>
            <a:ext cx="1789742" cy="1001334"/>
            <a:chOff x="3383860" y="4092499"/>
            <a:chExt cx="1774304" cy="1102997"/>
          </a:xfrm>
        </p:grpSpPr>
        <p:pic>
          <p:nvPicPr>
            <p:cNvPr id="5" name="Picture 4" descr="iacs.png">
              <a:extLst>
                <a:ext uri="{FF2B5EF4-FFF2-40B4-BE49-F238E27FC236}">
                  <a16:creationId xmlns:a16="http://schemas.microsoft.com/office/drawing/2014/main" id="{9086F760-9B6C-E246-8627-D5679938DA1E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6" name="Picture 5" descr="harvard.png">
              <a:extLst>
                <a:ext uri="{FF2B5EF4-FFF2-40B4-BE49-F238E27FC236}">
                  <a16:creationId xmlns:a16="http://schemas.microsoft.com/office/drawing/2014/main" id="{0F533E74-7ECE-6C40-86AD-66A084918B0E}"/>
                </a:ext>
              </a:extLst>
            </p:cNvPr>
            <p:cNvPicPr>
              <a:picLocks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0021C8-F00C-6C43-B330-F8BA8DD2CC26}"/>
              </a:ext>
            </a:extLst>
          </p:cNvPr>
          <p:cNvSpPr/>
          <p:nvPr/>
        </p:nvSpPr>
        <p:spPr>
          <a:xfrm>
            <a:off x="2009021" y="3303329"/>
            <a:ext cx="7806044" cy="99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095D9-816C-7842-801A-6D3B6EE1281A}"/>
              </a:ext>
            </a:extLst>
          </p:cNvPr>
          <p:cNvSpPr/>
          <p:nvPr/>
        </p:nvSpPr>
        <p:spPr>
          <a:xfrm>
            <a:off x="2009021" y="3392360"/>
            <a:ext cx="7806044" cy="864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BC667-27E4-3A43-9E29-B8A44ADC4F14}"/>
              </a:ext>
            </a:extLst>
          </p:cNvPr>
          <p:cNvSpPr/>
          <p:nvPr/>
        </p:nvSpPr>
        <p:spPr>
          <a:xfrm>
            <a:off x="2009020" y="2360452"/>
            <a:ext cx="6790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From Self-Attention to Transformers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D3A784-FA36-F34D-8D7C-D82D66A90F42}"/>
              </a:ext>
            </a:extLst>
          </p:cNvPr>
          <p:cNvSpPr txBox="1">
            <a:spLocks/>
          </p:cNvSpPr>
          <p:nvPr/>
        </p:nvSpPr>
        <p:spPr>
          <a:xfrm>
            <a:off x="2015533" y="1554710"/>
            <a:ext cx="9312569" cy="8057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venir Medium" panose="02000503020000020003" pitchFamily="2" charset="0"/>
              </a:rPr>
              <a:t>Lecture 10: Transformers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FDE2F6-A847-1047-9F68-BFB72984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854" y="5903912"/>
            <a:ext cx="954088" cy="95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A4F338-CD01-AD4A-AC3E-609E3D760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275" y="5123493"/>
            <a:ext cx="1248033" cy="17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3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359600" y="3883234"/>
            <a:ext cx="1084900" cy="27739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0F4CF1B-C671-4041-AD3A-E4D437C2EC41}"/>
              </a:ext>
            </a:extLst>
          </p:cNvPr>
          <p:cNvSpPr/>
          <p:nvPr/>
        </p:nvSpPr>
        <p:spPr>
          <a:xfrm>
            <a:off x="1461812" y="3789616"/>
            <a:ext cx="1537115" cy="16075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/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 </a:t>
                </a:r>
                <a:r>
                  <a:rPr lang="en-US" sz="2000" dirty="0">
                    <a:latin typeface="Avenir Medium" panose="02000503020000020003" pitchFamily="2" charset="0"/>
                  </a:rPr>
                  <a:t>= 124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  <a:blipFill>
                <a:blip r:embed="rId4"/>
                <a:stretch>
                  <a:fillRect l="-248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Rectangle 146">
            <a:extLst>
              <a:ext uri="{FF2B5EF4-FFF2-40B4-BE49-F238E27FC236}">
                <a16:creationId xmlns:a16="http://schemas.microsoft.com/office/drawing/2014/main" id="{8679B9E6-BAD4-9349-A976-9ED0033BD9AF}"/>
              </a:ext>
            </a:extLst>
          </p:cNvPr>
          <p:cNvSpPr/>
          <p:nvPr/>
        </p:nvSpPr>
        <p:spPr>
          <a:xfrm>
            <a:off x="5781206" y="3754779"/>
            <a:ext cx="4490764" cy="29024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35DDA60-C1B8-0A48-AD46-1D1B93D31085}"/>
                  </a:ext>
                </a:extLst>
              </p:cNvPr>
              <p:cNvSpPr/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 </a:t>
                </a:r>
                <a:r>
                  <a:rPr lang="en-US" sz="2000" dirty="0">
                    <a:latin typeface="Avenir Medium" panose="02000503020000020003" pitchFamily="2" charset="0"/>
                  </a:rPr>
                  <a:t>= 22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35DDA60-C1B8-0A48-AD46-1D1B93D31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  <a:blipFill>
                <a:blip r:embed="rId5"/>
                <a:stretch>
                  <a:fillRect l="-1990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Rectangle 148">
            <a:extLst>
              <a:ext uri="{FF2B5EF4-FFF2-40B4-BE49-F238E27FC236}">
                <a16:creationId xmlns:a16="http://schemas.microsoft.com/office/drawing/2014/main" id="{F7E90E87-69FD-B742-AFD2-B1C9412C42DB}"/>
              </a:ext>
            </a:extLst>
          </p:cNvPr>
          <p:cNvSpPr/>
          <p:nvPr/>
        </p:nvSpPr>
        <p:spPr>
          <a:xfrm>
            <a:off x="3412576" y="3831652"/>
            <a:ext cx="1962146" cy="15393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D03E156-3A8C-5F4F-8222-DD78BCC18D39}"/>
              </a:ext>
            </a:extLst>
          </p:cNvPr>
          <p:cNvSpPr/>
          <p:nvPr/>
        </p:nvSpPr>
        <p:spPr>
          <a:xfrm>
            <a:off x="953338" y="900541"/>
            <a:ext cx="9544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2:</a:t>
            </a:r>
            <a:r>
              <a:rPr lang="en-US" sz="2000" dirty="0">
                <a:latin typeface="Avenir Medium" panose="02000503020000020003" pitchFamily="2" charset="0"/>
              </a:rPr>
              <a:t> For word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dirty="0">
                <a:latin typeface="Avenir Medium" panose="02000503020000020003" pitchFamily="2" charset="0"/>
              </a:rPr>
              <a:t>, let’s calculate the scores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dirty="0">
                <a:latin typeface="Avenir Medium" panose="02000503020000020003" pitchFamily="2" charset="0"/>
              </a:rPr>
              <a:t>, which represent how much attention to pay to each respective ”word”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382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3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359601" y="3883234"/>
            <a:ext cx="1895367" cy="28214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0F4CF1B-C671-4041-AD3A-E4D437C2EC41}"/>
              </a:ext>
            </a:extLst>
          </p:cNvPr>
          <p:cNvSpPr/>
          <p:nvPr/>
        </p:nvSpPr>
        <p:spPr>
          <a:xfrm>
            <a:off x="3396615" y="3789615"/>
            <a:ext cx="2849998" cy="29024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/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 </a:t>
                </a:r>
                <a:r>
                  <a:rPr lang="en-US" sz="2000" dirty="0">
                    <a:latin typeface="Avenir Medium" panose="02000503020000020003" pitchFamily="2" charset="0"/>
                  </a:rPr>
                  <a:t>= 124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  <a:blipFill>
                <a:blip r:embed="rId4"/>
                <a:stretch>
                  <a:fillRect l="-248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Rectangle 146">
            <a:extLst>
              <a:ext uri="{FF2B5EF4-FFF2-40B4-BE49-F238E27FC236}">
                <a16:creationId xmlns:a16="http://schemas.microsoft.com/office/drawing/2014/main" id="{8679B9E6-BAD4-9349-A976-9ED0033BD9AF}"/>
              </a:ext>
            </a:extLst>
          </p:cNvPr>
          <p:cNvSpPr/>
          <p:nvPr/>
        </p:nvSpPr>
        <p:spPr>
          <a:xfrm>
            <a:off x="7730889" y="3754780"/>
            <a:ext cx="2541080" cy="25497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35DDA60-C1B8-0A48-AD46-1D1B93D31085}"/>
                  </a:ext>
                </a:extLst>
              </p:cNvPr>
              <p:cNvSpPr/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 </a:t>
                </a:r>
                <a:r>
                  <a:rPr lang="en-US" sz="2000" dirty="0">
                    <a:latin typeface="Avenir Medium" panose="02000503020000020003" pitchFamily="2" charset="0"/>
                  </a:rPr>
                  <a:t>= 22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35DDA60-C1B8-0A48-AD46-1D1B93D310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  <a:blipFill>
                <a:blip r:embed="rId5"/>
                <a:stretch>
                  <a:fillRect l="-1990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B99BEFA-93F0-694E-B047-484FB1C6F732}"/>
                  </a:ext>
                </a:extLst>
              </p:cNvPr>
              <p:cNvSpPr/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 </a:t>
                </a:r>
                <a:r>
                  <a:rPr lang="en-US" sz="2000" dirty="0">
                    <a:latin typeface="Avenir Medium" panose="02000503020000020003" pitchFamily="2" charset="0"/>
                  </a:rPr>
                  <a:t>= 8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B99BEFA-93F0-694E-B047-484FB1C6F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  <a:blipFill>
                <a:blip r:embed="rId6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Rectangle 150">
            <a:extLst>
              <a:ext uri="{FF2B5EF4-FFF2-40B4-BE49-F238E27FC236}">
                <a16:creationId xmlns:a16="http://schemas.microsoft.com/office/drawing/2014/main" id="{2F76D72D-FF69-784D-8450-212D5ABB1E03}"/>
              </a:ext>
            </a:extLst>
          </p:cNvPr>
          <p:cNvSpPr/>
          <p:nvPr/>
        </p:nvSpPr>
        <p:spPr>
          <a:xfrm>
            <a:off x="6345537" y="3776989"/>
            <a:ext cx="1015761" cy="1573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953338" y="900541"/>
            <a:ext cx="9544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2:</a:t>
            </a:r>
            <a:r>
              <a:rPr lang="en-US" sz="2000" dirty="0">
                <a:latin typeface="Avenir Medium" panose="02000503020000020003" pitchFamily="2" charset="0"/>
              </a:rPr>
              <a:t> For word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dirty="0">
                <a:latin typeface="Avenir Medium" panose="02000503020000020003" pitchFamily="2" charset="0"/>
              </a:rPr>
              <a:t>, let’s calculate the scores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dirty="0">
                <a:latin typeface="Avenir Medium" panose="02000503020000020003" pitchFamily="2" charset="0"/>
              </a:rPr>
              <a:t>, which represent how much attention to pay to each respective ”word”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endParaRPr lang="en-US" sz="2000" dirty="0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E780AD9-E61D-B64B-8E56-BC2F33F8948A}"/>
              </a:ext>
            </a:extLst>
          </p:cNvPr>
          <p:cNvSpPr/>
          <p:nvPr/>
        </p:nvSpPr>
        <p:spPr>
          <a:xfrm>
            <a:off x="2504842" y="3883234"/>
            <a:ext cx="494362" cy="1481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4346868" y="3874556"/>
            <a:ext cx="4619002" cy="28174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C0D830A-83CC-A041-A8E5-C505872B34F1}"/>
                  </a:ext>
                </a:extLst>
              </p:cNvPr>
              <p:cNvSpPr/>
              <p:nvPr/>
            </p:nvSpPr>
            <p:spPr>
              <a:xfrm>
                <a:off x="953338" y="900541"/>
                <a:ext cx="10031337" cy="423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highlight>
                      <a:srgbClr val="FFFF00"/>
                    </a:highlight>
                    <a:latin typeface="Avenir Medium" panose="02000503020000020003" pitchFamily="2" charset="0"/>
                  </a:rPr>
                  <a:t>Step 3:</a:t>
                </a:r>
                <a:r>
                  <a:rPr lang="en-US" sz="2000" dirty="0">
                    <a:latin typeface="Avenir Medium" panose="02000503020000020003" pitchFamily="2" charset="0"/>
                  </a:rPr>
                  <a:t> Our scores 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dirty="0">
                    <a:latin typeface="Avenir Medium" panose="02000503020000020003" pitchFamily="2" charset="0"/>
                  </a:rPr>
                  <a:t> don’t sum to 1. Let’s divide by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𝑙𝑒𝑛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softmax</a:t>
                </a:r>
                <a:r>
                  <a:rPr lang="en-US" sz="2000" dirty="0"/>
                  <a:t> it</a:t>
                </a:r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C0D830A-83CC-A041-A8E5-C505872B3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38" y="900541"/>
                <a:ext cx="10031337" cy="423129"/>
              </a:xfrm>
              <a:prstGeom prst="rect">
                <a:avLst/>
              </a:prstGeom>
              <a:blipFill>
                <a:blip r:embed="rId7"/>
                <a:stretch>
                  <a:fillRect l="-506" t="-294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3A25812-6D55-1E44-8C5C-DE75AC41B048}"/>
                  </a:ext>
                </a:extLst>
              </p:cNvPr>
              <p:cNvSpPr/>
              <p:nvPr/>
            </p:nvSpPr>
            <p:spPr>
              <a:xfrm>
                <a:off x="3212549" y="3262681"/>
                <a:ext cx="225545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.08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3A25812-6D55-1E44-8C5C-DE75AC41B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49" y="3262681"/>
                <a:ext cx="2255457" cy="400110"/>
              </a:xfrm>
              <a:prstGeom prst="rect">
                <a:avLst/>
              </a:prstGeom>
              <a:blipFill>
                <a:blip r:embed="rId8"/>
                <a:stretch>
                  <a:fillRect l="-2793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DF0A3C7-FF46-EF4B-ADA4-79E6DD9B1E48}"/>
                  </a:ext>
                </a:extLst>
              </p:cNvPr>
              <p:cNvSpPr/>
              <p:nvPr/>
            </p:nvSpPr>
            <p:spPr>
              <a:xfrm>
                <a:off x="3212549" y="2821699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.91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DF0A3C7-FF46-EF4B-ADA4-79E6DD9B1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49" y="2821699"/>
                <a:ext cx="2444350" cy="400110"/>
              </a:xfrm>
              <a:prstGeom prst="rect">
                <a:avLst/>
              </a:prstGeom>
              <a:blipFill>
                <a:blip r:embed="rId9"/>
                <a:stretch>
                  <a:fillRect l="-2577" t="-1250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EF2ACFB-99E5-FF4C-B48A-24056D2CF587}"/>
                  </a:ext>
                </a:extLst>
              </p:cNvPr>
              <p:cNvSpPr/>
              <p:nvPr/>
            </p:nvSpPr>
            <p:spPr>
              <a:xfrm>
                <a:off x="3212550" y="2306608"/>
                <a:ext cx="22021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000" b="1" i="0" baseline="-25000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000" b="1" dirty="0" smtClean="0">
                        <a:ea typeface="Cambria Math" panose="02040503050406030204" pitchFamily="18" charset="0"/>
                      </a:rPr>
                      <m:t> =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.01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EF2ACFB-99E5-FF4C-B48A-24056D2CF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50" y="2306608"/>
                <a:ext cx="2202190" cy="400110"/>
              </a:xfrm>
              <a:prstGeom prst="rect">
                <a:avLst/>
              </a:prstGeom>
              <a:blipFill>
                <a:blip r:embed="rId10"/>
                <a:stretch>
                  <a:fillRect t="-6250" r="-114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A6B6F70-3136-EF40-A17D-453F4F6562EE}"/>
                  </a:ext>
                </a:extLst>
              </p:cNvPr>
              <p:cNvSpPr/>
              <p:nvPr/>
            </p:nvSpPr>
            <p:spPr>
              <a:xfrm>
                <a:off x="3226857" y="1853471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0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A6B6F70-3136-EF40-A17D-453F4F656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57" y="1853471"/>
                <a:ext cx="2444350" cy="400110"/>
              </a:xfrm>
              <a:prstGeom prst="rect">
                <a:avLst/>
              </a:prstGeom>
              <a:blipFill>
                <a:blip r:embed="rId11"/>
                <a:stretch>
                  <a:fillRect l="-2062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2868ABF-6215-7244-A5EA-3C27BABD88EF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2868ABF-6215-7244-A5EA-3C27BABD8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12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4BCF0D5-6D7B-9B44-BB65-23F201D2BFBF}"/>
                  </a:ext>
                </a:extLst>
              </p:cNvPr>
              <p:cNvSpPr/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 </a:t>
                </a:r>
                <a:r>
                  <a:rPr lang="en-US" sz="2000" dirty="0">
                    <a:latin typeface="Avenir Medium" panose="02000503020000020003" pitchFamily="2" charset="0"/>
                  </a:rPr>
                  <a:t>= 124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4BCF0D5-6D7B-9B44-BB65-23F201D2B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  <a:blipFill>
                <a:blip r:embed="rId13"/>
                <a:stretch>
                  <a:fillRect l="-248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B9A3C0-A458-7F45-BE1A-D0116D1973AB}"/>
                  </a:ext>
                </a:extLst>
              </p:cNvPr>
              <p:cNvSpPr/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 </a:t>
                </a:r>
                <a:r>
                  <a:rPr lang="en-US" sz="2000" dirty="0">
                    <a:latin typeface="Avenir Medium" panose="02000503020000020003" pitchFamily="2" charset="0"/>
                  </a:rPr>
                  <a:t>= 22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B9A3C0-A458-7F45-BE1A-D0116D197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  <a:blipFill>
                <a:blip r:embed="rId14"/>
                <a:stretch>
                  <a:fillRect l="-1990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3E7DF23-DC89-474C-84E9-078103500A99}"/>
                  </a:ext>
                </a:extLst>
              </p:cNvPr>
              <p:cNvSpPr/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 </a:t>
                </a:r>
                <a:r>
                  <a:rPr lang="en-US" sz="2000" dirty="0">
                    <a:latin typeface="Avenir Medium" panose="02000503020000020003" pitchFamily="2" charset="0"/>
                  </a:rPr>
                  <a:t>= 8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3E7DF23-DC89-474C-84E9-078103500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  <a:blipFill>
                <a:blip r:embed="rId15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Rectangle 156">
            <a:extLst>
              <a:ext uri="{FF2B5EF4-FFF2-40B4-BE49-F238E27FC236}">
                <a16:creationId xmlns:a16="http://schemas.microsoft.com/office/drawing/2014/main" id="{8423AE55-4DD8-EE4A-A27D-6BA8350A3BFA}"/>
              </a:ext>
            </a:extLst>
          </p:cNvPr>
          <p:cNvSpPr/>
          <p:nvPr/>
        </p:nvSpPr>
        <p:spPr>
          <a:xfrm>
            <a:off x="335432" y="3820876"/>
            <a:ext cx="1940632" cy="28711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71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4346868" y="3874556"/>
            <a:ext cx="4619002" cy="28174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C0D830A-83CC-A041-A8E5-C505872B34F1}"/>
                  </a:ext>
                </a:extLst>
              </p:cNvPr>
              <p:cNvSpPr/>
              <p:nvPr/>
            </p:nvSpPr>
            <p:spPr>
              <a:xfrm>
                <a:off x="953338" y="900541"/>
                <a:ext cx="10031337" cy="423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highlight>
                      <a:srgbClr val="FFFF00"/>
                    </a:highlight>
                    <a:latin typeface="Avenir Medium" panose="02000503020000020003" pitchFamily="2" charset="0"/>
                  </a:rPr>
                  <a:t>Step 3:</a:t>
                </a:r>
                <a:r>
                  <a:rPr lang="en-US" sz="2000" dirty="0">
                    <a:latin typeface="Avenir Medium" panose="02000503020000020003" pitchFamily="2" charset="0"/>
                  </a:rPr>
                  <a:t> Our scores 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, 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dirty="0">
                    <a:latin typeface="Avenir Medium" panose="02000503020000020003" pitchFamily="2" charset="0"/>
                  </a:rPr>
                  <a:t> don’t sum to 1. Let’s divide by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𝑙𝑒𝑛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and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softmax</a:t>
                </a:r>
                <a:r>
                  <a:rPr lang="en-US" sz="2000" dirty="0"/>
                  <a:t> it</a:t>
                </a:r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C0D830A-83CC-A041-A8E5-C505872B34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38" y="900541"/>
                <a:ext cx="10031337" cy="423129"/>
              </a:xfrm>
              <a:prstGeom prst="rect">
                <a:avLst/>
              </a:prstGeom>
              <a:blipFill>
                <a:blip r:embed="rId7"/>
                <a:stretch>
                  <a:fillRect l="-506" t="-2941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3A25812-6D55-1E44-8C5C-DE75AC41B048}"/>
                  </a:ext>
                </a:extLst>
              </p:cNvPr>
              <p:cNvSpPr/>
              <p:nvPr/>
            </p:nvSpPr>
            <p:spPr>
              <a:xfrm>
                <a:off x="3212549" y="3262681"/>
                <a:ext cx="225545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.08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C3A25812-6D55-1E44-8C5C-DE75AC41B0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49" y="3262681"/>
                <a:ext cx="2255457" cy="400110"/>
              </a:xfrm>
              <a:prstGeom prst="rect">
                <a:avLst/>
              </a:prstGeom>
              <a:blipFill>
                <a:blip r:embed="rId8"/>
                <a:stretch>
                  <a:fillRect l="-2793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DF0A3C7-FF46-EF4B-ADA4-79E6DD9B1E48}"/>
                  </a:ext>
                </a:extLst>
              </p:cNvPr>
              <p:cNvSpPr/>
              <p:nvPr/>
            </p:nvSpPr>
            <p:spPr>
              <a:xfrm>
                <a:off x="3212549" y="2821699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.91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8DF0A3C7-FF46-EF4B-ADA4-79E6DD9B1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49" y="2821699"/>
                <a:ext cx="2444350" cy="400110"/>
              </a:xfrm>
              <a:prstGeom prst="rect">
                <a:avLst/>
              </a:prstGeom>
              <a:blipFill>
                <a:blip r:embed="rId9"/>
                <a:stretch>
                  <a:fillRect l="-2577" t="-12500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EF2ACFB-99E5-FF4C-B48A-24056D2CF587}"/>
                  </a:ext>
                </a:extLst>
              </p:cNvPr>
              <p:cNvSpPr/>
              <p:nvPr/>
            </p:nvSpPr>
            <p:spPr>
              <a:xfrm>
                <a:off x="3212550" y="2306608"/>
                <a:ext cx="22021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000" b="1" i="0" baseline="-25000" dirty="0" smtClean="0">
                        <a:solidFill>
                          <a:srgbClr val="FF0000"/>
                        </a:solidFill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2000" b="1" dirty="0" smtClean="0">
                        <a:ea typeface="Cambria Math" panose="02040503050406030204" pitchFamily="18" charset="0"/>
                      </a:rPr>
                      <m:t> =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.01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EF2ACFB-99E5-FF4C-B48A-24056D2CF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50" y="2306608"/>
                <a:ext cx="2202190" cy="400110"/>
              </a:xfrm>
              <a:prstGeom prst="rect">
                <a:avLst/>
              </a:prstGeom>
              <a:blipFill>
                <a:blip r:embed="rId10"/>
                <a:stretch>
                  <a:fillRect t="-6250" r="-114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A6B6F70-3136-EF40-A17D-453F4F6562EE}"/>
                  </a:ext>
                </a:extLst>
              </p:cNvPr>
              <p:cNvSpPr/>
              <p:nvPr/>
            </p:nvSpPr>
            <p:spPr>
              <a:xfrm>
                <a:off x="3226857" y="1853471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 0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A6B6F70-3136-EF40-A17D-453F4F6562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6857" y="1853471"/>
                <a:ext cx="2444350" cy="400110"/>
              </a:xfrm>
              <a:prstGeom prst="rect">
                <a:avLst/>
              </a:prstGeom>
              <a:blipFill>
                <a:blip r:embed="rId11"/>
                <a:stretch>
                  <a:fillRect l="-2062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74700C8-B5BC-194A-8328-24323C681D37}"/>
              </a:ext>
            </a:extLst>
          </p:cNvPr>
          <p:cNvSpPr/>
          <p:nvPr/>
        </p:nvSpPr>
        <p:spPr>
          <a:xfrm>
            <a:off x="6096000" y="1920230"/>
            <a:ext cx="4982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Instead of these </a:t>
            </a:r>
            <a:r>
              <a:rPr lang="en-US" sz="2000" b="1" dirty="0">
                <a:solidFill>
                  <a:srgbClr val="FF0000"/>
                </a:solidFill>
                <a:latin typeface="Avenir Medium" panose="02000503020000020003" pitchFamily="2" charset="0"/>
              </a:rPr>
              <a:t>a</a:t>
            </a:r>
            <a:r>
              <a:rPr lang="en-US" sz="2000" b="1" baseline="-25000" dirty="0">
                <a:solidFill>
                  <a:srgbClr val="FF0000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values directly weighting our original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x</a:t>
            </a:r>
            <a:r>
              <a:rPr lang="en-US" sz="2000" b="1" baseline="-25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word vectors, they directly weight our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vectors.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2868ABF-6215-7244-A5EA-3C27BABD88EF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2868ABF-6215-7244-A5EA-3C27BABD8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12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4BCF0D5-6D7B-9B44-BB65-23F201D2BFBF}"/>
                  </a:ext>
                </a:extLst>
              </p:cNvPr>
              <p:cNvSpPr/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 </a:t>
                </a:r>
                <a:r>
                  <a:rPr lang="en-US" sz="2000" dirty="0">
                    <a:latin typeface="Avenir Medium" panose="02000503020000020003" pitchFamily="2" charset="0"/>
                  </a:rPr>
                  <a:t>= 124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4BCF0D5-6D7B-9B44-BB65-23F201D2BF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  <a:blipFill>
                <a:blip r:embed="rId13"/>
                <a:stretch>
                  <a:fillRect l="-248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B9A3C0-A458-7F45-BE1A-D0116D1973AB}"/>
                  </a:ext>
                </a:extLst>
              </p:cNvPr>
              <p:cNvSpPr/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 </a:t>
                </a:r>
                <a:r>
                  <a:rPr lang="en-US" sz="2000" dirty="0">
                    <a:latin typeface="Avenir Medium" panose="02000503020000020003" pitchFamily="2" charset="0"/>
                  </a:rPr>
                  <a:t>= 22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EB9A3C0-A458-7F45-BE1A-D0116D1973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2300535"/>
                <a:ext cx="2532496" cy="453137"/>
              </a:xfrm>
              <a:prstGeom prst="rect">
                <a:avLst/>
              </a:prstGeom>
              <a:blipFill>
                <a:blip r:embed="rId14"/>
                <a:stretch>
                  <a:fillRect l="-1990" b="-2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3E7DF23-DC89-474C-84E9-078103500A99}"/>
                  </a:ext>
                </a:extLst>
              </p:cNvPr>
              <p:cNvSpPr/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 </a:t>
                </a:r>
                <a:r>
                  <a:rPr lang="en-US" sz="2000" dirty="0">
                    <a:latin typeface="Avenir Medium" panose="02000503020000020003" pitchFamily="2" charset="0"/>
                  </a:rPr>
                  <a:t>= 8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3E7DF23-DC89-474C-84E9-078103500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38" y="1850102"/>
                <a:ext cx="2532496" cy="453137"/>
              </a:xfrm>
              <a:prstGeom prst="rect">
                <a:avLst/>
              </a:prstGeom>
              <a:blipFill>
                <a:blip r:embed="rId15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Rectangle 156">
            <a:extLst>
              <a:ext uri="{FF2B5EF4-FFF2-40B4-BE49-F238E27FC236}">
                <a16:creationId xmlns:a16="http://schemas.microsoft.com/office/drawing/2014/main" id="{8423AE55-4DD8-EE4A-A27D-6BA8350A3BFA}"/>
              </a:ext>
            </a:extLst>
          </p:cNvPr>
          <p:cNvSpPr/>
          <p:nvPr/>
        </p:nvSpPr>
        <p:spPr>
          <a:xfrm>
            <a:off x="335432" y="3820875"/>
            <a:ext cx="1940632" cy="28837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27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2305175" y="3874555"/>
            <a:ext cx="1475893" cy="28569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B99BEFA-93F0-694E-B047-484FB1C6F732}"/>
                  </a:ext>
                </a:extLst>
              </p:cNvPr>
              <p:cNvSpPr/>
              <p:nvPr/>
            </p:nvSpPr>
            <p:spPr>
              <a:xfrm>
                <a:off x="4696063" y="1802215"/>
                <a:ext cx="3576618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DE55B3"/>
                    </a:solidFill>
                    <a:latin typeface="Avenir Medium" panose="02000503020000020003" pitchFamily="2" charset="0"/>
                  </a:rPr>
                  <a:t>z</a:t>
                </a:r>
                <a:r>
                  <a:rPr lang="en-US" sz="2000" b="1" baseline="-25000" dirty="0">
                    <a:solidFill>
                      <a:srgbClr val="DE55B3"/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B99BEFA-93F0-694E-B047-484FB1C6F7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063" y="1802215"/>
                <a:ext cx="3576618" cy="453137"/>
              </a:xfrm>
              <a:prstGeom prst="rect">
                <a:avLst/>
              </a:prstGeom>
              <a:blipFill>
                <a:blip r:embed="rId3"/>
                <a:stretch>
                  <a:fillRect l="-176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953338" y="900541"/>
            <a:ext cx="100313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4:</a:t>
            </a:r>
            <a:r>
              <a:rPr lang="en-US" sz="2000" dirty="0">
                <a:latin typeface="Avenir Medium" panose="02000503020000020003" pitchFamily="2" charset="0"/>
              </a:rPr>
              <a:t> Let’s weight our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vectors and simply sum them up! </a:t>
            </a:r>
            <a:endParaRPr lang="en-US" sz="2000" dirty="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E9EF709-CF67-5C47-A2D7-B6F7402A3166}"/>
              </a:ext>
            </a:extLst>
          </p:cNvPr>
          <p:cNvSpPr/>
          <p:nvPr/>
        </p:nvSpPr>
        <p:spPr>
          <a:xfrm>
            <a:off x="4257265" y="3680932"/>
            <a:ext cx="1501232" cy="28569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656D6C4-70E1-8042-AE1D-820EC2F3FBEA}"/>
              </a:ext>
            </a:extLst>
          </p:cNvPr>
          <p:cNvSpPr/>
          <p:nvPr/>
        </p:nvSpPr>
        <p:spPr>
          <a:xfrm>
            <a:off x="6217249" y="3834820"/>
            <a:ext cx="1555047" cy="28569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823D39E5-7324-AF4C-BADC-99060DC38283}"/>
              </a:ext>
            </a:extLst>
          </p:cNvPr>
          <p:cNvSpPr/>
          <p:nvPr/>
        </p:nvSpPr>
        <p:spPr>
          <a:xfrm>
            <a:off x="421549" y="3863159"/>
            <a:ext cx="1403809" cy="28569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F99A013-74C5-0F49-B3F1-015B6456002D}"/>
              </a:ext>
            </a:extLst>
          </p:cNvPr>
          <p:cNvSpPr/>
          <p:nvPr/>
        </p:nvSpPr>
        <p:spPr>
          <a:xfrm>
            <a:off x="3783036" y="3761904"/>
            <a:ext cx="472261" cy="2856995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085E308-FFE0-734D-B37C-B3486CA64E98}"/>
              </a:ext>
            </a:extLst>
          </p:cNvPr>
          <p:cNvSpPr/>
          <p:nvPr/>
        </p:nvSpPr>
        <p:spPr>
          <a:xfrm>
            <a:off x="5765789" y="3596568"/>
            <a:ext cx="472261" cy="285699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BD432F0-BBBC-0B41-92AA-42A3BD444067}"/>
              </a:ext>
            </a:extLst>
          </p:cNvPr>
          <p:cNvSpPr/>
          <p:nvPr/>
        </p:nvSpPr>
        <p:spPr>
          <a:xfrm>
            <a:off x="7715328" y="3647607"/>
            <a:ext cx="472261" cy="285699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A5A54AE-1293-6144-B486-2B63931DD169}"/>
                  </a:ext>
                </a:extLst>
              </p:cNvPr>
              <p:cNvSpPr/>
              <p:nvPr/>
            </p:nvSpPr>
            <p:spPr>
              <a:xfrm>
                <a:off x="4911450" y="2240546"/>
                <a:ext cx="4229841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0.08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+ 0.91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+ 0.01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+ 0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A5A54AE-1293-6144-B486-2B63931DD1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50" y="2240546"/>
                <a:ext cx="4229841" cy="453137"/>
              </a:xfrm>
              <a:prstGeom prst="rect">
                <a:avLst/>
              </a:prstGeom>
              <a:blipFill>
                <a:blip r:embed="rId4"/>
                <a:stretch>
                  <a:fillRect l="-1497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3775282" y="139345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2FEE98-8FDB-9F43-A4DE-590D79905130}"/>
              </a:ext>
            </a:extLst>
          </p:cNvPr>
          <p:cNvGrpSpPr/>
          <p:nvPr/>
        </p:nvGrpSpPr>
        <p:grpSpPr>
          <a:xfrm>
            <a:off x="3867823" y="1931420"/>
            <a:ext cx="311369" cy="868951"/>
            <a:chOff x="827778" y="1767374"/>
            <a:chExt cx="311369" cy="868951"/>
          </a:xfrm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64425988-9D91-C146-8DC7-D6A7D857AAE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4FABD4F-6125-0E48-9264-4AF421E49862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F4A759B-ECBB-0B4A-BD35-F0B3AD801EC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DE8FDEA-5D3E-3543-8A6B-FC61C343EA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226DDAB7-6DE2-4D4A-8F6C-794D241D3D2D}"/>
              </a:ext>
            </a:extLst>
          </p:cNvPr>
          <p:cNvSpPr/>
          <p:nvPr/>
        </p:nvSpPr>
        <p:spPr>
          <a:xfrm>
            <a:off x="1834968" y="3709620"/>
            <a:ext cx="472261" cy="2856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9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ight Arrow 220">
            <a:extLst>
              <a:ext uri="{FF2B5EF4-FFF2-40B4-BE49-F238E27FC236}">
                <a16:creationId xmlns:a16="http://schemas.microsoft.com/office/drawing/2014/main" id="{B8B2E77A-C378-5949-9829-7C75B55258B9}"/>
              </a:ext>
            </a:extLst>
          </p:cNvPr>
          <p:cNvSpPr/>
          <p:nvPr/>
        </p:nvSpPr>
        <p:spPr>
          <a:xfrm rot="16200000">
            <a:off x="686031" y="3145228"/>
            <a:ext cx="404537" cy="26874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953338" y="900541"/>
            <a:ext cx="10503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Tada! Now we have great, new representations </a:t>
            </a:r>
            <a:r>
              <a:rPr lang="en-US" sz="2000" b="1" dirty="0" err="1">
                <a:solidFill>
                  <a:srgbClr val="DE55B3"/>
                </a:solidFill>
                <a:latin typeface="Avenir Medium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via a </a:t>
            </a:r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self-attention head</a:t>
            </a:r>
            <a:endParaRPr lang="en-US" sz="2000" dirty="0"/>
          </a:p>
        </p:txBody>
      </p: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6557629" y="1529913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782EE33-1556-6444-BB03-F79150D71166}"/>
              </a:ext>
            </a:extLst>
          </p:cNvPr>
          <p:cNvGrpSpPr/>
          <p:nvPr/>
        </p:nvGrpSpPr>
        <p:grpSpPr>
          <a:xfrm>
            <a:off x="6660120" y="2060898"/>
            <a:ext cx="311369" cy="868951"/>
            <a:chOff x="827778" y="1767374"/>
            <a:chExt cx="311369" cy="86895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BDF13404-3865-9E44-B318-8E56D03C171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FE84616-07AE-8249-AAE8-DA24DC6754E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17369AA-3A8E-1345-AE8C-A5557B682FE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A583712-B6CF-6A4A-8A94-9F7E497DB67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4678971" y="1547870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508359-4000-DC4A-9AB3-1A43C6D8E69E}"/>
              </a:ext>
            </a:extLst>
          </p:cNvPr>
          <p:cNvGrpSpPr/>
          <p:nvPr/>
        </p:nvGrpSpPr>
        <p:grpSpPr>
          <a:xfrm>
            <a:off x="4767974" y="2114832"/>
            <a:ext cx="311369" cy="868951"/>
            <a:chOff x="827778" y="1767374"/>
            <a:chExt cx="311369" cy="868951"/>
          </a:xfrm>
        </p:grpSpPr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11096A6C-E3B9-C147-9E02-8AF89AB7124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030886C-2E16-9E47-AA68-46B6B3BEC6F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D4E7CAF-0A48-CE4F-872D-78132DA4307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EBED224-1911-9E4F-9E51-04B5D73DE01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786825" y="1532963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1D887A3-145A-2542-8BC1-7FA893EA5957}"/>
              </a:ext>
            </a:extLst>
          </p:cNvPr>
          <p:cNvGrpSpPr/>
          <p:nvPr/>
        </p:nvGrpSpPr>
        <p:grpSpPr>
          <a:xfrm>
            <a:off x="2875828" y="2099925"/>
            <a:ext cx="311369" cy="868951"/>
            <a:chOff x="827778" y="1767374"/>
            <a:chExt cx="311369" cy="868951"/>
          </a:xfrm>
        </p:grpSpPr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68E83FFB-C0D4-A74D-93DC-903A5F24AAA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9066AC88-F698-9940-B04E-DE6613097EC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8D909A1-BBC5-FD41-BB08-50E1BD641CF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D8D8318B-DB9D-424A-BB86-AE5F4C3A573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675566" y="1563785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764569" y="2130747"/>
            <a:ext cx="311369" cy="868951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3A83B871-221F-804B-9102-BDD835FAA132}"/>
              </a:ext>
            </a:extLst>
          </p:cNvPr>
          <p:cNvSpPr/>
          <p:nvPr/>
        </p:nvSpPr>
        <p:spPr>
          <a:xfrm>
            <a:off x="359600" y="3503325"/>
            <a:ext cx="8083756" cy="18613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D917B2BD-E21C-8541-A6F3-91F8C4F89266}"/>
              </a:ext>
            </a:extLst>
          </p:cNvPr>
          <p:cNvSpPr/>
          <p:nvPr/>
        </p:nvSpPr>
        <p:spPr>
          <a:xfrm>
            <a:off x="3091746" y="3499023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64A8C6EB-077E-E140-BA30-449E18BD40CE}"/>
              </a:ext>
            </a:extLst>
          </p:cNvPr>
          <p:cNvSpPr txBox="1">
            <a:spLocks/>
          </p:cNvSpPr>
          <p:nvPr/>
        </p:nvSpPr>
        <p:spPr>
          <a:xfrm>
            <a:off x="2950938" y="3439983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225" name="Right Arrow 224">
            <a:extLst>
              <a:ext uri="{FF2B5EF4-FFF2-40B4-BE49-F238E27FC236}">
                <a16:creationId xmlns:a16="http://schemas.microsoft.com/office/drawing/2014/main" id="{04BDA959-1C4D-F34A-9B93-F7DB53AF9D8B}"/>
              </a:ext>
            </a:extLst>
          </p:cNvPr>
          <p:cNvSpPr/>
          <p:nvPr/>
        </p:nvSpPr>
        <p:spPr>
          <a:xfrm rot="16200000">
            <a:off x="2804826" y="3201618"/>
            <a:ext cx="404537" cy="26874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ight Arrow 225">
            <a:extLst>
              <a:ext uri="{FF2B5EF4-FFF2-40B4-BE49-F238E27FC236}">
                <a16:creationId xmlns:a16="http://schemas.microsoft.com/office/drawing/2014/main" id="{9B91979B-7757-6E4F-A0E2-9B8EE441812B}"/>
              </a:ext>
            </a:extLst>
          </p:cNvPr>
          <p:cNvSpPr/>
          <p:nvPr/>
        </p:nvSpPr>
        <p:spPr>
          <a:xfrm rot="16200000">
            <a:off x="4700079" y="3167049"/>
            <a:ext cx="404537" cy="26874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CA2A13D7-DCF0-4240-B620-6FED938A4C27}"/>
              </a:ext>
            </a:extLst>
          </p:cNvPr>
          <p:cNvSpPr/>
          <p:nvPr/>
        </p:nvSpPr>
        <p:spPr>
          <a:xfrm rot="16200000">
            <a:off x="6586841" y="3145228"/>
            <a:ext cx="404537" cy="26874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953338" y="900541"/>
            <a:ext cx="10503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Tada! Now we have great, new representations </a:t>
            </a:r>
            <a:r>
              <a:rPr lang="en-US" sz="2000" b="1" dirty="0" err="1">
                <a:solidFill>
                  <a:srgbClr val="DE55B3"/>
                </a:solidFill>
                <a:latin typeface="Avenir Medium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via a </a:t>
            </a:r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self-attention head</a:t>
            </a:r>
            <a:endParaRPr lang="en-US" sz="2000" dirty="0"/>
          </a:p>
        </p:txBody>
      </p: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7066950" y="1220251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782EE33-1556-6444-BB03-F79150D71166}"/>
              </a:ext>
            </a:extLst>
          </p:cNvPr>
          <p:cNvGrpSpPr/>
          <p:nvPr/>
        </p:nvGrpSpPr>
        <p:grpSpPr>
          <a:xfrm>
            <a:off x="7155953" y="1787213"/>
            <a:ext cx="311369" cy="868951"/>
            <a:chOff x="827778" y="1767374"/>
            <a:chExt cx="311369" cy="86895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BDF13404-3865-9E44-B318-8E56D03C171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BFE84616-07AE-8249-AAE8-DA24DC6754E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D17369AA-3A8E-1345-AE8C-A5557B682FE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2A583712-B6CF-6A4A-8A94-9F7E497DB67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5174804" y="1274185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A508359-4000-DC4A-9AB3-1A43C6D8E69E}"/>
              </a:ext>
            </a:extLst>
          </p:cNvPr>
          <p:cNvGrpSpPr/>
          <p:nvPr/>
        </p:nvGrpSpPr>
        <p:grpSpPr>
          <a:xfrm>
            <a:off x="5263807" y="1841147"/>
            <a:ext cx="311369" cy="868951"/>
            <a:chOff x="827778" y="1767374"/>
            <a:chExt cx="311369" cy="868951"/>
          </a:xfrm>
        </p:grpSpPr>
        <p:sp>
          <p:nvSpPr>
            <p:cNvPr id="160" name="Rounded Rectangle 159">
              <a:extLst>
                <a:ext uri="{FF2B5EF4-FFF2-40B4-BE49-F238E27FC236}">
                  <a16:creationId xmlns:a16="http://schemas.microsoft.com/office/drawing/2014/main" id="{11096A6C-E3B9-C147-9E02-8AF89AB7124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030886C-2E16-9E47-AA68-46B6B3BEC6F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D4E7CAF-0A48-CE4F-872D-78132DA4307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EBED224-1911-9E4F-9E51-04B5D73DE01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3282658" y="125927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41D887A3-145A-2542-8BC1-7FA893EA5957}"/>
              </a:ext>
            </a:extLst>
          </p:cNvPr>
          <p:cNvGrpSpPr/>
          <p:nvPr/>
        </p:nvGrpSpPr>
        <p:grpSpPr>
          <a:xfrm>
            <a:off x="3371661" y="1826240"/>
            <a:ext cx="311369" cy="868951"/>
            <a:chOff x="827778" y="1767374"/>
            <a:chExt cx="311369" cy="868951"/>
          </a:xfrm>
        </p:grpSpPr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68E83FFB-C0D4-A74D-93DC-903A5F24AAA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9066AC88-F698-9940-B04E-DE6613097EC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8D909A1-BBC5-FD41-BB08-50E1BD641CF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D8D8318B-DB9D-424A-BB86-AE5F4C3A573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1171399" y="1290100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1260402" y="1857062"/>
            <a:ext cx="311369" cy="868951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B13E8D0-C744-0941-8FBC-412A34E113CB}"/>
              </a:ext>
            </a:extLst>
          </p:cNvPr>
          <p:cNvSpPr/>
          <p:nvPr/>
        </p:nvSpPr>
        <p:spPr>
          <a:xfrm>
            <a:off x="167889" y="111886"/>
            <a:ext cx="11856222" cy="658014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38E621F-A4F0-FC4C-B41B-AC4F04A2DE1F}"/>
              </a:ext>
            </a:extLst>
          </p:cNvPr>
          <p:cNvSpPr/>
          <p:nvPr/>
        </p:nvSpPr>
        <p:spPr>
          <a:xfrm>
            <a:off x="1330037" y="276263"/>
            <a:ext cx="9139374" cy="4995506"/>
          </a:xfrm>
          <a:custGeom>
            <a:avLst/>
            <a:gdLst>
              <a:gd name="connsiteX0" fmla="*/ 1963882 w 8510155"/>
              <a:gd name="connsiteY0" fmla="*/ 530958 h 4500285"/>
              <a:gd name="connsiteX1" fmla="*/ 2015836 w 8510155"/>
              <a:gd name="connsiteY1" fmla="*/ 499785 h 4500285"/>
              <a:gd name="connsiteX2" fmla="*/ 2078182 w 8510155"/>
              <a:gd name="connsiteY2" fmla="*/ 458221 h 4500285"/>
              <a:gd name="connsiteX3" fmla="*/ 2109355 w 8510155"/>
              <a:gd name="connsiteY3" fmla="*/ 437440 h 4500285"/>
              <a:gd name="connsiteX4" fmla="*/ 2161309 w 8510155"/>
              <a:gd name="connsiteY4" fmla="*/ 406267 h 4500285"/>
              <a:gd name="connsiteX5" fmla="*/ 2223655 w 8510155"/>
              <a:gd name="connsiteY5" fmla="*/ 364703 h 4500285"/>
              <a:gd name="connsiteX6" fmla="*/ 2317173 w 8510155"/>
              <a:gd name="connsiteY6" fmla="*/ 312749 h 4500285"/>
              <a:gd name="connsiteX7" fmla="*/ 2358736 w 8510155"/>
              <a:gd name="connsiteY7" fmla="*/ 291967 h 4500285"/>
              <a:gd name="connsiteX8" fmla="*/ 2389909 w 8510155"/>
              <a:gd name="connsiteY8" fmla="*/ 271185 h 4500285"/>
              <a:gd name="connsiteX9" fmla="*/ 2462646 w 8510155"/>
              <a:gd name="connsiteY9" fmla="*/ 240012 h 4500285"/>
              <a:gd name="connsiteX10" fmla="*/ 2504209 w 8510155"/>
              <a:gd name="connsiteY10" fmla="*/ 208840 h 4500285"/>
              <a:gd name="connsiteX11" fmla="*/ 2535382 w 8510155"/>
              <a:gd name="connsiteY11" fmla="*/ 198449 h 4500285"/>
              <a:gd name="connsiteX12" fmla="*/ 2597727 w 8510155"/>
              <a:gd name="connsiteY12" fmla="*/ 156885 h 4500285"/>
              <a:gd name="connsiteX13" fmla="*/ 2701636 w 8510155"/>
              <a:gd name="connsiteY13" fmla="*/ 115321 h 4500285"/>
              <a:gd name="connsiteX14" fmla="*/ 2743200 w 8510155"/>
              <a:gd name="connsiteY14" fmla="*/ 94540 h 4500285"/>
              <a:gd name="connsiteX15" fmla="*/ 2795155 w 8510155"/>
              <a:gd name="connsiteY15" fmla="*/ 73758 h 4500285"/>
              <a:gd name="connsiteX16" fmla="*/ 2836718 w 8510155"/>
              <a:gd name="connsiteY16" fmla="*/ 52976 h 4500285"/>
              <a:gd name="connsiteX17" fmla="*/ 2899064 w 8510155"/>
              <a:gd name="connsiteY17" fmla="*/ 32194 h 4500285"/>
              <a:gd name="connsiteX18" fmla="*/ 2930236 w 8510155"/>
              <a:gd name="connsiteY18" fmla="*/ 21803 h 4500285"/>
              <a:gd name="connsiteX19" fmla="*/ 2961409 w 8510155"/>
              <a:gd name="connsiteY19" fmla="*/ 1021 h 4500285"/>
              <a:gd name="connsiteX20" fmla="*/ 2992582 w 8510155"/>
              <a:gd name="connsiteY20" fmla="*/ 11412 h 4500285"/>
              <a:gd name="connsiteX21" fmla="*/ 3013364 w 8510155"/>
              <a:gd name="connsiteY21" fmla="*/ 52976 h 4500285"/>
              <a:gd name="connsiteX22" fmla="*/ 3034146 w 8510155"/>
              <a:gd name="connsiteY22" fmla="*/ 84149 h 4500285"/>
              <a:gd name="connsiteX23" fmla="*/ 3065318 w 8510155"/>
              <a:gd name="connsiteY23" fmla="*/ 115321 h 4500285"/>
              <a:gd name="connsiteX24" fmla="*/ 3086100 w 8510155"/>
              <a:gd name="connsiteY24" fmla="*/ 146494 h 4500285"/>
              <a:gd name="connsiteX25" fmla="*/ 3148446 w 8510155"/>
              <a:gd name="connsiteY25" fmla="*/ 229621 h 4500285"/>
              <a:gd name="connsiteX26" fmla="*/ 3190009 w 8510155"/>
              <a:gd name="connsiteY26" fmla="*/ 281576 h 4500285"/>
              <a:gd name="connsiteX27" fmla="*/ 3221182 w 8510155"/>
              <a:gd name="connsiteY27" fmla="*/ 302358 h 4500285"/>
              <a:gd name="connsiteX28" fmla="*/ 3252355 w 8510155"/>
              <a:gd name="connsiteY28" fmla="*/ 343921 h 4500285"/>
              <a:gd name="connsiteX29" fmla="*/ 3283527 w 8510155"/>
              <a:gd name="connsiteY29" fmla="*/ 364703 h 4500285"/>
              <a:gd name="connsiteX30" fmla="*/ 3314700 w 8510155"/>
              <a:gd name="connsiteY30" fmla="*/ 395876 h 4500285"/>
              <a:gd name="connsiteX31" fmla="*/ 3377046 w 8510155"/>
              <a:gd name="connsiteY31" fmla="*/ 437440 h 4500285"/>
              <a:gd name="connsiteX32" fmla="*/ 3408218 w 8510155"/>
              <a:gd name="connsiteY32" fmla="*/ 458221 h 4500285"/>
              <a:gd name="connsiteX33" fmla="*/ 3439391 w 8510155"/>
              <a:gd name="connsiteY33" fmla="*/ 479003 h 4500285"/>
              <a:gd name="connsiteX34" fmla="*/ 3470564 w 8510155"/>
              <a:gd name="connsiteY34" fmla="*/ 489394 h 4500285"/>
              <a:gd name="connsiteX35" fmla="*/ 3730336 w 8510155"/>
              <a:gd name="connsiteY35" fmla="*/ 468612 h 4500285"/>
              <a:gd name="connsiteX36" fmla="*/ 3823855 w 8510155"/>
              <a:gd name="connsiteY36" fmla="*/ 427049 h 4500285"/>
              <a:gd name="connsiteX37" fmla="*/ 3886200 w 8510155"/>
              <a:gd name="connsiteY37" fmla="*/ 406267 h 4500285"/>
              <a:gd name="connsiteX38" fmla="*/ 4062846 w 8510155"/>
              <a:gd name="connsiteY38" fmla="*/ 333530 h 4500285"/>
              <a:gd name="connsiteX39" fmla="*/ 4208318 w 8510155"/>
              <a:gd name="connsiteY39" fmla="*/ 260794 h 4500285"/>
              <a:gd name="connsiteX40" fmla="*/ 4312227 w 8510155"/>
              <a:gd name="connsiteY40" fmla="*/ 208840 h 4500285"/>
              <a:gd name="connsiteX41" fmla="*/ 4416136 w 8510155"/>
              <a:gd name="connsiteY41" fmla="*/ 167276 h 4500285"/>
              <a:gd name="connsiteX42" fmla="*/ 4457700 w 8510155"/>
              <a:gd name="connsiteY42" fmla="*/ 156885 h 4500285"/>
              <a:gd name="connsiteX43" fmla="*/ 4509655 w 8510155"/>
              <a:gd name="connsiteY43" fmla="*/ 136103 h 4500285"/>
              <a:gd name="connsiteX44" fmla="*/ 4551218 w 8510155"/>
              <a:gd name="connsiteY44" fmla="*/ 115321 h 4500285"/>
              <a:gd name="connsiteX45" fmla="*/ 4613564 w 8510155"/>
              <a:gd name="connsiteY45" fmla="*/ 104930 h 4500285"/>
              <a:gd name="connsiteX46" fmla="*/ 4738255 w 8510155"/>
              <a:gd name="connsiteY46" fmla="*/ 63367 h 4500285"/>
              <a:gd name="connsiteX47" fmla="*/ 4800600 w 8510155"/>
              <a:gd name="connsiteY47" fmla="*/ 42585 h 4500285"/>
              <a:gd name="connsiteX48" fmla="*/ 4883727 w 8510155"/>
              <a:gd name="connsiteY48" fmla="*/ 21803 h 4500285"/>
              <a:gd name="connsiteX49" fmla="*/ 4946073 w 8510155"/>
              <a:gd name="connsiteY49" fmla="*/ 11412 h 4500285"/>
              <a:gd name="connsiteX50" fmla="*/ 4987636 w 8510155"/>
              <a:gd name="connsiteY50" fmla="*/ 84149 h 4500285"/>
              <a:gd name="connsiteX51" fmla="*/ 5008418 w 8510155"/>
              <a:gd name="connsiteY51" fmla="*/ 115321 h 4500285"/>
              <a:gd name="connsiteX52" fmla="*/ 5029200 w 8510155"/>
              <a:gd name="connsiteY52" fmla="*/ 156885 h 4500285"/>
              <a:gd name="connsiteX53" fmla="*/ 5060373 w 8510155"/>
              <a:gd name="connsiteY53" fmla="*/ 198449 h 4500285"/>
              <a:gd name="connsiteX54" fmla="*/ 5081155 w 8510155"/>
              <a:gd name="connsiteY54" fmla="*/ 229621 h 4500285"/>
              <a:gd name="connsiteX55" fmla="*/ 5112327 w 8510155"/>
              <a:gd name="connsiteY55" fmla="*/ 271185 h 4500285"/>
              <a:gd name="connsiteX56" fmla="*/ 5133109 w 8510155"/>
              <a:gd name="connsiteY56" fmla="*/ 302358 h 4500285"/>
              <a:gd name="connsiteX57" fmla="*/ 5257800 w 8510155"/>
              <a:gd name="connsiteY57" fmla="*/ 416658 h 4500285"/>
              <a:gd name="connsiteX58" fmla="*/ 5288973 w 8510155"/>
              <a:gd name="connsiteY58" fmla="*/ 447830 h 4500285"/>
              <a:gd name="connsiteX59" fmla="*/ 5351318 w 8510155"/>
              <a:gd name="connsiteY59" fmla="*/ 489394 h 4500285"/>
              <a:gd name="connsiteX60" fmla="*/ 5382491 w 8510155"/>
              <a:gd name="connsiteY60" fmla="*/ 510176 h 4500285"/>
              <a:gd name="connsiteX61" fmla="*/ 5444836 w 8510155"/>
              <a:gd name="connsiteY61" fmla="*/ 499785 h 4500285"/>
              <a:gd name="connsiteX62" fmla="*/ 5590309 w 8510155"/>
              <a:gd name="connsiteY62" fmla="*/ 458221 h 4500285"/>
              <a:gd name="connsiteX63" fmla="*/ 5621482 w 8510155"/>
              <a:gd name="connsiteY63" fmla="*/ 447830 h 4500285"/>
              <a:gd name="connsiteX64" fmla="*/ 5673436 w 8510155"/>
              <a:gd name="connsiteY64" fmla="*/ 416658 h 4500285"/>
              <a:gd name="connsiteX65" fmla="*/ 5704609 w 8510155"/>
              <a:gd name="connsiteY65" fmla="*/ 406267 h 4500285"/>
              <a:gd name="connsiteX66" fmla="*/ 5787736 w 8510155"/>
              <a:gd name="connsiteY66" fmla="*/ 364703 h 4500285"/>
              <a:gd name="connsiteX67" fmla="*/ 5818909 w 8510155"/>
              <a:gd name="connsiteY67" fmla="*/ 354312 h 4500285"/>
              <a:gd name="connsiteX68" fmla="*/ 5881255 w 8510155"/>
              <a:gd name="connsiteY68" fmla="*/ 312749 h 4500285"/>
              <a:gd name="connsiteX69" fmla="*/ 5943600 w 8510155"/>
              <a:gd name="connsiteY69" fmla="*/ 281576 h 4500285"/>
              <a:gd name="connsiteX70" fmla="*/ 5995555 w 8510155"/>
              <a:gd name="connsiteY70" fmla="*/ 260794 h 4500285"/>
              <a:gd name="connsiteX71" fmla="*/ 6099464 w 8510155"/>
              <a:gd name="connsiteY71" fmla="*/ 198449 h 4500285"/>
              <a:gd name="connsiteX72" fmla="*/ 6130636 w 8510155"/>
              <a:gd name="connsiteY72" fmla="*/ 188058 h 4500285"/>
              <a:gd name="connsiteX73" fmla="*/ 6172200 w 8510155"/>
              <a:gd name="connsiteY73" fmla="*/ 167276 h 4500285"/>
              <a:gd name="connsiteX74" fmla="*/ 6203373 w 8510155"/>
              <a:gd name="connsiteY74" fmla="*/ 156885 h 4500285"/>
              <a:gd name="connsiteX75" fmla="*/ 6234546 w 8510155"/>
              <a:gd name="connsiteY75" fmla="*/ 136103 h 4500285"/>
              <a:gd name="connsiteX76" fmla="*/ 6296891 w 8510155"/>
              <a:gd name="connsiteY76" fmla="*/ 115321 h 4500285"/>
              <a:gd name="connsiteX77" fmla="*/ 6328064 w 8510155"/>
              <a:gd name="connsiteY77" fmla="*/ 94540 h 4500285"/>
              <a:gd name="connsiteX78" fmla="*/ 6390409 w 8510155"/>
              <a:gd name="connsiteY78" fmla="*/ 73758 h 4500285"/>
              <a:gd name="connsiteX79" fmla="*/ 6452755 w 8510155"/>
              <a:gd name="connsiteY79" fmla="*/ 32194 h 4500285"/>
              <a:gd name="connsiteX80" fmla="*/ 6494318 w 8510155"/>
              <a:gd name="connsiteY80" fmla="*/ 84149 h 4500285"/>
              <a:gd name="connsiteX81" fmla="*/ 6525491 w 8510155"/>
              <a:gd name="connsiteY81" fmla="*/ 136103 h 4500285"/>
              <a:gd name="connsiteX82" fmla="*/ 6587836 w 8510155"/>
              <a:gd name="connsiteY82" fmla="*/ 198449 h 4500285"/>
              <a:gd name="connsiteX83" fmla="*/ 6619009 w 8510155"/>
              <a:gd name="connsiteY83" fmla="*/ 240012 h 4500285"/>
              <a:gd name="connsiteX84" fmla="*/ 6681355 w 8510155"/>
              <a:gd name="connsiteY84" fmla="*/ 302358 h 4500285"/>
              <a:gd name="connsiteX85" fmla="*/ 6712527 w 8510155"/>
              <a:gd name="connsiteY85" fmla="*/ 333530 h 4500285"/>
              <a:gd name="connsiteX86" fmla="*/ 6816436 w 8510155"/>
              <a:gd name="connsiteY86" fmla="*/ 416658 h 4500285"/>
              <a:gd name="connsiteX87" fmla="*/ 6847609 w 8510155"/>
              <a:gd name="connsiteY87" fmla="*/ 437440 h 4500285"/>
              <a:gd name="connsiteX88" fmla="*/ 6930736 w 8510155"/>
              <a:gd name="connsiteY88" fmla="*/ 499785 h 4500285"/>
              <a:gd name="connsiteX89" fmla="*/ 6961909 w 8510155"/>
              <a:gd name="connsiteY89" fmla="*/ 510176 h 4500285"/>
              <a:gd name="connsiteX90" fmla="*/ 6993082 w 8510155"/>
              <a:gd name="connsiteY90" fmla="*/ 530958 h 4500285"/>
              <a:gd name="connsiteX91" fmla="*/ 7024255 w 8510155"/>
              <a:gd name="connsiteY91" fmla="*/ 541349 h 4500285"/>
              <a:gd name="connsiteX92" fmla="*/ 7117773 w 8510155"/>
              <a:gd name="connsiteY92" fmla="*/ 582912 h 4500285"/>
              <a:gd name="connsiteX93" fmla="*/ 7148946 w 8510155"/>
              <a:gd name="connsiteY93" fmla="*/ 593303 h 4500285"/>
              <a:gd name="connsiteX94" fmla="*/ 7367155 w 8510155"/>
              <a:gd name="connsiteY94" fmla="*/ 614085 h 4500285"/>
              <a:gd name="connsiteX95" fmla="*/ 7439891 w 8510155"/>
              <a:gd name="connsiteY95" fmla="*/ 624476 h 4500285"/>
              <a:gd name="connsiteX96" fmla="*/ 7886700 w 8510155"/>
              <a:gd name="connsiteY96" fmla="*/ 645258 h 4500285"/>
              <a:gd name="connsiteX97" fmla="*/ 8084127 w 8510155"/>
              <a:gd name="connsiteY97" fmla="*/ 634867 h 4500285"/>
              <a:gd name="connsiteX98" fmla="*/ 8073736 w 8510155"/>
              <a:gd name="connsiteY98" fmla="*/ 811512 h 4500285"/>
              <a:gd name="connsiteX99" fmla="*/ 8063346 w 8510155"/>
              <a:gd name="connsiteY99" fmla="*/ 863467 h 4500285"/>
              <a:gd name="connsiteX100" fmla="*/ 8052955 w 8510155"/>
              <a:gd name="connsiteY100" fmla="*/ 936203 h 4500285"/>
              <a:gd name="connsiteX101" fmla="*/ 8042564 w 8510155"/>
              <a:gd name="connsiteY101" fmla="*/ 967376 h 4500285"/>
              <a:gd name="connsiteX102" fmla="*/ 8021782 w 8510155"/>
              <a:gd name="connsiteY102" fmla="*/ 1071285 h 4500285"/>
              <a:gd name="connsiteX103" fmla="*/ 8011391 w 8510155"/>
              <a:gd name="connsiteY103" fmla="*/ 1112849 h 4500285"/>
              <a:gd name="connsiteX104" fmla="*/ 8011391 w 8510155"/>
              <a:gd name="connsiteY104" fmla="*/ 1351840 h 4500285"/>
              <a:gd name="connsiteX105" fmla="*/ 8042564 w 8510155"/>
              <a:gd name="connsiteY105" fmla="*/ 1414185 h 4500285"/>
              <a:gd name="connsiteX106" fmla="*/ 8073736 w 8510155"/>
              <a:gd name="connsiteY106" fmla="*/ 1476530 h 4500285"/>
              <a:gd name="connsiteX107" fmla="*/ 8104909 w 8510155"/>
              <a:gd name="connsiteY107" fmla="*/ 1497312 h 4500285"/>
              <a:gd name="connsiteX108" fmla="*/ 8198427 w 8510155"/>
              <a:gd name="connsiteY108" fmla="*/ 1611612 h 4500285"/>
              <a:gd name="connsiteX109" fmla="*/ 8291946 w 8510155"/>
              <a:gd name="connsiteY109" fmla="*/ 1705130 h 4500285"/>
              <a:gd name="connsiteX110" fmla="*/ 8333509 w 8510155"/>
              <a:gd name="connsiteY110" fmla="*/ 1746694 h 4500285"/>
              <a:gd name="connsiteX111" fmla="*/ 8395855 w 8510155"/>
              <a:gd name="connsiteY111" fmla="*/ 1798649 h 4500285"/>
              <a:gd name="connsiteX112" fmla="*/ 8427027 w 8510155"/>
              <a:gd name="connsiteY112" fmla="*/ 1819430 h 4500285"/>
              <a:gd name="connsiteX113" fmla="*/ 8510155 w 8510155"/>
              <a:gd name="connsiteY113" fmla="*/ 1912949 h 4500285"/>
              <a:gd name="connsiteX114" fmla="*/ 8427027 w 8510155"/>
              <a:gd name="connsiteY114" fmla="*/ 2016858 h 4500285"/>
              <a:gd name="connsiteX115" fmla="*/ 8354291 w 8510155"/>
              <a:gd name="connsiteY115" fmla="*/ 2099985 h 4500285"/>
              <a:gd name="connsiteX116" fmla="*/ 8323118 w 8510155"/>
              <a:gd name="connsiteY116" fmla="*/ 2120767 h 4500285"/>
              <a:gd name="connsiteX117" fmla="*/ 8291946 w 8510155"/>
              <a:gd name="connsiteY117" fmla="*/ 2162330 h 4500285"/>
              <a:gd name="connsiteX118" fmla="*/ 8229600 w 8510155"/>
              <a:gd name="connsiteY118" fmla="*/ 2224676 h 4500285"/>
              <a:gd name="connsiteX119" fmla="*/ 8177646 w 8510155"/>
              <a:gd name="connsiteY119" fmla="*/ 2297412 h 4500285"/>
              <a:gd name="connsiteX120" fmla="*/ 8136082 w 8510155"/>
              <a:gd name="connsiteY120" fmla="*/ 2359758 h 4500285"/>
              <a:gd name="connsiteX121" fmla="*/ 8115300 w 8510155"/>
              <a:gd name="connsiteY121" fmla="*/ 2390930 h 4500285"/>
              <a:gd name="connsiteX122" fmla="*/ 8084127 w 8510155"/>
              <a:gd name="connsiteY122" fmla="*/ 2422103 h 4500285"/>
              <a:gd name="connsiteX123" fmla="*/ 8167255 w 8510155"/>
              <a:gd name="connsiteY123" fmla="*/ 2526012 h 4500285"/>
              <a:gd name="connsiteX124" fmla="*/ 8198427 w 8510155"/>
              <a:gd name="connsiteY124" fmla="*/ 2557185 h 4500285"/>
              <a:gd name="connsiteX125" fmla="*/ 8271164 w 8510155"/>
              <a:gd name="connsiteY125" fmla="*/ 2609140 h 4500285"/>
              <a:gd name="connsiteX126" fmla="*/ 8312727 w 8510155"/>
              <a:gd name="connsiteY126" fmla="*/ 2629921 h 4500285"/>
              <a:gd name="connsiteX127" fmla="*/ 8343900 w 8510155"/>
              <a:gd name="connsiteY127" fmla="*/ 2661094 h 4500285"/>
              <a:gd name="connsiteX128" fmla="*/ 8375073 w 8510155"/>
              <a:gd name="connsiteY128" fmla="*/ 2681876 h 4500285"/>
              <a:gd name="connsiteX129" fmla="*/ 8427027 w 8510155"/>
              <a:gd name="connsiteY129" fmla="*/ 2733830 h 4500285"/>
              <a:gd name="connsiteX130" fmla="*/ 8416636 w 8510155"/>
              <a:gd name="connsiteY130" fmla="*/ 2765003 h 4500285"/>
              <a:gd name="connsiteX131" fmla="*/ 8375073 w 8510155"/>
              <a:gd name="connsiteY131" fmla="*/ 2775394 h 4500285"/>
              <a:gd name="connsiteX132" fmla="*/ 8271164 w 8510155"/>
              <a:gd name="connsiteY132" fmla="*/ 2785785 h 4500285"/>
              <a:gd name="connsiteX133" fmla="*/ 8229600 w 8510155"/>
              <a:gd name="connsiteY133" fmla="*/ 2796176 h 4500285"/>
              <a:gd name="connsiteX134" fmla="*/ 8167255 w 8510155"/>
              <a:gd name="connsiteY134" fmla="*/ 2806567 h 4500285"/>
              <a:gd name="connsiteX135" fmla="*/ 8073736 w 8510155"/>
              <a:gd name="connsiteY135" fmla="*/ 2837740 h 4500285"/>
              <a:gd name="connsiteX136" fmla="*/ 8042564 w 8510155"/>
              <a:gd name="connsiteY136" fmla="*/ 2848130 h 4500285"/>
              <a:gd name="connsiteX137" fmla="*/ 7990609 w 8510155"/>
              <a:gd name="connsiteY137" fmla="*/ 2858521 h 4500285"/>
              <a:gd name="connsiteX138" fmla="*/ 7938655 w 8510155"/>
              <a:gd name="connsiteY138" fmla="*/ 2879303 h 4500285"/>
              <a:gd name="connsiteX139" fmla="*/ 7907482 w 8510155"/>
              <a:gd name="connsiteY139" fmla="*/ 2889694 h 4500285"/>
              <a:gd name="connsiteX140" fmla="*/ 7845136 w 8510155"/>
              <a:gd name="connsiteY140" fmla="*/ 2920867 h 4500285"/>
              <a:gd name="connsiteX141" fmla="*/ 7751618 w 8510155"/>
              <a:gd name="connsiteY141" fmla="*/ 2972821 h 4500285"/>
              <a:gd name="connsiteX142" fmla="*/ 7772400 w 8510155"/>
              <a:gd name="connsiteY142" fmla="*/ 3222203 h 4500285"/>
              <a:gd name="connsiteX143" fmla="*/ 7793182 w 8510155"/>
              <a:gd name="connsiteY143" fmla="*/ 3388458 h 4500285"/>
              <a:gd name="connsiteX144" fmla="*/ 7813964 w 8510155"/>
              <a:gd name="connsiteY144" fmla="*/ 3471585 h 4500285"/>
              <a:gd name="connsiteX145" fmla="*/ 7824355 w 8510155"/>
              <a:gd name="connsiteY145" fmla="*/ 3513149 h 4500285"/>
              <a:gd name="connsiteX146" fmla="*/ 7834746 w 8510155"/>
              <a:gd name="connsiteY146" fmla="*/ 3544321 h 4500285"/>
              <a:gd name="connsiteX147" fmla="*/ 7855527 w 8510155"/>
              <a:gd name="connsiteY147" fmla="*/ 3627449 h 4500285"/>
              <a:gd name="connsiteX148" fmla="*/ 7865918 w 8510155"/>
              <a:gd name="connsiteY148" fmla="*/ 3658621 h 4500285"/>
              <a:gd name="connsiteX149" fmla="*/ 7886700 w 8510155"/>
              <a:gd name="connsiteY149" fmla="*/ 3741749 h 4500285"/>
              <a:gd name="connsiteX150" fmla="*/ 7917873 w 8510155"/>
              <a:gd name="connsiteY150" fmla="*/ 3845658 h 4500285"/>
              <a:gd name="connsiteX151" fmla="*/ 7886700 w 8510155"/>
              <a:gd name="connsiteY151" fmla="*/ 3856049 h 4500285"/>
              <a:gd name="connsiteX152" fmla="*/ 7845136 w 8510155"/>
              <a:gd name="connsiteY152" fmla="*/ 3845658 h 4500285"/>
              <a:gd name="connsiteX153" fmla="*/ 7762009 w 8510155"/>
              <a:gd name="connsiteY153" fmla="*/ 3814485 h 4500285"/>
              <a:gd name="connsiteX154" fmla="*/ 7637318 w 8510155"/>
              <a:gd name="connsiteY154" fmla="*/ 3762530 h 4500285"/>
              <a:gd name="connsiteX155" fmla="*/ 7606146 w 8510155"/>
              <a:gd name="connsiteY155" fmla="*/ 3741749 h 4500285"/>
              <a:gd name="connsiteX156" fmla="*/ 7325591 w 8510155"/>
              <a:gd name="connsiteY156" fmla="*/ 3648230 h 4500285"/>
              <a:gd name="connsiteX157" fmla="*/ 7221682 w 8510155"/>
              <a:gd name="connsiteY157" fmla="*/ 3606667 h 4500285"/>
              <a:gd name="connsiteX158" fmla="*/ 7013864 w 8510155"/>
              <a:gd name="connsiteY158" fmla="*/ 3575494 h 4500285"/>
              <a:gd name="connsiteX159" fmla="*/ 6930736 w 8510155"/>
              <a:gd name="connsiteY159" fmla="*/ 3585885 h 4500285"/>
              <a:gd name="connsiteX160" fmla="*/ 6941127 w 8510155"/>
              <a:gd name="connsiteY160" fmla="*/ 3814485 h 4500285"/>
              <a:gd name="connsiteX161" fmla="*/ 6951518 w 8510155"/>
              <a:gd name="connsiteY161" fmla="*/ 3908003 h 4500285"/>
              <a:gd name="connsiteX162" fmla="*/ 6961909 w 8510155"/>
              <a:gd name="connsiteY162" fmla="*/ 4011912 h 4500285"/>
              <a:gd name="connsiteX163" fmla="*/ 6951518 w 8510155"/>
              <a:gd name="connsiteY163" fmla="*/ 4334030 h 4500285"/>
              <a:gd name="connsiteX164" fmla="*/ 6899564 w 8510155"/>
              <a:gd name="connsiteY164" fmla="*/ 4323640 h 4500285"/>
              <a:gd name="connsiteX165" fmla="*/ 6806046 w 8510155"/>
              <a:gd name="connsiteY165" fmla="*/ 4282076 h 4500285"/>
              <a:gd name="connsiteX166" fmla="*/ 6764482 w 8510155"/>
              <a:gd name="connsiteY166" fmla="*/ 4271685 h 4500285"/>
              <a:gd name="connsiteX167" fmla="*/ 6639791 w 8510155"/>
              <a:gd name="connsiteY167" fmla="*/ 4219730 h 4500285"/>
              <a:gd name="connsiteX168" fmla="*/ 6577446 w 8510155"/>
              <a:gd name="connsiteY168" fmla="*/ 4188558 h 4500285"/>
              <a:gd name="connsiteX169" fmla="*/ 6400800 w 8510155"/>
              <a:gd name="connsiteY169" fmla="*/ 4126212 h 4500285"/>
              <a:gd name="connsiteX170" fmla="*/ 6161809 w 8510155"/>
              <a:gd name="connsiteY170" fmla="*/ 4053476 h 4500285"/>
              <a:gd name="connsiteX171" fmla="*/ 6016336 w 8510155"/>
              <a:gd name="connsiteY171" fmla="*/ 4001521 h 4500285"/>
              <a:gd name="connsiteX172" fmla="*/ 5818909 w 8510155"/>
              <a:gd name="connsiteY172" fmla="*/ 3939176 h 4500285"/>
              <a:gd name="connsiteX173" fmla="*/ 5746173 w 8510155"/>
              <a:gd name="connsiteY173" fmla="*/ 3897612 h 4500285"/>
              <a:gd name="connsiteX174" fmla="*/ 5704609 w 8510155"/>
              <a:gd name="connsiteY174" fmla="*/ 3876830 h 4500285"/>
              <a:gd name="connsiteX175" fmla="*/ 5663046 w 8510155"/>
              <a:gd name="connsiteY175" fmla="*/ 3887221 h 4500285"/>
              <a:gd name="connsiteX176" fmla="*/ 5642264 w 8510155"/>
              <a:gd name="connsiteY176" fmla="*/ 3918394 h 4500285"/>
              <a:gd name="connsiteX177" fmla="*/ 5590309 w 8510155"/>
              <a:gd name="connsiteY177" fmla="*/ 3980740 h 4500285"/>
              <a:gd name="connsiteX178" fmla="*/ 5444836 w 8510155"/>
              <a:gd name="connsiteY178" fmla="*/ 4105430 h 4500285"/>
              <a:gd name="connsiteX179" fmla="*/ 5174673 w 8510155"/>
              <a:gd name="connsiteY179" fmla="*/ 4219730 h 4500285"/>
              <a:gd name="connsiteX180" fmla="*/ 5008418 w 8510155"/>
              <a:gd name="connsiteY180" fmla="*/ 4292467 h 4500285"/>
              <a:gd name="connsiteX181" fmla="*/ 4946073 w 8510155"/>
              <a:gd name="connsiteY181" fmla="*/ 4334030 h 4500285"/>
              <a:gd name="connsiteX182" fmla="*/ 4831773 w 8510155"/>
              <a:gd name="connsiteY182" fmla="*/ 4365203 h 4500285"/>
              <a:gd name="connsiteX183" fmla="*/ 4738255 w 8510155"/>
              <a:gd name="connsiteY183" fmla="*/ 4417158 h 4500285"/>
              <a:gd name="connsiteX184" fmla="*/ 4644736 w 8510155"/>
              <a:gd name="connsiteY184" fmla="*/ 4500285 h 4500285"/>
              <a:gd name="connsiteX185" fmla="*/ 4572000 w 8510155"/>
              <a:gd name="connsiteY185" fmla="*/ 4334030 h 4500285"/>
              <a:gd name="connsiteX186" fmla="*/ 4509655 w 8510155"/>
              <a:gd name="connsiteY186" fmla="*/ 4209340 h 4500285"/>
              <a:gd name="connsiteX187" fmla="*/ 4499264 w 8510155"/>
              <a:gd name="connsiteY187" fmla="*/ 4178167 h 4500285"/>
              <a:gd name="connsiteX188" fmla="*/ 4447309 w 8510155"/>
              <a:gd name="connsiteY188" fmla="*/ 4115821 h 4500285"/>
              <a:gd name="connsiteX189" fmla="*/ 4416136 w 8510155"/>
              <a:gd name="connsiteY189" fmla="*/ 4095040 h 4500285"/>
              <a:gd name="connsiteX190" fmla="*/ 3927764 w 8510155"/>
              <a:gd name="connsiteY190" fmla="*/ 4084649 h 4500285"/>
              <a:gd name="connsiteX191" fmla="*/ 3522518 w 8510155"/>
              <a:gd name="connsiteY191" fmla="*/ 4095040 h 4500285"/>
              <a:gd name="connsiteX192" fmla="*/ 3449782 w 8510155"/>
              <a:gd name="connsiteY192" fmla="*/ 4105430 h 4500285"/>
              <a:gd name="connsiteX193" fmla="*/ 3397827 w 8510155"/>
              <a:gd name="connsiteY193" fmla="*/ 4126212 h 4500285"/>
              <a:gd name="connsiteX194" fmla="*/ 3325091 w 8510155"/>
              <a:gd name="connsiteY194" fmla="*/ 4167776 h 4500285"/>
              <a:gd name="connsiteX195" fmla="*/ 3293918 w 8510155"/>
              <a:gd name="connsiteY195" fmla="*/ 4198949 h 4500285"/>
              <a:gd name="connsiteX196" fmla="*/ 3231573 w 8510155"/>
              <a:gd name="connsiteY196" fmla="*/ 4250903 h 4500285"/>
              <a:gd name="connsiteX197" fmla="*/ 3096491 w 8510155"/>
              <a:gd name="connsiteY197" fmla="*/ 4230121 h 4500285"/>
              <a:gd name="connsiteX198" fmla="*/ 2971800 w 8510155"/>
              <a:gd name="connsiteY198" fmla="*/ 4188558 h 4500285"/>
              <a:gd name="connsiteX199" fmla="*/ 2753591 w 8510155"/>
              <a:gd name="connsiteY199" fmla="*/ 4105430 h 4500285"/>
              <a:gd name="connsiteX200" fmla="*/ 2597727 w 8510155"/>
              <a:gd name="connsiteY200" fmla="*/ 4043085 h 4500285"/>
              <a:gd name="connsiteX201" fmla="*/ 2556164 w 8510155"/>
              <a:gd name="connsiteY201" fmla="*/ 4032694 h 4500285"/>
              <a:gd name="connsiteX202" fmla="*/ 2452255 w 8510155"/>
              <a:gd name="connsiteY202" fmla="*/ 4001521 h 4500285"/>
              <a:gd name="connsiteX203" fmla="*/ 2296391 w 8510155"/>
              <a:gd name="connsiteY203" fmla="*/ 3970349 h 4500285"/>
              <a:gd name="connsiteX204" fmla="*/ 2234046 w 8510155"/>
              <a:gd name="connsiteY204" fmla="*/ 3991130 h 4500285"/>
              <a:gd name="connsiteX205" fmla="*/ 2098964 w 8510155"/>
              <a:gd name="connsiteY205" fmla="*/ 4105430 h 4500285"/>
              <a:gd name="connsiteX206" fmla="*/ 1943100 w 8510155"/>
              <a:gd name="connsiteY206" fmla="*/ 4261294 h 4500285"/>
              <a:gd name="connsiteX207" fmla="*/ 1901536 w 8510155"/>
              <a:gd name="connsiteY207" fmla="*/ 4282076 h 4500285"/>
              <a:gd name="connsiteX208" fmla="*/ 1839191 w 8510155"/>
              <a:gd name="connsiteY208" fmla="*/ 4323640 h 4500285"/>
              <a:gd name="connsiteX209" fmla="*/ 1724891 w 8510155"/>
              <a:gd name="connsiteY209" fmla="*/ 4375594 h 4500285"/>
              <a:gd name="connsiteX210" fmla="*/ 1662546 w 8510155"/>
              <a:gd name="connsiteY210" fmla="*/ 4417158 h 4500285"/>
              <a:gd name="connsiteX211" fmla="*/ 1600200 w 8510155"/>
              <a:gd name="connsiteY211" fmla="*/ 4448330 h 4500285"/>
              <a:gd name="connsiteX212" fmla="*/ 1579418 w 8510155"/>
              <a:gd name="connsiteY212" fmla="*/ 4282076 h 4500285"/>
              <a:gd name="connsiteX213" fmla="*/ 1558636 w 8510155"/>
              <a:gd name="connsiteY213" fmla="*/ 4167776 h 4500285"/>
              <a:gd name="connsiteX214" fmla="*/ 1548246 w 8510155"/>
              <a:gd name="connsiteY214" fmla="*/ 4095040 h 4500285"/>
              <a:gd name="connsiteX215" fmla="*/ 1537855 w 8510155"/>
              <a:gd name="connsiteY215" fmla="*/ 4053476 h 4500285"/>
              <a:gd name="connsiteX216" fmla="*/ 1506682 w 8510155"/>
              <a:gd name="connsiteY216" fmla="*/ 4063867 h 4500285"/>
              <a:gd name="connsiteX217" fmla="*/ 1413164 w 8510155"/>
              <a:gd name="connsiteY217" fmla="*/ 4084649 h 4500285"/>
              <a:gd name="connsiteX218" fmla="*/ 1319646 w 8510155"/>
              <a:gd name="connsiteY218" fmla="*/ 4095040 h 4500285"/>
              <a:gd name="connsiteX219" fmla="*/ 1184564 w 8510155"/>
              <a:gd name="connsiteY219" fmla="*/ 4084649 h 4500285"/>
              <a:gd name="connsiteX220" fmla="*/ 1059873 w 8510155"/>
              <a:gd name="connsiteY220" fmla="*/ 4063867 h 4500285"/>
              <a:gd name="connsiteX221" fmla="*/ 904009 w 8510155"/>
              <a:gd name="connsiteY221" fmla="*/ 4043085 h 4500285"/>
              <a:gd name="connsiteX222" fmla="*/ 872836 w 8510155"/>
              <a:gd name="connsiteY222" fmla="*/ 4032694 h 4500285"/>
              <a:gd name="connsiteX223" fmla="*/ 768927 w 8510155"/>
              <a:gd name="connsiteY223" fmla="*/ 4011912 h 4500285"/>
              <a:gd name="connsiteX224" fmla="*/ 685800 w 8510155"/>
              <a:gd name="connsiteY224" fmla="*/ 3991130 h 4500285"/>
              <a:gd name="connsiteX225" fmla="*/ 644236 w 8510155"/>
              <a:gd name="connsiteY225" fmla="*/ 3980740 h 4500285"/>
              <a:gd name="connsiteX226" fmla="*/ 581891 w 8510155"/>
              <a:gd name="connsiteY226" fmla="*/ 3959958 h 4500285"/>
              <a:gd name="connsiteX227" fmla="*/ 353291 w 8510155"/>
              <a:gd name="connsiteY227" fmla="*/ 3949567 h 4500285"/>
              <a:gd name="connsiteX228" fmla="*/ 249382 w 8510155"/>
              <a:gd name="connsiteY228" fmla="*/ 3928785 h 4500285"/>
              <a:gd name="connsiteX229" fmla="*/ 197427 w 8510155"/>
              <a:gd name="connsiteY229" fmla="*/ 3918394 h 4500285"/>
              <a:gd name="connsiteX230" fmla="*/ 114300 w 8510155"/>
              <a:gd name="connsiteY230" fmla="*/ 3897612 h 4500285"/>
              <a:gd name="connsiteX231" fmla="*/ 31173 w 8510155"/>
              <a:gd name="connsiteY231" fmla="*/ 3876830 h 4500285"/>
              <a:gd name="connsiteX232" fmla="*/ 0 w 8510155"/>
              <a:gd name="connsiteY232" fmla="*/ 3866440 h 4500285"/>
              <a:gd name="connsiteX233" fmla="*/ 93518 w 8510155"/>
              <a:gd name="connsiteY233" fmla="*/ 3783312 h 4500285"/>
              <a:gd name="connsiteX234" fmla="*/ 155864 w 8510155"/>
              <a:gd name="connsiteY234" fmla="*/ 3731358 h 4500285"/>
              <a:gd name="connsiteX235" fmla="*/ 332509 w 8510155"/>
              <a:gd name="connsiteY235" fmla="*/ 3606667 h 4500285"/>
              <a:gd name="connsiteX236" fmla="*/ 415636 w 8510155"/>
              <a:gd name="connsiteY236" fmla="*/ 3513149 h 4500285"/>
              <a:gd name="connsiteX237" fmla="*/ 457200 w 8510155"/>
              <a:gd name="connsiteY237" fmla="*/ 3450803 h 4500285"/>
              <a:gd name="connsiteX238" fmla="*/ 446809 w 8510155"/>
              <a:gd name="connsiteY238" fmla="*/ 3409240 h 4500285"/>
              <a:gd name="connsiteX239" fmla="*/ 374073 w 8510155"/>
              <a:gd name="connsiteY239" fmla="*/ 3253376 h 4500285"/>
              <a:gd name="connsiteX240" fmla="*/ 280555 w 8510155"/>
              <a:gd name="connsiteY240" fmla="*/ 3118294 h 4500285"/>
              <a:gd name="connsiteX241" fmla="*/ 259773 w 8510155"/>
              <a:gd name="connsiteY241" fmla="*/ 3087121 h 4500285"/>
              <a:gd name="connsiteX242" fmla="*/ 197427 w 8510155"/>
              <a:gd name="connsiteY242" fmla="*/ 3003994 h 4500285"/>
              <a:gd name="connsiteX243" fmla="*/ 176646 w 8510155"/>
              <a:gd name="connsiteY243" fmla="*/ 2962430 h 4500285"/>
              <a:gd name="connsiteX244" fmla="*/ 114300 w 8510155"/>
              <a:gd name="connsiteY244" fmla="*/ 2889694 h 4500285"/>
              <a:gd name="connsiteX245" fmla="*/ 41564 w 8510155"/>
              <a:gd name="connsiteY245" fmla="*/ 2765003 h 4500285"/>
              <a:gd name="connsiteX246" fmla="*/ 0 w 8510155"/>
              <a:gd name="connsiteY246" fmla="*/ 2681876 h 4500285"/>
              <a:gd name="connsiteX247" fmla="*/ 10391 w 8510155"/>
              <a:gd name="connsiteY247" fmla="*/ 2629921 h 4500285"/>
              <a:gd name="connsiteX248" fmla="*/ 93518 w 8510155"/>
              <a:gd name="connsiteY248" fmla="*/ 2567576 h 4500285"/>
              <a:gd name="connsiteX249" fmla="*/ 238991 w 8510155"/>
              <a:gd name="connsiteY249" fmla="*/ 2505230 h 4500285"/>
              <a:gd name="connsiteX250" fmla="*/ 477982 w 8510155"/>
              <a:gd name="connsiteY250" fmla="*/ 2380540 h 4500285"/>
              <a:gd name="connsiteX251" fmla="*/ 498764 w 8510155"/>
              <a:gd name="connsiteY251" fmla="*/ 2307803 h 4500285"/>
              <a:gd name="connsiteX252" fmla="*/ 477982 w 8510155"/>
              <a:gd name="connsiteY252" fmla="*/ 2183112 h 4500285"/>
              <a:gd name="connsiteX253" fmla="*/ 457200 w 8510155"/>
              <a:gd name="connsiteY253" fmla="*/ 2141549 h 4500285"/>
              <a:gd name="connsiteX254" fmla="*/ 384464 w 8510155"/>
              <a:gd name="connsiteY254" fmla="*/ 1933730 h 4500285"/>
              <a:gd name="connsiteX255" fmla="*/ 332509 w 8510155"/>
              <a:gd name="connsiteY255" fmla="*/ 1757085 h 4500285"/>
              <a:gd name="connsiteX256" fmla="*/ 290946 w 8510155"/>
              <a:gd name="connsiteY256" fmla="*/ 1642785 h 4500285"/>
              <a:gd name="connsiteX257" fmla="*/ 280555 w 8510155"/>
              <a:gd name="connsiteY257" fmla="*/ 1611612 h 4500285"/>
              <a:gd name="connsiteX258" fmla="*/ 238991 w 8510155"/>
              <a:gd name="connsiteY258" fmla="*/ 1518094 h 4500285"/>
              <a:gd name="connsiteX259" fmla="*/ 228600 w 8510155"/>
              <a:gd name="connsiteY259" fmla="*/ 1486921 h 4500285"/>
              <a:gd name="connsiteX260" fmla="*/ 197427 w 8510155"/>
              <a:gd name="connsiteY260" fmla="*/ 1403794 h 4500285"/>
              <a:gd name="connsiteX261" fmla="*/ 145473 w 8510155"/>
              <a:gd name="connsiteY261" fmla="*/ 1279103 h 4500285"/>
              <a:gd name="connsiteX262" fmla="*/ 135082 w 8510155"/>
              <a:gd name="connsiteY262" fmla="*/ 1237540 h 4500285"/>
              <a:gd name="connsiteX263" fmla="*/ 114300 w 8510155"/>
              <a:gd name="connsiteY263" fmla="*/ 1175194 h 4500285"/>
              <a:gd name="connsiteX264" fmla="*/ 176646 w 8510155"/>
              <a:gd name="connsiteY264" fmla="*/ 1144021 h 4500285"/>
              <a:gd name="connsiteX265" fmla="*/ 249382 w 8510155"/>
              <a:gd name="connsiteY265" fmla="*/ 1133630 h 4500285"/>
              <a:gd name="connsiteX266" fmla="*/ 332509 w 8510155"/>
              <a:gd name="connsiteY266" fmla="*/ 1112849 h 4500285"/>
              <a:gd name="connsiteX267" fmla="*/ 415636 w 8510155"/>
              <a:gd name="connsiteY267" fmla="*/ 1102458 h 4500285"/>
              <a:gd name="connsiteX268" fmla="*/ 509155 w 8510155"/>
              <a:gd name="connsiteY268" fmla="*/ 1081676 h 4500285"/>
              <a:gd name="connsiteX269" fmla="*/ 581891 w 8510155"/>
              <a:gd name="connsiteY269" fmla="*/ 1060894 h 4500285"/>
              <a:gd name="connsiteX270" fmla="*/ 613064 w 8510155"/>
              <a:gd name="connsiteY270" fmla="*/ 1029721 h 4500285"/>
              <a:gd name="connsiteX271" fmla="*/ 654627 w 8510155"/>
              <a:gd name="connsiteY271" fmla="*/ 894640 h 4500285"/>
              <a:gd name="connsiteX272" fmla="*/ 675409 w 8510155"/>
              <a:gd name="connsiteY272" fmla="*/ 666040 h 4500285"/>
              <a:gd name="connsiteX273" fmla="*/ 665018 w 8510155"/>
              <a:gd name="connsiteY273" fmla="*/ 427049 h 4500285"/>
              <a:gd name="connsiteX274" fmla="*/ 654627 w 8510155"/>
              <a:gd name="connsiteY274" fmla="*/ 333530 h 4500285"/>
              <a:gd name="connsiteX275" fmla="*/ 644236 w 8510155"/>
              <a:gd name="connsiteY275" fmla="*/ 250403 h 4500285"/>
              <a:gd name="connsiteX276" fmla="*/ 623455 w 8510155"/>
              <a:gd name="connsiteY276" fmla="*/ 136103 h 4500285"/>
              <a:gd name="connsiteX277" fmla="*/ 633846 w 8510155"/>
              <a:gd name="connsiteY277" fmla="*/ 52976 h 4500285"/>
              <a:gd name="connsiteX278" fmla="*/ 706582 w 8510155"/>
              <a:gd name="connsiteY278" fmla="*/ 125712 h 4500285"/>
              <a:gd name="connsiteX279" fmla="*/ 810491 w 8510155"/>
              <a:gd name="connsiteY279" fmla="*/ 219230 h 4500285"/>
              <a:gd name="connsiteX280" fmla="*/ 935182 w 8510155"/>
              <a:gd name="connsiteY280" fmla="*/ 323140 h 4500285"/>
              <a:gd name="connsiteX281" fmla="*/ 1039091 w 8510155"/>
              <a:gd name="connsiteY281" fmla="*/ 416658 h 4500285"/>
              <a:gd name="connsiteX282" fmla="*/ 1174173 w 8510155"/>
              <a:gd name="connsiteY282" fmla="*/ 499785 h 4500285"/>
              <a:gd name="connsiteX283" fmla="*/ 1205346 w 8510155"/>
              <a:gd name="connsiteY283" fmla="*/ 489394 h 4500285"/>
              <a:gd name="connsiteX284" fmla="*/ 1278082 w 8510155"/>
              <a:gd name="connsiteY284" fmla="*/ 364703 h 4500285"/>
              <a:gd name="connsiteX285" fmla="*/ 1392382 w 8510155"/>
              <a:gd name="connsiteY285" fmla="*/ 229621 h 4500285"/>
              <a:gd name="connsiteX286" fmla="*/ 1475509 w 8510155"/>
              <a:gd name="connsiteY286" fmla="*/ 136103 h 4500285"/>
              <a:gd name="connsiteX287" fmla="*/ 1527464 w 8510155"/>
              <a:gd name="connsiteY287" fmla="*/ 94540 h 4500285"/>
              <a:gd name="connsiteX288" fmla="*/ 1558636 w 8510155"/>
              <a:gd name="connsiteY288" fmla="*/ 63367 h 4500285"/>
              <a:gd name="connsiteX289" fmla="*/ 1589809 w 8510155"/>
              <a:gd name="connsiteY289" fmla="*/ 42585 h 4500285"/>
              <a:gd name="connsiteX290" fmla="*/ 1652155 w 8510155"/>
              <a:gd name="connsiteY290" fmla="*/ 1021 h 4500285"/>
              <a:gd name="connsiteX291" fmla="*/ 1693718 w 8510155"/>
              <a:gd name="connsiteY291" fmla="*/ 84149 h 4500285"/>
              <a:gd name="connsiteX292" fmla="*/ 1724891 w 8510155"/>
              <a:gd name="connsiteY292" fmla="*/ 136103 h 4500285"/>
              <a:gd name="connsiteX293" fmla="*/ 1735282 w 8510155"/>
              <a:gd name="connsiteY293" fmla="*/ 167276 h 4500285"/>
              <a:gd name="connsiteX294" fmla="*/ 1766455 w 8510155"/>
              <a:gd name="connsiteY294" fmla="*/ 219230 h 4500285"/>
              <a:gd name="connsiteX295" fmla="*/ 1787236 w 8510155"/>
              <a:gd name="connsiteY295" fmla="*/ 271185 h 4500285"/>
              <a:gd name="connsiteX296" fmla="*/ 1808018 w 8510155"/>
              <a:gd name="connsiteY296" fmla="*/ 302358 h 4500285"/>
              <a:gd name="connsiteX297" fmla="*/ 1818409 w 8510155"/>
              <a:gd name="connsiteY297" fmla="*/ 333530 h 4500285"/>
              <a:gd name="connsiteX298" fmla="*/ 1839191 w 8510155"/>
              <a:gd name="connsiteY298" fmla="*/ 375094 h 4500285"/>
              <a:gd name="connsiteX299" fmla="*/ 1849582 w 8510155"/>
              <a:gd name="connsiteY299" fmla="*/ 406267 h 4500285"/>
              <a:gd name="connsiteX300" fmla="*/ 1870364 w 8510155"/>
              <a:gd name="connsiteY300" fmla="*/ 437440 h 4500285"/>
              <a:gd name="connsiteX301" fmla="*/ 1901536 w 8510155"/>
              <a:gd name="connsiteY301" fmla="*/ 499785 h 4500285"/>
              <a:gd name="connsiteX302" fmla="*/ 1932709 w 8510155"/>
              <a:gd name="connsiteY302" fmla="*/ 530958 h 4500285"/>
              <a:gd name="connsiteX303" fmla="*/ 1963882 w 8510155"/>
              <a:gd name="connsiteY303" fmla="*/ 530958 h 450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8510155" h="4500285">
                <a:moveTo>
                  <a:pt x="1963882" y="530958"/>
                </a:moveTo>
                <a:cubicBezTo>
                  <a:pt x="1977736" y="525763"/>
                  <a:pt x="1998797" y="510628"/>
                  <a:pt x="2015836" y="499785"/>
                </a:cubicBezTo>
                <a:cubicBezTo>
                  <a:pt x="2036908" y="486375"/>
                  <a:pt x="2057400" y="472076"/>
                  <a:pt x="2078182" y="458221"/>
                </a:cubicBezTo>
                <a:cubicBezTo>
                  <a:pt x="2088573" y="451294"/>
                  <a:pt x="2098765" y="444059"/>
                  <a:pt x="2109355" y="437440"/>
                </a:cubicBezTo>
                <a:cubicBezTo>
                  <a:pt x="2126481" y="426736"/>
                  <a:pt x="2144505" y="417470"/>
                  <a:pt x="2161309" y="406267"/>
                </a:cubicBezTo>
                <a:cubicBezTo>
                  <a:pt x="2182091" y="392412"/>
                  <a:pt x="2201315" y="375873"/>
                  <a:pt x="2223655" y="364703"/>
                </a:cubicBezTo>
                <a:cubicBezTo>
                  <a:pt x="2323308" y="314875"/>
                  <a:pt x="2199747" y="377985"/>
                  <a:pt x="2317173" y="312749"/>
                </a:cubicBezTo>
                <a:cubicBezTo>
                  <a:pt x="2330713" y="305227"/>
                  <a:pt x="2345287" y="299652"/>
                  <a:pt x="2358736" y="291967"/>
                </a:cubicBezTo>
                <a:cubicBezTo>
                  <a:pt x="2369579" y="285771"/>
                  <a:pt x="2378739" y="276770"/>
                  <a:pt x="2389909" y="271185"/>
                </a:cubicBezTo>
                <a:cubicBezTo>
                  <a:pt x="2460619" y="235830"/>
                  <a:pt x="2376153" y="294070"/>
                  <a:pt x="2462646" y="240012"/>
                </a:cubicBezTo>
                <a:cubicBezTo>
                  <a:pt x="2477332" y="230834"/>
                  <a:pt x="2489173" y="217432"/>
                  <a:pt x="2504209" y="208840"/>
                </a:cubicBezTo>
                <a:cubicBezTo>
                  <a:pt x="2513719" y="203406"/>
                  <a:pt x="2525807" y="203768"/>
                  <a:pt x="2535382" y="198449"/>
                </a:cubicBezTo>
                <a:cubicBezTo>
                  <a:pt x="2557215" y="186319"/>
                  <a:pt x="2574537" y="166161"/>
                  <a:pt x="2597727" y="156885"/>
                </a:cubicBezTo>
                <a:cubicBezTo>
                  <a:pt x="2632363" y="143030"/>
                  <a:pt x="2668269" y="132003"/>
                  <a:pt x="2701636" y="115321"/>
                </a:cubicBezTo>
                <a:cubicBezTo>
                  <a:pt x="2715491" y="108394"/>
                  <a:pt x="2729045" y="100831"/>
                  <a:pt x="2743200" y="94540"/>
                </a:cubicBezTo>
                <a:cubicBezTo>
                  <a:pt x="2760245" y="86965"/>
                  <a:pt x="2778110" y="81334"/>
                  <a:pt x="2795155" y="73758"/>
                </a:cubicBezTo>
                <a:cubicBezTo>
                  <a:pt x="2809310" y="67467"/>
                  <a:pt x="2822336" y="58729"/>
                  <a:pt x="2836718" y="52976"/>
                </a:cubicBezTo>
                <a:cubicBezTo>
                  <a:pt x="2857057" y="44840"/>
                  <a:pt x="2878282" y="39121"/>
                  <a:pt x="2899064" y="32194"/>
                </a:cubicBezTo>
                <a:cubicBezTo>
                  <a:pt x="2909455" y="28730"/>
                  <a:pt x="2921123" y="27878"/>
                  <a:pt x="2930236" y="21803"/>
                </a:cubicBezTo>
                <a:lnTo>
                  <a:pt x="2961409" y="1021"/>
                </a:lnTo>
                <a:cubicBezTo>
                  <a:pt x="2971800" y="4485"/>
                  <a:pt x="2984837" y="3667"/>
                  <a:pt x="2992582" y="11412"/>
                </a:cubicBezTo>
                <a:cubicBezTo>
                  <a:pt x="3003535" y="22365"/>
                  <a:pt x="3005679" y="39527"/>
                  <a:pt x="3013364" y="52976"/>
                </a:cubicBezTo>
                <a:cubicBezTo>
                  <a:pt x="3019560" y="63819"/>
                  <a:pt x="3026151" y="74555"/>
                  <a:pt x="3034146" y="84149"/>
                </a:cubicBezTo>
                <a:cubicBezTo>
                  <a:pt x="3043553" y="95438"/>
                  <a:pt x="3055911" y="104032"/>
                  <a:pt x="3065318" y="115321"/>
                </a:cubicBezTo>
                <a:cubicBezTo>
                  <a:pt x="3073313" y="124915"/>
                  <a:pt x="3078755" y="136394"/>
                  <a:pt x="3086100" y="146494"/>
                </a:cubicBezTo>
                <a:cubicBezTo>
                  <a:pt x="3106472" y="174506"/>
                  <a:pt x="3127328" y="202167"/>
                  <a:pt x="3148446" y="229621"/>
                </a:cubicBezTo>
                <a:cubicBezTo>
                  <a:pt x="3161968" y="247200"/>
                  <a:pt x="3171556" y="269274"/>
                  <a:pt x="3190009" y="281576"/>
                </a:cubicBezTo>
                <a:cubicBezTo>
                  <a:pt x="3200400" y="288503"/>
                  <a:pt x="3212351" y="293527"/>
                  <a:pt x="3221182" y="302358"/>
                </a:cubicBezTo>
                <a:cubicBezTo>
                  <a:pt x="3233428" y="314604"/>
                  <a:pt x="3240109" y="331675"/>
                  <a:pt x="3252355" y="343921"/>
                </a:cubicBezTo>
                <a:cubicBezTo>
                  <a:pt x="3261185" y="352751"/>
                  <a:pt x="3273933" y="356708"/>
                  <a:pt x="3283527" y="364703"/>
                </a:cubicBezTo>
                <a:cubicBezTo>
                  <a:pt x="3294816" y="374111"/>
                  <a:pt x="3303100" y="386854"/>
                  <a:pt x="3314700" y="395876"/>
                </a:cubicBezTo>
                <a:cubicBezTo>
                  <a:pt x="3334416" y="411210"/>
                  <a:pt x="3356264" y="423585"/>
                  <a:pt x="3377046" y="437440"/>
                </a:cubicBezTo>
                <a:lnTo>
                  <a:pt x="3408218" y="458221"/>
                </a:lnTo>
                <a:cubicBezTo>
                  <a:pt x="3418609" y="465148"/>
                  <a:pt x="3427543" y="475054"/>
                  <a:pt x="3439391" y="479003"/>
                </a:cubicBezTo>
                <a:lnTo>
                  <a:pt x="3470564" y="489394"/>
                </a:lnTo>
                <a:cubicBezTo>
                  <a:pt x="3520847" y="486748"/>
                  <a:pt x="3656756" y="487007"/>
                  <a:pt x="3730336" y="468612"/>
                </a:cubicBezTo>
                <a:cubicBezTo>
                  <a:pt x="3871759" y="433256"/>
                  <a:pt x="3736129" y="466038"/>
                  <a:pt x="3823855" y="427049"/>
                </a:cubicBezTo>
                <a:cubicBezTo>
                  <a:pt x="3843873" y="418152"/>
                  <a:pt x="3866607" y="416064"/>
                  <a:pt x="3886200" y="406267"/>
                </a:cubicBezTo>
                <a:cubicBezTo>
                  <a:pt x="4026688" y="336023"/>
                  <a:pt x="3965324" y="353034"/>
                  <a:pt x="4062846" y="333530"/>
                </a:cubicBezTo>
                <a:cubicBezTo>
                  <a:pt x="4241899" y="221622"/>
                  <a:pt x="4063118" y="324319"/>
                  <a:pt x="4208318" y="260794"/>
                </a:cubicBezTo>
                <a:cubicBezTo>
                  <a:pt x="4243796" y="245273"/>
                  <a:pt x="4276272" y="223222"/>
                  <a:pt x="4312227" y="208840"/>
                </a:cubicBezTo>
                <a:cubicBezTo>
                  <a:pt x="4346863" y="194985"/>
                  <a:pt x="4379945" y="176324"/>
                  <a:pt x="4416136" y="167276"/>
                </a:cubicBezTo>
                <a:cubicBezTo>
                  <a:pt x="4429991" y="163812"/>
                  <a:pt x="4444152" y="161401"/>
                  <a:pt x="4457700" y="156885"/>
                </a:cubicBezTo>
                <a:cubicBezTo>
                  <a:pt x="4475395" y="150987"/>
                  <a:pt x="4492610" y="143679"/>
                  <a:pt x="4509655" y="136103"/>
                </a:cubicBezTo>
                <a:cubicBezTo>
                  <a:pt x="4523810" y="129812"/>
                  <a:pt x="4536382" y="119772"/>
                  <a:pt x="4551218" y="115321"/>
                </a:cubicBezTo>
                <a:cubicBezTo>
                  <a:pt x="4571398" y="109267"/>
                  <a:pt x="4592782" y="108394"/>
                  <a:pt x="4613564" y="104930"/>
                </a:cubicBezTo>
                <a:cubicBezTo>
                  <a:pt x="4707294" y="58066"/>
                  <a:pt x="4591014" y="112448"/>
                  <a:pt x="4738255" y="63367"/>
                </a:cubicBezTo>
                <a:cubicBezTo>
                  <a:pt x="4759037" y="56440"/>
                  <a:pt x="4779348" y="47898"/>
                  <a:pt x="4800600" y="42585"/>
                </a:cubicBezTo>
                <a:lnTo>
                  <a:pt x="4883727" y="21803"/>
                </a:lnTo>
                <a:cubicBezTo>
                  <a:pt x="4908406" y="5350"/>
                  <a:pt x="4916741" y="-12054"/>
                  <a:pt x="4946073" y="11412"/>
                </a:cubicBezTo>
                <a:cubicBezTo>
                  <a:pt x="4959399" y="22073"/>
                  <a:pt x="4981175" y="72843"/>
                  <a:pt x="4987636" y="84149"/>
                </a:cubicBezTo>
                <a:cubicBezTo>
                  <a:pt x="4993832" y="94992"/>
                  <a:pt x="5002222" y="104478"/>
                  <a:pt x="5008418" y="115321"/>
                </a:cubicBezTo>
                <a:cubicBezTo>
                  <a:pt x="5016103" y="128770"/>
                  <a:pt x="5020990" y="143750"/>
                  <a:pt x="5029200" y="156885"/>
                </a:cubicBezTo>
                <a:cubicBezTo>
                  <a:pt x="5038379" y="171571"/>
                  <a:pt x="5050307" y="184357"/>
                  <a:pt x="5060373" y="198449"/>
                </a:cubicBezTo>
                <a:cubicBezTo>
                  <a:pt x="5067632" y="208611"/>
                  <a:pt x="5073896" y="219459"/>
                  <a:pt x="5081155" y="229621"/>
                </a:cubicBezTo>
                <a:cubicBezTo>
                  <a:pt x="5091221" y="243713"/>
                  <a:pt x="5102261" y="257093"/>
                  <a:pt x="5112327" y="271185"/>
                </a:cubicBezTo>
                <a:cubicBezTo>
                  <a:pt x="5119586" y="281347"/>
                  <a:pt x="5124708" y="293117"/>
                  <a:pt x="5133109" y="302358"/>
                </a:cubicBezTo>
                <a:cubicBezTo>
                  <a:pt x="5261985" y="444122"/>
                  <a:pt x="5170080" y="341471"/>
                  <a:pt x="5257800" y="416658"/>
                </a:cubicBezTo>
                <a:cubicBezTo>
                  <a:pt x="5268957" y="426221"/>
                  <a:pt x="5277374" y="438808"/>
                  <a:pt x="5288973" y="447830"/>
                </a:cubicBezTo>
                <a:cubicBezTo>
                  <a:pt x="5308688" y="463164"/>
                  <a:pt x="5330536" y="475539"/>
                  <a:pt x="5351318" y="489394"/>
                </a:cubicBezTo>
                <a:lnTo>
                  <a:pt x="5382491" y="510176"/>
                </a:lnTo>
                <a:cubicBezTo>
                  <a:pt x="5403273" y="506712"/>
                  <a:pt x="5424235" y="504199"/>
                  <a:pt x="5444836" y="499785"/>
                </a:cubicBezTo>
                <a:cubicBezTo>
                  <a:pt x="5517905" y="484127"/>
                  <a:pt x="5524881" y="480030"/>
                  <a:pt x="5590309" y="458221"/>
                </a:cubicBezTo>
                <a:cubicBezTo>
                  <a:pt x="5600700" y="454757"/>
                  <a:pt x="5612090" y="453465"/>
                  <a:pt x="5621482" y="447830"/>
                </a:cubicBezTo>
                <a:cubicBezTo>
                  <a:pt x="5638800" y="437439"/>
                  <a:pt x="5655372" y="425690"/>
                  <a:pt x="5673436" y="416658"/>
                </a:cubicBezTo>
                <a:cubicBezTo>
                  <a:pt x="5683233" y="411760"/>
                  <a:pt x="5694638" y="410799"/>
                  <a:pt x="5704609" y="406267"/>
                </a:cubicBezTo>
                <a:cubicBezTo>
                  <a:pt x="5732812" y="393447"/>
                  <a:pt x="5758346" y="374500"/>
                  <a:pt x="5787736" y="364703"/>
                </a:cubicBezTo>
                <a:cubicBezTo>
                  <a:pt x="5798127" y="361239"/>
                  <a:pt x="5809334" y="359631"/>
                  <a:pt x="5818909" y="354312"/>
                </a:cubicBezTo>
                <a:cubicBezTo>
                  <a:pt x="5840743" y="342182"/>
                  <a:pt x="5858915" y="323919"/>
                  <a:pt x="5881255" y="312749"/>
                </a:cubicBezTo>
                <a:cubicBezTo>
                  <a:pt x="5902037" y="302358"/>
                  <a:pt x="5922448" y="291191"/>
                  <a:pt x="5943600" y="281576"/>
                </a:cubicBezTo>
                <a:cubicBezTo>
                  <a:pt x="5960581" y="273858"/>
                  <a:pt x="5979180" y="269726"/>
                  <a:pt x="5995555" y="260794"/>
                </a:cubicBezTo>
                <a:cubicBezTo>
                  <a:pt x="6085854" y="211539"/>
                  <a:pt x="6026216" y="229840"/>
                  <a:pt x="6099464" y="198449"/>
                </a:cubicBezTo>
                <a:cubicBezTo>
                  <a:pt x="6109531" y="194135"/>
                  <a:pt x="6120569" y="192373"/>
                  <a:pt x="6130636" y="188058"/>
                </a:cubicBezTo>
                <a:cubicBezTo>
                  <a:pt x="6144874" y="181956"/>
                  <a:pt x="6157962" y="173378"/>
                  <a:pt x="6172200" y="167276"/>
                </a:cubicBezTo>
                <a:cubicBezTo>
                  <a:pt x="6182267" y="162961"/>
                  <a:pt x="6193576" y="161783"/>
                  <a:pt x="6203373" y="156885"/>
                </a:cubicBezTo>
                <a:cubicBezTo>
                  <a:pt x="6214543" y="151300"/>
                  <a:pt x="6223134" y="141175"/>
                  <a:pt x="6234546" y="136103"/>
                </a:cubicBezTo>
                <a:cubicBezTo>
                  <a:pt x="6254564" y="127206"/>
                  <a:pt x="6278664" y="127472"/>
                  <a:pt x="6296891" y="115321"/>
                </a:cubicBezTo>
                <a:cubicBezTo>
                  <a:pt x="6307282" y="108394"/>
                  <a:pt x="6316652" y="99612"/>
                  <a:pt x="6328064" y="94540"/>
                </a:cubicBezTo>
                <a:cubicBezTo>
                  <a:pt x="6348082" y="85643"/>
                  <a:pt x="6372182" y="85909"/>
                  <a:pt x="6390409" y="73758"/>
                </a:cubicBezTo>
                <a:lnTo>
                  <a:pt x="6452755" y="32194"/>
                </a:lnTo>
                <a:cubicBezTo>
                  <a:pt x="6466609" y="49512"/>
                  <a:pt x="6481600" y="65980"/>
                  <a:pt x="6494318" y="84149"/>
                </a:cubicBezTo>
                <a:cubicBezTo>
                  <a:pt x="6505900" y="100694"/>
                  <a:pt x="6512702" y="120472"/>
                  <a:pt x="6525491" y="136103"/>
                </a:cubicBezTo>
                <a:cubicBezTo>
                  <a:pt x="6544102" y="158850"/>
                  <a:pt x="6568175" y="176604"/>
                  <a:pt x="6587836" y="198449"/>
                </a:cubicBezTo>
                <a:cubicBezTo>
                  <a:pt x="6599421" y="211321"/>
                  <a:pt x="6607424" y="227140"/>
                  <a:pt x="6619009" y="240012"/>
                </a:cubicBezTo>
                <a:cubicBezTo>
                  <a:pt x="6638670" y="261857"/>
                  <a:pt x="6660573" y="281576"/>
                  <a:pt x="6681355" y="302358"/>
                </a:cubicBezTo>
                <a:cubicBezTo>
                  <a:pt x="6691746" y="312749"/>
                  <a:pt x="6701052" y="324350"/>
                  <a:pt x="6712527" y="333530"/>
                </a:cubicBezTo>
                <a:cubicBezTo>
                  <a:pt x="6747163" y="361239"/>
                  <a:pt x="6779529" y="392054"/>
                  <a:pt x="6816436" y="416658"/>
                </a:cubicBezTo>
                <a:cubicBezTo>
                  <a:pt x="6826827" y="423585"/>
                  <a:pt x="6838015" y="429445"/>
                  <a:pt x="6847609" y="437440"/>
                </a:cubicBezTo>
                <a:cubicBezTo>
                  <a:pt x="6901697" y="482512"/>
                  <a:pt x="6854316" y="461574"/>
                  <a:pt x="6930736" y="499785"/>
                </a:cubicBezTo>
                <a:cubicBezTo>
                  <a:pt x="6940533" y="504683"/>
                  <a:pt x="6952112" y="505278"/>
                  <a:pt x="6961909" y="510176"/>
                </a:cubicBezTo>
                <a:cubicBezTo>
                  <a:pt x="6973079" y="515761"/>
                  <a:pt x="6981912" y="525373"/>
                  <a:pt x="6993082" y="530958"/>
                </a:cubicBezTo>
                <a:cubicBezTo>
                  <a:pt x="7002879" y="535856"/>
                  <a:pt x="7014458" y="536451"/>
                  <a:pt x="7024255" y="541349"/>
                </a:cubicBezTo>
                <a:cubicBezTo>
                  <a:pt x="7123055" y="590748"/>
                  <a:pt x="6956922" y="529295"/>
                  <a:pt x="7117773" y="582912"/>
                </a:cubicBezTo>
                <a:cubicBezTo>
                  <a:pt x="7128164" y="586376"/>
                  <a:pt x="7138078" y="591944"/>
                  <a:pt x="7148946" y="593303"/>
                </a:cubicBezTo>
                <a:cubicBezTo>
                  <a:pt x="7369878" y="620920"/>
                  <a:pt x="7053840" y="582753"/>
                  <a:pt x="7367155" y="614085"/>
                </a:cubicBezTo>
                <a:cubicBezTo>
                  <a:pt x="7391525" y="616522"/>
                  <a:pt x="7415472" y="622598"/>
                  <a:pt x="7439891" y="624476"/>
                </a:cubicBezTo>
                <a:cubicBezTo>
                  <a:pt x="7527132" y="631187"/>
                  <a:pt x="7815481" y="642291"/>
                  <a:pt x="7886700" y="645258"/>
                </a:cubicBezTo>
                <a:cubicBezTo>
                  <a:pt x="7952509" y="641794"/>
                  <a:pt x="8034873" y="591085"/>
                  <a:pt x="8084127" y="634867"/>
                </a:cubicBezTo>
                <a:cubicBezTo>
                  <a:pt x="8128212" y="674053"/>
                  <a:pt x="8079076" y="752771"/>
                  <a:pt x="8073736" y="811512"/>
                </a:cubicBezTo>
                <a:cubicBezTo>
                  <a:pt x="8072137" y="829101"/>
                  <a:pt x="8066249" y="846046"/>
                  <a:pt x="8063346" y="863467"/>
                </a:cubicBezTo>
                <a:cubicBezTo>
                  <a:pt x="8059320" y="887625"/>
                  <a:pt x="8057758" y="912187"/>
                  <a:pt x="8052955" y="936203"/>
                </a:cubicBezTo>
                <a:cubicBezTo>
                  <a:pt x="8050807" y="946943"/>
                  <a:pt x="8045027" y="956703"/>
                  <a:pt x="8042564" y="967376"/>
                </a:cubicBezTo>
                <a:cubicBezTo>
                  <a:pt x="8034621" y="1001794"/>
                  <a:pt x="8030349" y="1037017"/>
                  <a:pt x="8021782" y="1071285"/>
                </a:cubicBezTo>
                <a:lnTo>
                  <a:pt x="8011391" y="1112849"/>
                </a:lnTo>
                <a:cubicBezTo>
                  <a:pt x="7998191" y="1231644"/>
                  <a:pt x="7994797" y="1210795"/>
                  <a:pt x="8011391" y="1351840"/>
                </a:cubicBezTo>
                <a:cubicBezTo>
                  <a:pt x="8015409" y="1385992"/>
                  <a:pt x="8027476" y="1384009"/>
                  <a:pt x="8042564" y="1414185"/>
                </a:cubicBezTo>
                <a:cubicBezTo>
                  <a:pt x="8059466" y="1447988"/>
                  <a:pt x="8043959" y="1446753"/>
                  <a:pt x="8073736" y="1476530"/>
                </a:cubicBezTo>
                <a:cubicBezTo>
                  <a:pt x="8082567" y="1485361"/>
                  <a:pt x="8094518" y="1490385"/>
                  <a:pt x="8104909" y="1497312"/>
                </a:cubicBezTo>
                <a:cubicBezTo>
                  <a:pt x="8141025" y="1569544"/>
                  <a:pt x="8114738" y="1527923"/>
                  <a:pt x="8198427" y="1611612"/>
                </a:cubicBezTo>
                <a:lnTo>
                  <a:pt x="8291946" y="1705130"/>
                </a:lnTo>
                <a:cubicBezTo>
                  <a:pt x="8305801" y="1718985"/>
                  <a:pt x="8317206" y="1735826"/>
                  <a:pt x="8333509" y="1746694"/>
                </a:cubicBezTo>
                <a:cubicBezTo>
                  <a:pt x="8410907" y="1798292"/>
                  <a:pt x="8315846" y="1731975"/>
                  <a:pt x="8395855" y="1798649"/>
                </a:cubicBezTo>
                <a:cubicBezTo>
                  <a:pt x="8405449" y="1806644"/>
                  <a:pt x="8417693" y="1811133"/>
                  <a:pt x="8427027" y="1819430"/>
                </a:cubicBezTo>
                <a:cubicBezTo>
                  <a:pt x="8485262" y="1871195"/>
                  <a:pt x="8478569" y="1865570"/>
                  <a:pt x="8510155" y="1912949"/>
                </a:cubicBezTo>
                <a:cubicBezTo>
                  <a:pt x="8456911" y="2019434"/>
                  <a:pt x="8536980" y="1870253"/>
                  <a:pt x="8427027" y="2016858"/>
                </a:cubicBezTo>
                <a:cubicBezTo>
                  <a:pt x="8398367" y="2055072"/>
                  <a:pt x="8391958" y="2067699"/>
                  <a:pt x="8354291" y="2099985"/>
                </a:cubicBezTo>
                <a:cubicBezTo>
                  <a:pt x="8344809" y="2108112"/>
                  <a:pt x="8333509" y="2113840"/>
                  <a:pt x="8323118" y="2120767"/>
                </a:cubicBezTo>
                <a:cubicBezTo>
                  <a:pt x="8312727" y="2134621"/>
                  <a:pt x="8303531" y="2149458"/>
                  <a:pt x="8291946" y="2162330"/>
                </a:cubicBezTo>
                <a:cubicBezTo>
                  <a:pt x="8272285" y="2184176"/>
                  <a:pt x="8245903" y="2200222"/>
                  <a:pt x="8229600" y="2224676"/>
                </a:cubicBezTo>
                <a:cubicBezTo>
                  <a:pt x="8162034" y="2326025"/>
                  <a:pt x="8267866" y="2168526"/>
                  <a:pt x="8177646" y="2297412"/>
                </a:cubicBezTo>
                <a:cubicBezTo>
                  <a:pt x="8163323" y="2317874"/>
                  <a:pt x="8149937" y="2338976"/>
                  <a:pt x="8136082" y="2359758"/>
                </a:cubicBezTo>
                <a:cubicBezTo>
                  <a:pt x="8129155" y="2370149"/>
                  <a:pt x="8124130" y="2382100"/>
                  <a:pt x="8115300" y="2390930"/>
                </a:cubicBezTo>
                <a:lnTo>
                  <a:pt x="8084127" y="2422103"/>
                </a:lnTo>
                <a:cubicBezTo>
                  <a:pt x="8105361" y="2485805"/>
                  <a:pt x="8086772" y="2445529"/>
                  <a:pt x="8167255" y="2526012"/>
                </a:cubicBezTo>
                <a:cubicBezTo>
                  <a:pt x="8177646" y="2536403"/>
                  <a:pt x="8186671" y="2548368"/>
                  <a:pt x="8198427" y="2557185"/>
                </a:cubicBezTo>
                <a:cubicBezTo>
                  <a:pt x="8216268" y="2570566"/>
                  <a:pt x="8249893" y="2596985"/>
                  <a:pt x="8271164" y="2609140"/>
                </a:cubicBezTo>
                <a:cubicBezTo>
                  <a:pt x="8284613" y="2616825"/>
                  <a:pt x="8298873" y="2622994"/>
                  <a:pt x="8312727" y="2629921"/>
                </a:cubicBezTo>
                <a:cubicBezTo>
                  <a:pt x="8323118" y="2640312"/>
                  <a:pt x="8332611" y="2651686"/>
                  <a:pt x="8343900" y="2661094"/>
                </a:cubicBezTo>
                <a:cubicBezTo>
                  <a:pt x="8353494" y="2669089"/>
                  <a:pt x="8366242" y="2673045"/>
                  <a:pt x="8375073" y="2681876"/>
                </a:cubicBezTo>
                <a:cubicBezTo>
                  <a:pt x="8444344" y="2751147"/>
                  <a:pt x="8343903" y="2678415"/>
                  <a:pt x="8427027" y="2733830"/>
                </a:cubicBezTo>
                <a:cubicBezTo>
                  <a:pt x="8423563" y="2744221"/>
                  <a:pt x="8425189" y="2758161"/>
                  <a:pt x="8416636" y="2765003"/>
                </a:cubicBezTo>
                <a:cubicBezTo>
                  <a:pt x="8405485" y="2773924"/>
                  <a:pt x="8389210" y="2773374"/>
                  <a:pt x="8375073" y="2775394"/>
                </a:cubicBezTo>
                <a:cubicBezTo>
                  <a:pt x="8340614" y="2780317"/>
                  <a:pt x="8305800" y="2782321"/>
                  <a:pt x="8271164" y="2785785"/>
                </a:cubicBezTo>
                <a:cubicBezTo>
                  <a:pt x="8257309" y="2789249"/>
                  <a:pt x="8243604" y="2793375"/>
                  <a:pt x="8229600" y="2796176"/>
                </a:cubicBezTo>
                <a:cubicBezTo>
                  <a:pt x="8208941" y="2800308"/>
                  <a:pt x="8187694" y="2801457"/>
                  <a:pt x="8167255" y="2806567"/>
                </a:cubicBezTo>
                <a:cubicBezTo>
                  <a:pt x="8167251" y="2806568"/>
                  <a:pt x="8089325" y="2832544"/>
                  <a:pt x="8073736" y="2837740"/>
                </a:cubicBezTo>
                <a:cubicBezTo>
                  <a:pt x="8063345" y="2841203"/>
                  <a:pt x="8053304" y="2845982"/>
                  <a:pt x="8042564" y="2848130"/>
                </a:cubicBezTo>
                <a:lnTo>
                  <a:pt x="7990609" y="2858521"/>
                </a:lnTo>
                <a:cubicBezTo>
                  <a:pt x="7973291" y="2865448"/>
                  <a:pt x="7956119" y="2872754"/>
                  <a:pt x="7938655" y="2879303"/>
                </a:cubicBezTo>
                <a:cubicBezTo>
                  <a:pt x="7928399" y="2883149"/>
                  <a:pt x="7917279" y="2884796"/>
                  <a:pt x="7907482" y="2889694"/>
                </a:cubicBezTo>
                <a:cubicBezTo>
                  <a:pt x="7826909" y="2929981"/>
                  <a:pt x="7923490" y="2894749"/>
                  <a:pt x="7845136" y="2920867"/>
                </a:cubicBezTo>
                <a:cubicBezTo>
                  <a:pt x="7773677" y="2968506"/>
                  <a:pt x="7806486" y="2954532"/>
                  <a:pt x="7751618" y="2972821"/>
                </a:cubicBezTo>
                <a:cubicBezTo>
                  <a:pt x="7766670" y="3228701"/>
                  <a:pt x="7752329" y="3068328"/>
                  <a:pt x="7772400" y="3222203"/>
                </a:cubicBezTo>
                <a:cubicBezTo>
                  <a:pt x="7779624" y="3277583"/>
                  <a:pt x="7779636" y="3334276"/>
                  <a:pt x="7793182" y="3388458"/>
                </a:cubicBezTo>
                <a:lnTo>
                  <a:pt x="7813964" y="3471585"/>
                </a:lnTo>
                <a:cubicBezTo>
                  <a:pt x="7817428" y="3485440"/>
                  <a:pt x="7819839" y="3499601"/>
                  <a:pt x="7824355" y="3513149"/>
                </a:cubicBezTo>
                <a:cubicBezTo>
                  <a:pt x="7827819" y="3523540"/>
                  <a:pt x="7831864" y="3533754"/>
                  <a:pt x="7834746" y="3544321"/>
                </a:cubicBezTo>
                <a:cubicBezTo>
                  <a:pt x="7842261" y="3571877"/>
                  <a:pt x="7846495" y="3600353"/>
                  <a:pt x="7855527" y="3627449"/>
                </a:cubicBezTo>
                <a:cubicBezTo>
                  <a:pt x="7858991" y="3637840"/>
                  <a:pt x="7863036" y="3648054"/>
                  <a:pt x="7865918" y="3658621"/>
                </a:cubicBezTo>
                <a:cubicBezTo>
                  <a:pt x="7873433" y="3686177"/>
                  <a:pt x="7877668" y="3714653"/>
                  <a:pt x="7886700" y="3741749"/>
                </a:cubicBezTo>
                <a:cubicBezTo>
                  <a:pt x="7911998" y="3817642"/>
                  <a:pt x="7902169" y="3782842"/>
                  <a:pt x="7917873" y="3845658"/>
                </a:cubicBezTo>
                <a:cubicBezTo>
                  <a:pt x="7907482" y="3849122"/>
                  <a:pt x="7897653" y="3856049"/>
                  <a:pt x="7886700" y="3856049"/>
                </a:cubicBezTo>
                <a:cubicBezTo>
                  <a:pt x="7872419" y="3856049"/>
                  <a:pt x="7858684" y="3850174"/>
                  <a:pt x="7845136" y="3845658"/>
                </a:cubicBezTo>
                <a:cubicBezTo>
                  <a:pt x="7817061" y="3836300"/>
                  <a:pt x="7789486" y="3825476"/>
                  <a:pt x="7762009" y="3814485"/>
                </a:cubicBezTo>
                <a:cubicBezTo>
                  <a:pt x="7720202" y="3797762"/>
                  <a:pt x="7678121" y="3781571"/>
                  <a:pt x="7637318" y="3762530"/>
                </a:cubicBezTo>
                <a:cubicBezTo>
                  <a:pt x="7626002" y="3757249"/>
                  <a:pt x="7617462" y="3747030"/>
                  <a:pt x="7606146" y="3741749"/>
                </a:cubicBezTo>
                <a:cubicBezTo>
                  <a:pt x="7430539" y="3659799"/>
                  <a:pt x="7526493" y="3712519"/>
                  <a:pt x="7325591" y="3648230"/>
                </a:cubicBezTo>
                <a:cubicBezTo>
                  <a:pt x="7290061" y="3636861"/>
                  <a:pt x="7257255" y="3617900"/>
                  <a:pt x="7221682" y="3606667"/>
                </a:cubicBezTo>
                <a:cubicBezTo>
                  <a:pt x="7145265" y="3582536"/>
                  <a:pt x="7094736" y="3582846"/>
                  <a:pt x="7013864" y="3575494"/>
                </a:cubicBezTo>
                <a:cubicBezTo>
                  <a:pt x="6986155" y="3578958"/>
                  <a:pt x="6938867" y="3559170"/>
                  <a:pt x="6930736" y="3585885"/>
                </a:cubicBezTo>
                <a:cubicBezTo>
                  <a:pt x="6908526" y="3658859"/>
                  <a:pt x="6936216" y="3738365"/>
                  <a:pt x="6941127" y="3814485"/>
                </a:cubicBezTo>
                <a:cubicBezTo>
                  <a:pt x="6943146" y="3845784"/>
                  <a:pt x="6948235" y="3876811"/>
                  <a:pt x="6951518" y="3908003"/>
                </a:cubicBezTo>
                <a:cubicBezTo>
                  <a:pt x="6955162" y="3942621"/>
                  <a:pt x="6958445" y="3977276"/>
                  <a:pt x="6961909" y="4011912"/>
                </a:cubicBezTo>
                <a:cubicBezTo>
                  <a:pt x="6958445" y="4119285"/>
                  <a:pt x="6972586" y="4228688"/>
                  <a:pt x="6951518" y="4334030"/>
                </a:cubicBezTo>
                <a:cubicBezTo>
                  <a:pt x="6948054" y="4351348"/>
                  <a:pt x="6916196" y="4329580"/>
                  <a:pt x="6899564" y="4323640"/>
                </a:cubicBezTo>
                <a:cubicBezTo>
                  <a:pt x="6867438" y="4312167"/>
                  <a:pt x="6837885" y="4294322"/>
                  <a:pt x="6806046" y="4282076"/>
                </a:cubicBezTo>
                <a:cubicBezTo>
                  <a:pt x="6792717" y="4276949"/>
                  <a:pt x="6777854" y="4276699"/>
                  <a:pt x="6764482" y="4271685"/>
                </a:cubicBezTo>
                <a:cubicBezTo>
                  <a:pt x="6722322" y="4255875"/>
                  <a:pt x="6680938" y="4238017"/>
                  <a:pt x="6639791" y="4219730"/>
                </a:cubicBezTo>
                <a:cubicBezTo>
                  <a:pt x="6618559" y="4210294"/>
                  <a:pt x="6599083" y="4197025"/>
                  <a:pt x="6577446" y="4188558"/>
                </a:cubicBezTo>
                <a:cubicBezTo>
                  <a:pt x="6519297" y="4165804"/>
                  <a:pt x="6460184" y="4145512"/>
                  <a:pt x="6400800" y="4126212"/>
                </a:cubicBezTo>
                <a:cubicBezTo>
                  <a:pt x="6321606" y="4100474"/>
                  <a:pt x="6239124" y="4084403"/>
                  <a:pt x="6161809" y="4053476"/>
                </a:cubicBezTo>
                <a:cubicBezTo>
                  <a:pt x="6100389" y="4028907"/>
                  <a:pt x="6090479" y="4023764"/>
                  <a:pt x="6016336" y="4001521"/>
                </a:cubicBezTo>
                <a:cubicBezTo>
                  <a:pt x="5938257" y="3978097"/>
                  <a:pt x="5890476" y="3972574"/>
                  <a:pt x="5818909" y="3939176"/>
                </a:cubicBezTo>
                <a:cubicBezTo>
                  <a:pt x="5793604" y="3927367"/>
                  <a:pt x="5770688" y="3910984"/>
                  <a:pt x="5746173" y="3897612"/>
                </a:cubicBezTo>
                <a:cubicBezTo>
                  <a:pt x="5732574" y="3890195"/>
                  <a:pt x="5718464" y="3883757"/>
                  <a:pt x="5704609" y="3876830"/>
                </a:cubicBezTo>
                <a:cubicBezTo>
                  <a:pt x="5690755" y="3880294"/>
                  <a:pt x="5674928" y="3879299"/>
                  <a:pt x="5663046" y="3887221"/>
                </a:cubicBezTo>
                <a:cubicBezTo>
                  <a:pt x="5652655" y="3894148"/>
                  <a:pt x="5649931" y="3908536"/>
                  <a:pt x="5642264" y="3918394"/>
                </a:cubicBezTo>
                <a:cubicBezTo>
                  <a:pt x="5625656" y="3939748"/>
                  <a:pt x="5608589" y="3960798"/>
                  <a:pt x="5590309" y="3980740"/>
                </a:cubicBezTo>
                <a:cubicBezTo>
                  <a:pt x="5552408" y="4022086"/>
                  <a:pt x="5493804" y="4079063"/>
                  <a:pt x="5444836" y="4105430"/>
                </a:cubicBezTo>
                <a:cubicBezTo>
                  <a:pt x="5280037" y="4194168"/>
                  <a:pt x="5300307" y="4167383"/>
                  <a:pt x="5174673" y="4219730"/>
                </a:cubicBezTo>
                <a:cubicBezTo>
                  <a:pt x="5118836" y="4242995"/>
                  <a:pt x="5058749" y="4258913"/>
                  <a:pt x="5008418" y="4292467"/>
                </a:cubicBezTo>
                <a:cubicBezTo>
                  <a:pt x="4987636" y="4306321"/>
                  <a:pt x="4968751" y="4323564"/>
                  <a:pt x="4946073" y="4334030"/>
                </a:cubicBezTo>
                <a:cubicBezTo>
                  <a:pt x="4931476" y="4340767"/>
                  <a:pt x="4857095" y="4358872"/>
                  <a:pt x="4831773" y="4365203"/>
                </a:cubicBezTo>
                <a:cubicBezTo>
                  <a:pt x="4760314" y="4412842"/>
                  <a:pt x="4793122" y="4398868"/>
                  <a:pt x="4738255" y="4417158"/>
                </a:cubicBezTo>
                <a:cubicBezTo>
                  <a:pt x="4667078" y="4488334"/>
                  <a:pt x="4700363" y="4463200"/>
                  <a:pt x="4644736" y="4500285"/>
                </a:cubicBezTo>
                <a:cubicBezTo>
                  <a:pt x="4501890" y="4214590"/>
                  <a:pt x="4698160" y="4614385"/>
                  <a:pt x="4572000" y="4334030"/>
                </a:cubicBezTo>
                <a:cubicBezTo>
                  <a:pt x="4552931" y="4291654"/>
                  <a:pt x="4524350" y="4253425"/>
                  <a:pt x="4509655" y="4209340"/>
                </a:cubicBezTo>
                <a:cubicBezTo>
                  <a:pt x="4506191" y="4198949"/>
                  <a:pt x="4504162" y="4187964"/>
                  <a:pt x="4499264" y="4178167"/>
                </a:cubicBezTo>
                <a:cubicBezTo>
                  <a:pt x="4487588" y="4154814"/>
                  <a:pt x="4467007" y="4132235"/>
                  <a:pt x="4447309" y="4115821"/>
                </a:cubicBezTo>
                <a:cubicBezTo>
                  <a:pt x="4437715" y="4107826"/>
                  <a:pt x="4428602" y="4095788"/>
                  <a:pt x="4416136" y="4095040"/>
                </a:cubicBezTo>
                <a:cubicBezTo>
                  <a:pt x="4253601" y="4085288"/>
                  <a:pt x="4090555" y="4088113"/>
                  <a:pt x="3927764" y="4084649"/>
                </a:cubicBezTo>
                <a:lnTo>
                  <a:pt x="3522518" y="4095040"/>
                </a:lnTo>
                <a:cubicBezTo>
                  <a:pt x="3498050" y="4096104"/>
                  <a:pt x="3473542" y="4099490"/>
                  <a:pt x="3449782" y="4105430"/>
                </a:cubicBezTo>
                <a:cubicBezTo>
                  <a:pt x="3431686" y="4109954"/>
                  <a:pt x="3414872" y="4118636"/>
                  <a:pt x="3397827" y="4126212"/>
                </a:cubicBezTo>
                <a:cubicBezTo>
                  <a:pt x="3376050" y="4135891"/>
                  <a:pt x="3344194" y="4151857"/>
                  <a:pt x="3325091" y="4167776"/>
                </a:cubicBezTo>
                <a:cubicBezTo>
                  <a:pt x="3313802" y="4177184"/>
                  <a:pt x="3305207" y="4189541"/>
                  <a:pt x="3293918" y="4198949"/>
                </a:cubicBezTo>
                <a:cubicBezTo>
                  <a:pt x="3207118" y="4271282"/>
                  <a:pt x="3322647" y="4159829"/>
                  <a:pt x="3231573" y="4250903"/>
                </a:cubicBezTo>
                <a:cubicBezTo>
                  <a:pt x="3200732" y="4247048"/>
                  <a:pt x="3131676" y="4240469"/>
                  <a:pt x="3096491" y="4230121"/>
                </a:cubicBezTo>
                <a:cubicBezTo>
                  <a:pt x="3054459" y="4217759"/>
                  <a:pt x="3013364" y="4202412"/>
                  <a:pt x="2971800" y="4188558"/>
                </a:cubicBezTo>
                <a:cubicBezTo>
                  <a:pt x="2879862" y="4157912"/>
                  <a:pt x="2934371" y="4176646"/>
                  <a:pt x="2753591" y="4105430"/>
                </a:cubicBezTo>
                <a:cubicBezTo>
                  <a:pt x="2701528" y="4084920"/>
                  <a:pt x="2652013" y="4056657"/>
                  <a:pt x="2597727" y="4043085"/>
                </a:cubicBezTo>
                <a:cubicBezTo>
                  <a:pt x="2583873" y="4039621"/>
                  <a:pt x="2569895" y="4036617"/>
                  <a:pt x="2556164" y="4032694"/>
                </a:cubicBezTo>
                <a:cubicBezTo>
                  <a:pt x="2521394" y="4022760"/>
                  <a:pt x="2487226" y="4010724"/>
                  <a:pt x="2452255" y="4001521"/>
                </a:cubicBezTo>
                <a:cubicBezTo>
                  <a:pt x="2386581" y="3984239"/>
                  <a:pt x="2358295" y="3980666"/>
                  <a:pt x="2296391" y="3970349"/>
                </a:cubicBezTo>
                <a:cubicBezTo>
                  <a:pt x="2275609" y="3977276"/>
                  <a:pt x="2252125" y="3978760"/>
                  <a:pt x="2234046" y="3991130"/>
                </a:cubicBezTo>
                <a:cubicBezTo>
                  <a:pt x="2185366" y="4024437"/>
                  <a:pt x="2137805" y="4061040"/>
                  <a:pt x="2098964" y="4105430"/>
                </a:cubicBezTo>
                <a:cubicBezTo>
                  <a:pt x="2037248" y="4175962"/>
                  <a:pt x="2018670" y="4204616"/>
                  <a:pt x="1943100" y="4261294"/>
                </a:cubicBezTo>
                <a:cubicBezTo>
                  <a:pt x="1930708" y="4270588"/>
                  <a:pt x="1914819" y="4274106"/>
                  <a:pt x="1901536" y="4282076"/>
                </a:cubicBezTo>
                <a:cubicBezTo>
                  <a:pt x="1880119" y="4294926"/>
                  <a:pt x="1862886" y="4315742"/>
                  <a:pt x="1839191" y="4323640"/>
                </a:cubicBezTo>
                <a:cubicBezTo>
                  <a:pt x="1795053" y="4338351"/>
                  <a:pt x="1771357" y="4344616"/>
                  <a:pt x="1724891" y="4375594"/>
                </a:cubicBezTo>
                <a:cubicBezTo>
                  <a:pt x="1704109" y="4389449"/>
                  <a:pt x="1686241" y="4409260"/>
                  <a:pt x="1662546" y="4417158"/>
                </a:cubicBezTo>
                <a:cubicBezTo>
                  <a:pt x="1619526" y="4431498"/>
                  <a:pt x="1640487" y="4421474"/>
                  <a:pt x="1600200" y="4448330"/>
                </a:cubicBezTo>
                <a:cubicBezTo>
                  <a:pt x="1580775" y="4273509"/>
                  <a:pt x="1599187" y="4430341"/>
                  <a:pt x="1579418" y="4282076"/>
                </a:cubicBezTo>
                <a:cubicBezTo>
                  <a:pt x="1566363" y="4184164"/>
                  <a:pt x="1578370" y="4226977"/>
                  <a:pt x="1558636" y="4167776"/>
                </a:cubicBezTo>
                <a:cubicBezTo>
                  <a:pt x="1555173" y="4143531"/>
                  <a:pt x="1552627" y="4119136"/>
                  <a:pt x="1548246" y="4095040"/>
                </a:cubicBezTo>
                <a:cubicBezTo>
                  <a:pt x="1545691" y="4080989"/>
                  <a:pt x="1549280" y="4062045"/>
                  <a:pt x="1537855" y="4053476"/>
                </a:cubicBezTo>
                <a:cubicBezTo>
                  <a:pt x="1529093" y="4046904"/>
                  <a:pt x="1517214" y="4060858"/>
                  <a:pt x="1506682" y="4063867"/>
                </a:cubicBezTo>
                <a:cubicBezTo>
                  <a:pt x="1483994" y="4070349"/>
                  <a:pt x="1434590" y="4081588"/>
                  <a:pt x="1413164" y="4084649"/>
                </a:cubicBezTo>
                <a:cubicBezTo>
                  <a:pt x="1382115" y="4089085"/>
                  <a:pt x="1350819" y="4091576"/>
                  <a:pt x="1319646" y="4095040"/>
                </a:cubicBezTo>
                <a:cubicBezTo>
                  <a:pt x="1274619" y="4091576"/>
                  <a:pt x="1229403" y="4090030"/>
                  <a:pt x="1184564" y="4084649"/>
                </a:cubicBezTo>
                <a:cubicBezTo>
                  <a:pt x="1142727" y="4079629"/>
                  <a:pt x="1101752" y="4068520"/>
                  <a:pt x="1059873" y="4063867"/>
                </a:cubicBezTo>
                <a:cubicBezTo>
                  <a:pt x="1014851" y="4058864"/>
                  <a:pt x="950650" y="4053450"/>
                  <a:pt x="904009" y="4043085"/>
                </a:cubicBezTo>
                <a:cubicBezTo>
                  <a:pt x="893317" y="4040709"/>
                  <a:pt x="883509" y="4035157"/>
                  <a:pt x="872836" y="4032694"/>
                </a:cubicBezTo>
                <a:cubicBezTo>
                  <a:pt x="838418" y="4024751"/>
                  <a:pt x="802437" y="4023082"/>
                  <a:pt x="768927" y="4011912"/>
                </a:cubicBezTo>
                <a:cubicBezTo>
                  <a:pt x="713229" y="3993345"/>
                  <a:pt x="761026" y="4007846"/>
                  <a:pt x="685800" y="3991130"/>
                </a:cubicBezTo>
                <a:cubicBezTo>
                  <a:pt x="671859" y="3988032"/>
                  <a:pt x="657915" y="3984844"/>
                  <a:pt x="644236" y="3980740"/>
                </a:cubicBezTo>
                <a:cubicBezTo>
                  <a:pt x="623254" y="3974446"/>
                  <a:pt x="603774" y="3960953"/>
                  <a:pt x="581891" y="3959958"/>
                </a:cubicBezTo>
                <a:lnTo>
                  <a:pt x="353291" y="3949567"/>
                </a:lnTo>
                <a:cubicBezTo>
                  <a:pt x="175088" y="3924109"/>
                  <a:pt x="346108" y="3952966"/>
                  <a:pt x="249382" y="3928785"/>
                </a:cubicBezTo>
                <a:cubicBezTo>
                  <a:pt x="232248" y="3924502"/>
                  <a:pt x="214636" y="3922365"/>
                  <a:pt x="197427" y="3918394"/>
                </a:cubicBezTo>
                <a:cubicBezTo>
                  <a:pt x="169597" y="3911972"/>
                  <a:pt x="142009" y="3904539"/>
                  <a:pt x="114300" y="3897612"/>
                </a:cubicBezTo>
                <a:cubicBezTo>
                  <a:pt x="114297" y="3897611"/>
                  <a:pt x="31177" y="3876831"/>
                  <a:pt x="31173" y="3876830"/>
                </a:cubicBezTo>
                <a:lnTo>
                  <a:pt x="0" y="3866440"/>
                </a:lnTo>
                <a:cubicBezTo>
                  <a:pt x="23702" y="3795333"/>
                  <a:pt x="-7782" y="3867727"/>
                  <a:pt x="93518" y="3783312"/>
                </a:cubicBezTo>
                <a:cubicBezTo>
                  <a:pt x="114300" y="3765994"/>
                  <a:pt x="133934" y="3747197"/>
                  <a:pt x="155864" y="3731358"/>
                </a:cubicBezTo>
                <a:cubicBezTo>
                  <a:pt x="237444" y="3672440"/>
                  <a:pt x="268881" y="3663226"/>
                  <a:pt x="332509" y="3606667"/>
                </a:cubicBezTo>
                <a:cubicBezTo>
                  <a:pt x="364448" y="3578277"/>
                  <a:pt x="390478" y="3547741"/>
                  <a:pt x="415636" y="3513149"/>
                </a:cubicBezTo>
                <a:cubicBezTo>
                  <a:pt x="430327" y="3492949"/>
                  <a:pt x="457200" y="3450803"/>
                  <a:pt x="457200" y="3450803"/>
                </a:cubicBezTo>
                <a:cubicBezTo>
                  <a:pt x="453736" y="3436949"/>
                  <a:pt x="451325" y="3422788"/>
                  <a:pt x="446809" y="3409240"/>
                </a:cubicBezTo>
                <a:cubicBezTo>
                  <a:pt x="432243" y="3365542"/>
                  <a:pt x="391605" y="3282179"/>
                  <a:pt x="374073" y="3253376"/>
                </a:cubicBezTo>
                <a:cubicBezTo>
                  <a:pt x="345598" y="3206596"/>
                  <a:pt x="311581" y="3163423"/>
                  <a:pt x="280555" y="3118294"/>
                </a:cubicBezTo>
                <a:cubicBezTo>
                  <a:pt x="273480" y="3108003"/>
                  <a:pt x="267266" y="3097112"/>
                  <a:pt x="259773" y="3087121"/>
                </a:cubicBezTo>
                <a:cubicBezTo>
                  <a:pt x="238991" y="3059412"/>
                  <a:pt x="216640" y="3032813"/>
                  <a:pt x="197427" y="3003994"/>
                </a:cubicBezTo>
                <a:cubicBezTo>
                  <a:pt x="188835" y="2991106"/>
                  <a:pt x="185757" y="2974957"/>
                  <a:pt x="176646" y="2962430"/>
                </a:cubicBezTo>
                <a:cubicBezTo>
                  <a:pt x="157864" y="2936604"/>
                  <a:pt x="132332" y="2916049"/>
                  <a:pt x="114300" y="2889694"/>
                </a:cubicBezTo>
                <a:cubicBezTo>
                  <a:pt x="87128" y="2849982"/>
                  <a:pt x="65961" y="2806478"/>
                  <a:pt x="41564" y="2765003"/>
                </a:cubicBezTo>
                <a:cubicBezTo>
                  <a:pt x="3811" y="2700823"/>
                  <a:pt x="17290" y="2733746"/>
                  <a:pt x="0" y="2681876"/>
                </a:cubicBezTo>
                <a:cubicBezTo>
                  <a:pt x="3464" y="2664558"/>
                  <a:pt x="2493" y="2645718"/>
                  <a:pt x="10391" y="2629921"/>
                </a:cubicBezTo>
                <a:cubicBezTo>
                  <a:pt x="22833" y="2605038"/>
                  <a:pt x="74334" y="2578040"/>
                  <a:pt x="93518" y="2567576"/>
                </a:cubicBezTo>
                <a:cubicBezTo>
                  <a:pt x="214751" y="2501448"/>
                  <a:pt x="92819" y="2572225"/>
                  <a:pt x="238991" y="2505230"/>
                </a:cubicBezTo>
                <a:cubicBezTo>
                  <a:pt x="359770" y="2449873"/>
                  <a:pt x="383202" y="2434699"/>
                  <a:pt x="477982" y="2380540"/>
                </a:cubicBezTo>
                <a:cubicBezTo>
                  <a:pt x="482882" y="2365840"/>
                  <a:pt x="498764" y="2320851"/>
                  <a:pt x="498764" y="2307803"/>
                </a:cubicBezTo>
                <a:cubicBezTo>
                  <a:pt x="498764" y="2269239"/>
                  <a:pt x="494240" y="2221047"/>
                  <a:pt x="477982" y="2183112"/>
                </a:cubicBezTo>
                <a:cubicBezTo>
                  <a:pt x="471880" y="2168875"/>
                  <a:pt x="462639" y="2156052"/>
                  <a:pt x="457200" y="2141549"/>
                </a:cubicBezTo>
                <a:cubicBezTo>
                  <a:pt x="431430" y="2072829"/>
                  <a:pt x="402265" y="2004932"/>
                  <a:pt x="384464" y="1933730"/>
                </a:cubicBezTo>
                <a:cubicBezTo>
                  <a:pt x="366115" y="1860335"/>
                  <a:pt x="366832" y="1860055"/>
                  <a:pt x="332509" y="1757085"/>
                </a:cubicBezTo>
                <a:cubicBezTo>
                  <a:pt x="319689" y="1718625"/>
                  <a:pt x="304581" y="1680964"/>
                  <a:pt x="290946" y="1642785"/>
                </a:cubicBezTo>
                <a:cubicBezTo>
                  <a:pt x="287262" y="1632470"/>
                  <a:pt x="285004" y="1621621"/>
                  <a:pt x="280555" y="1611612"/>
                </a:cubicBezTo>
                <a:cubicBezTo>
                  <a:pt x="266700" y="1580439"/>
                  <a:pt x="252111" y="1549583"/>
                  <a:pt x="238991" y="1518094"/>
                </a:cubicBezTo>
                <a:cubicBezTo>
                  <a:pt x="234778" y="1507983"/>
                  <a:pt x="232343" y="1497215"/>
                  <a:pt x="228600" y="1486921"/>
                </a:cubicBezTo>
                <a:cubicBezTo>
                  <a:pt x="218487" y="1459109"/>
                  <a:pt x="208695" y="1431158"/>
                  <a:pt x="197427" y="1403794"/>
                </a:cubicBezTo>
                <a:cubicBezTo>
                  <a:pt x="174527" y="1348180"/>
                  <a:pt x="159231" y="1327254"/>
                  <a:pt x="145473" y="1279103"/>
                </a:cubicBezTo>
                <a:cubicBezTo>
                  <a:pt x="141550" y="1265372"/>
                  <a:pt x="139186" y="1251218"/>
                  <a:pt x="135082" y="1237540"/>
                </a:cubicBezTo>
                <a:cubicBezTo>
                  <a:pt x="128787" y="1216558"/>
                  <a:pt x="114300" y="1175194"/>
                  <a:pt x="114300" y="1175194"/>
                </a:cubicBezTo>
                <a:cubicBezTo>
                  <a:pt x="135082" y="1164803"/>
                  <a:pt x="154439" y="1150854"/>
                  <a:pt x="176646" y="1144021"/>
                </a:cubicBezTo>
                <a:cubicBezTo>
                  <a:pt x="200054" y="1136818"/>
                  <a:pt x="225366" y="1138433"/>
                  <a:pt x="249382" y="1133630"/>
                </a:cubicBezTo>
                <a:cubicBezTo>
                  <a:pt x="277389" y="1128029"/>
                  <a:pt x="304436" y="1118112"/>
                  <a:pt x="332509" y="1112849"/>
                </a:cubicBezTo>
                <a:cubicBezTo>
                  <a:pt x="359955" y="1107703"/>
                  <a:pt x="388036" y="1106704"/>
                  <a:pt x="415636" y="1102458"/>
                </a:cubicBezTo>
                <a:cubicBezTo>
                  <a:pt x="438848" y="1098887"/>
                  <a:pt x="485022" y="1088571"/>
                  <a:pt x="509155" y="1081676"/>
                </a:cubicBezTo>
                <a:cubicBezTo>
                  <a:pt x="613504" y="1051862"/>
                  <a:pt x="451953" y="1093379"/>
                  <a:pt x="581891" y="1060894"/>
                </a:cubicBezTo>
                <a:cubicBezTo>
                  <a:pt x="592282" y="1050503"/>
                  <a:pt x="605276" y="1042182"/>
                  <a:pt x="613064" y="1029721"/>
                </a:cubicBezTo>
                <a:cubicBezTo>
                  <a:pt x="632684" y="998330"/>
                  <a:pt x="647346" y="923767"/>
                  <a:pt x="654627" y="894640"/>
                </a:cubicBezTo>
                <a:cubicBezTo>
                  <a:pt x="661554" y="818440"/>
                  <a:pt x="678733" y="742482"/>
                  <a:pt x="675409" y="666040"/>
                </a:cubicBezTo>
                <a:cubicBezTo>
                  <a:pt x="671945" y="586376"/>
                  <a:pt x="669992" y="506633"/>
                  <a:pt x="665018" y="427049"/>
                </a:cubicBezTo>
                <a:cubicBezTo>
                  <a:pt x="663062" y="395745"/>
                  <a:pt x="658292" y="364680"/>
                  <a:pt x="654627" y="333530"/>
                </a:cubicBezTo>
                <a:cubicBezTo>
                  <a:pt x="651364" y="305797"/>
                  <a:pt x="648185" y="278047"/>
                  <a:pt x="644236" y="250403"/>
                </a:cubicBezTo>
                <a:cubicBezTo>
                  <a:pt x="637587" y="203858"/>
                  <a:pt x="632408" y="180868"/>
                  <a:pt x="623455" y="136103"/>
                </a:cubicBezTo>
                <a:cubicBezTo>
                  <a:pt x="626919" y="108394"/>
                  <a:pt x="606137" y="56440"/>
                  <a:pt x="633846" y="52976"/>
                </a:cubicBezTo>
                <a:cubicBezTo>
                  <a:pt x="667869" y="48723"/>
                  <a:pt x="681613" y="102212"/>
                  <a:pt x="706582" y="125712"/>
                </a:cubicBezTo>
                <a:cubicBezTo>
                  <a:pt x="740515" y="157649"/>
                  <a:pt x="773212" y="191271"/>
                  <a:pt x="810491" y="219230"/>
                </a:cubicBezTo>
                <a:cubicBezTo>
                  <a:pt x="871821" y="265228"/>
                  <a:pt x="859621" y="254448"/>
                  <a:pt x="935182" y="323140"/>
                </a:cubicBezTo>
                <a:cubicBezTo>
                  <a:pt x="993640" y="376283"/>
                  <a:pt x="944976" y="346071"/>
                  <a:pt x="1039091" y="416658"/>
                </a:cubicBezTo>
                <a:cubicBezTo>
                  <a:pt x="1110026" y="469860"/>
                  <a:pt x="1113765" y="469581"/>
                  <a:pt x="1174173" y="499785"/>
                </a:cubicBezTo>
                <a:cubicBezTo>
                  <a:pt x="1184564" y="496321"/>
                  <a:pt x="1197601" y="497139"/>
                  <a:pt x="1205346" y="489394"/>
                </a:cubicBezTo>
                <a:cubicBezTo>
                  <a:pt x="1265493" y="429247"/>
                  <a:pt x="1230441" y="429359"/>
                  <a:pt x="1278082" y="364703"/>
                </a:cubicBezTo>
                <a:cubicBezTo>
                  <a:pt x="1313071" y="317218"/>
                  <a:pt x="1354621" y="274933"/>
                  <a:pt x="1392382" y="229621"/>
                </a:cubicBezTo>
                <a:cubicBezTo>
                  <a:pt x="1431682" y="182461"/>
                  <a:pt x="1431077" y="175598"/>
                  <a:pt x="1475509" y="136103"/>
                </a:cubicBezTo>
                <a:cubicBezTo>
                  <a:pt x="1492085" y="121369"/>
                  <a:pt x="1510773" y="109144"/>
                  <a:pt x="1527464" y="94540"/>
                </a:cubicBezTo>
                <a:cubicBezTo>
                  <a:pt x="1538523" y="84863"/>
                  <a:pt x="1547347" y="72775"/>
                  <a:pt x="1558636" y="63367"/>
                </a:cubicBezTo>
                <a:cubicBezTo>
                  <a:pt x="1568230" y="55372"/>
                  <a:pt x="1580215" y="50580"/>
                  <a:pt x="1589809" y="42585"/>
                </a:cubicBezTo>
                <a:cubicBezTo>
                  <a:pt x="1641700" y="-657"/>
                  <a:pt x="1597372" y="19282"/>
                  <a:pt x="1652155" y="1021"/>
                </a:cubicBezTo>
                <a:cubicBezTo>
                  <a:pt x="1700305" y="73250"/>
                  <a:pt x="1642872" y="-17541"/>
                  <a:pt x="1693718" y="84149"/>
                </a:cubicBezTo>
                <a:cubicBezTo>
                  <a:pt x="1702750" y="102213"/>
                  <a:pt x="1715859" y="118039"/>
                  <a:pt x="1724891" y="136103"/>
                </a:cubicBezTo>
                <a:cubicBezTo>
                  <a:pt x="1729789" y="145900"/>
                  <a:pt x="1730384" y="157479"/>
                  <a:pt x="1735282" y="167276"/>
                </a:cubicBezTo>
                <a:cubicBezTo>
                  <a:pt x="1744314" y="185340"/>
                  <a:pt x="1757423" y="201166"/>
                  <a:pt x="1766455" y="219230"/>
                </a:cubicBezTo>
                <a:cubicBezTo>
                  <a:pt x="1774796" y="235913"/>
                  <a:pt x="1778895" y="254502"/>
                  <a:pt x="1787236" y="271185"/>
                </a:cubicBezTo>
                <a:cubicBezTo>
                  <a:pt x="1792821" y="282355"/>
                  <a:pt x="1802433" y="291188"/>
                  <a:pt x="1808018" y="302358"/>
                </a:cubicBezTo>
                <a:cubicBezTo>
                  <a:pt x="1812916" y="312154"/>
                  <a:pt x="1814094" y="323463"/>
                  <a:pt x="1818409" y="333530"/>
                </a:cubicBezTo>
                <a:cubicBezTo>
                  <a:pt x="1824511" y="347768"/>
                  <a:pt x="1833089" y="360856"/>
                  <a:pt x="1839191" y="375094"/>
                </a:cubicBezTo>
                <a:cubicBezTo>
                  <a:pt x="1843506" y="385161"/>
                  <a:pt x="1844684" y="396470"/>
                  <a:pt x="1849582" y="406267"/>
                </a:cubicBezTo>
                <a:cubicBezTo>
                  <a:pt x="1855167" y="417437"/>
                  <a:pt x="1864779" y="426270"/>
                  <a:pt x="1870364" y="437440"/>
                </a:cubicBezTo>
                <a:cubicBezTo>
                  <a:pt x="1893795" y="484301"/>
                  <a:pt x="1864315" y="455119"/>
                  <a:pt x="1901536" y="499785"/>
                </a:cubicBezTo>
                <a:cubicBezTo>
                  <a:pt x="1910943" y="511074"/>
                  <a:pt x="1923301" y="519669"/>
                  <a:pt x="1932709" y="530958"/>
                </a:cubicBezTo>
                <a:cubicBezTo>
                  <a:pt x="1940704" y="540552"/>
                  <a:pt x="1950028" y="536153"/>
                  <a:pt x="1963882" y="53095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C9BA596E-C48F-5C4D-A57C-4E2CA8421326}"/>
              </a:ext>
            </a:extLst>
          </p:cNvPr>
          <p:cNvSpPr/>
          <p:nvPr/>
        </p:nvSpPr>
        <p:spPr>
          <a:xfrm>
            <a:off x="2590800" y="1205221"/>
            <a:ext cx="67465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Takeaway:</a:t>
            </a:r>
          </a:p>
          <a:p>
            <a:br>
              <a:rPr lang="en-US" sz="2800" b="1" dirty="0">
                <a:latin typeface="Avenir Book" panose="02000503020000020003" pitchFamily="2" charset="0"/>
              </a:rPr>
            </a:b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Self-Attention</a:t>
            </a:r>
            <a:r>
              <a:rPr lang="en-US" sz="2800" dirty="0">
                <a:latin typeface="Avenir Book" panose="02000503020000020003" pitchFamily="2" charset="0"/>
              </a:rPr>
              <a:t> is powerful; allows us to create great, context-aware representations</a:t>
            </a:r>
          </a:p>
        </p:txBody>
      </p:sp>
    </p:spTree>
    <p:extLst>
      <p:ext uri="{BB962C8B-B14F-4D97-AF65-F5344CB8AC3E}">
        <p14:creationId xmlns:p14="http://schemas.microsoft.com/office/powerpoint/2010/main" val="179420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2391192" y="1830524"/>
            <a:ext cx="7409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venir Medium" panose="02000503020000020003" pitchFamily="2" charset="0"/>
              </a:rPr>
              <a:t>Self-Attention may seem strikingly like </a:t>
            </a:r>
            <a:r>
              <a:rPr lang="en-US" sz="3600" dirty="0">
                <a:solidFill>
                  <a:srgbClr val="C00000"/>
                </a:solidFill>
                <a:latin typeface="Avenir Medium" panose="02000503020000020003" pitchFamily="2" charset="0"/>
              </a:rPr>
              <a:t>Attention </a:t>
            </a:r>
            <a:r>
              <a:rPr lang="en-US" sz="3600" dirty="0">
                <a:latin typeface="Avenir Medium" panose="02000503020000020003" pitchFamily="2" charset="0"/>
              </a:rPr>
              <a:t>in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seq2seq</a:t>
            </a:r>
            <a:r>
              <a:rPr lang="en-US" sz="3600" dirty="0">
                <a:latin typeface="Avenir Medium" panose="02000503020000020003" pitchFamily="2" charset="0"/>
              </a:rPr>
              <a:t> models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94FF82-6A97-224B-A4E0-DD296F9AFFC0}"/>
              </a:ext>
            </a:extLst>
          </p:cNvPr>
          <p:cNvSpPr/>
          <p:nvPr/>
        </p:nvSpPr>
        <p:spPr>
          <a:xfrm>
            <a:off x="2579219" y="4892379"/>
            <a:ext cx="7409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Q: What are the key, query, value vectors in the </a:t>
            </a:r>
            <a:r>
              <a:rPr lang="en-US" sz="2000" dirty="0">
                <a:solidFill>
                  <a:srgbClr val="C00000"/>
                </a:solidFill>
              </a:rPr>
              <a:t>Attention</a:t>
            </a:r>
            <a:r>
              <a:rPr lang="en-US" sz="2000" dirty="0"/>
              <a:t> setup?</a:t>
            </a:r>
          </a:p>
        </p:txBody>
      </p:sp>
    </p:spTree>
    <p:extLst>
      <p:ext uri="{BB962C8B-B14F-4D97-AF65-F5344CB8AC3E}">
        <p14:creationId xmlns:p14="http://schemas.microsoft.com/office/powerpoint/2010/main" val="58080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2020738" y="437802"/>
            <a:ext cx="8044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Attention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/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  <a:blipFill>
                <a:blip r:embed="rId5"/>
                <a:stretch>
                  <a:fillRect l="-4348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/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  <a:blipFill>
                <a:blip r:embed="rId6"/>
                <a:stretch>
                  <a:fillRect l="-3788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/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  <a:blipFill>
                <a:blip r:embed="rId7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/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  <a:blipFill>
                <a:blip r:embed="rId8"/>
                <a:stretch>
                  <a:fillRect l="-4630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>
            <a:extLst>
              <a:ext uri="{FF2B5EF4-FFF2-40B4-BE49-F238E27FC236}">
                <a16:creationId xmlns:a16="http://schemas.microsoft.com/office/drawing/2014/main" id="{908C503A-7F21-CA4E-8AD4-3480332B20DF}"/>
              </a:ext>
            </a:extLst>
          </p:cNvPr>
          <p:cNvSpPr/>
          <p:nvPr/>
        </p:nvSpPr>
        <p:spPr>
          <a:xfrm>
            <a:off x="402617" y="1808812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DCB877E-D25D-A249-A0FC-A3CF3FFD7ECA}"/>
              </a:ext>
            </a:extLst>
          </p:cNvPr>
          <p:cNvSpPr/>
          <p:nvPr/>
        </p:nvSpPr>
        <p:spPr>
          <a:xfrm>
            <a:off x="383792" y="1319363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9D33EA6-AD1E-1742-9BF9-B3181C70D33D}"/>
              </a:ext>
            </a:extLst>
          </p:cNvPr>
          <p:cNvSpPr/>
          <p:nvPr/>
        </p:nvSpPr>
        <p:spPr>
          <a:xfrm>
            <a:off x="402617" y="829914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64C5D2A-194B-3148-8998-F789221F7398}"/>
              </a:ext>
            </a:extLst>
          </p:cNvPr>
          <p:cNvSpPr/>
          <p:nvPr/>
        </p:nvSpPr>
        <p:spPr>
          <a:xfrm>
            <a:off x="391601" y="379481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  <a:blipFill>
                <a:blip r:embed="rId11"/>
                <a:stretch>
                  <a:fillRect l="-535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  <a:blipFill>
                <a:blip r:embed="rId1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2162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6DE4B26-3AF0-2F49-9DD4-E6DB0D9E19C0}"/>
              </a:ext>
            </a:extLst>
          </p:cNvPr>
          <p:cNvGrpSpPr/>
          <p:nvPr/>
        </p:nvGrpSpPr>
        <p:grpSpPr>
          <a:xfrm rot="16200000">
            <a:off x="4542502" y="3921153"/>
            <a:ext cx="1364224" cy="311369"/>
            <a:chOff x="2297660" y="4140835"/>
            <a:chExt cx="1364224" cy="311369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D0BCA415-AFF4-8044-A4D5-53DABE19BC6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3D79D05-838D-9E47-88EC-D70BA3C2B09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02D15DB-21F3-DD49-AA26-2F707242DA5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1186A2-0B1F-AE42-9730-5C194A3BCED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25DEACF-8956-D144-A303-CF150BCBBB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D98BAD0-11AE-DD45-A95D-C9766AC4C27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Right Arrow 96">
            <a:extLst>
              <a:ext uri="{FF2B5EF4-FFF2-40B4-BE49-F238E27FC236}">
                <a16:creationId xmlns:a16="http://schemas.microsoft.com/office/drawing/2014/main" id="{62BCF7E8-25A1-BD45-B382-1CCA90C2CE67}"/>
              </a:ext>
            </a:extLst>
          </p:cNvPr>
          <p:cNvSpPr/>
          <p:nvPr/>
        </p:nvSpPr>
        <p:spPr>
          <a:xfrm rot="16200000">
            <a:off x="493979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F23CC320-D727-AD41-AE30-3146BD0CE4C1}"/>
              </a:ext>
            </a:extLst>
          </p:cNvPr>
          <p:cNvSpPr/>
          <p:nvPr/>
        </p:nvSpPr>
        <p:spPr>
          <a:xfrm>
            <a:off x="547735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AC7D1ED-C9AB-A743-87C9-A96AE682563B}"/>
              </a:ext>
            </a:extLst>
          </p:cNvPr>
          <p:cNvGrpSpPr/>
          <p:nvPr/>
        </p:nvGrpSpPr>
        <p:grpSpPr>
          <a:xfrm rot="16200000">
            <a:off x="5624663" y="3921153"/>
            <a:ext cx="1364224" cy="311369"/>
            <a:chOff x="2297660" y="4140835"/>
            <a:chExt cx="1364224" cy="311369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8D3D167C-2639-4E41-8536-2A8EAA8E387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7AA77FF-67BD-AA4D-AD6A-619C36DEE76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9B5ED98-D3FC-6749-AC87-6765B51C506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D52227D-A526-2F46-8FAF-D312B7C91DB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C8C5937-7BBE-0142-AD50-97A897C7B50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0349A29-0716-2641-A1D9-B4209EC2E4A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A5CB02AE-AC47-6E48-83D7-88314A09AC3F}"/>
              </a:ext>
            </a:extLst>
          </p:cNvPr>
          <p:cNvSpPr/>
          <p:nvPr/>
        </p:nvSpPr>
        <p:spPr>
          <a:xfrm rot="16200000">
            <a:off x="6021952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A78A687C-C943-FA4E-BB06-5715F8A56B0F}"/>
              </a:ext>
            </a:extLst>
          </p:cNvPr>
          <p:cNvSpPr/>
          <p:nvPr/>
        </p:nvSpPr>
        <p:spPr>
          <a:xfrm>
            <a:off x="6559515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258321F-E707-6443-BEE5-47B88133A371}"/>
              </a:ext>
            </a:extLst>
          </p:cNvPr>
          <p:cNvGrpSpPr/>
          <p:nvPr/>
        </p:nvGrpSpPr>
        <p:grpSpPr>
          <a:xfrm rot="16200000">
            <a:off x="6679422" y="3921153"/>
            <a:ext cx="1364224" cy="311369"/>
            <a:chOff x="2297660" y="4140835"/>
            <a:chExt cx="1364224" cy="311369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FAE8F21C-56E6-D949-B1F3-48C3F3E7720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48AD3C65-D8F0-014C-9C05-E26F883818A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991CD301-4CE7-8341-8139-A04A02AE725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234D35A-F7EA-B14E-BAAC-A998DADB02E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34AF9BC-B01E-354E-AA3E-7ADFBDD1F07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A947B1F-803F-4640-9B02-B4AB27DE1CA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66E66B6B-A880-8C45-9C0E-852BAC3912B0}"/>
              </a:ext>
            </a:extLst>
          </p:cNvPr>
          <p:cNvSpPr/>
          <p:nvPr/>
        </p:nvSpPr>
        <p:spPr>
          <a:xfrm rot="16200000">
            <a:off x="707671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FE04A337-183A-664C-9CEB-17AB280AA381}"/>
              </a:ext>
            </a:extLst>
          </p:cNvPr>
          <p:cNvSpPr/>
          <p:nvPr/>
        </p:nvSpPr>
        <p:spPr>
          <a:xfrm>
            <a:off x="761427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FF8B752-FE06-BA4A-B417-A8D8CA66E813}"/>
              </a:ext>
            </a:extLst>
          </p:cNvPr>
          <p:cNvGrpSpPr/>
          <p:nvPr/>
        </p:nvGrpSpPr>
        <p:grpSpPr>
          <a:xfrm rot="16200000">
            <a:off x="7767666" y="3921152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8A0869B6-5117-054F-B6CA-7740CE71A40D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5A6BDA49-B9F0-3946-A24F-D3B854F478B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0CA4B5F6-91E6-374D-9A0B-B48D7E4A12D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A62087A-C58F-B54F-88C3-0C45E47A269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7C481CE-B417-3E4E-B0A2-E93772935E8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7D958D7-AB92-9C40-8E18-27A97104FC60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F7C69FA0-18E4-FB45-969C-DE83AF114448}"/>
              </a:ext>
            </a:extLst>
          </p:cNvPr>
          <p:cNvSpPr/>
          <p:nvPr/>
        </p:nvSpPr>
        <p:spPr>
          <a:xfrm rot="16200000">
            <a:off x="8164955" y="499685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5529D988-5C3D-FA47-9F3E-AEA374420A05}"/>
              </a:ext>
            </a:extLst>
          </p:cNvPr>
          <p:cNvSpPr txBox="1">
            <a:spLocks/>
          </p:cNvSpPr>
          <p:nvPr/>
        </p:nvSpPr>
        <p:spPr>
          <a:xfrm>
            <a:off x="4810871" y="543073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733C4180-9AE4-304D-B3D4-E3B658BE66C6}"/>
              </a:ext>
            </a:extLst>
          </p:cNvPr>
          <p:cNvSpPr txBox="1">
            <a:spLocks/>
          </p:cNvSpPr>
          <p:nvPr/>
        </p:nvSpPr>
        <p:spPr>
          <a:xfrm>
            <a:off x="5668857" y="543073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C4EC8E18-3BF8-7A4D-A689-3DA92CD30A1B}"/>
              </a:ext>
            </a:extLst>
          </p:cNvPr>
          <p:cNvSpPr txBox="1">
            <a:spLocks/>
          </p:cNvSpPr>
          <p:nvPr/>
        </p:nvSpPr>
        <p:spPr>
          <a:xfrm>
            <a:off x="6705648" y="544352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9C33A9CC-9636-A641-A961-AC0F967422EB}"/>
              </a:ext>
            </a:extLst>
          </p:cNvPr>
          <p:cNvSpPr txBox="1">
            <a:spLocks/>
          </p:cNvSpPr>
          <p:nvPr/>
        </p:nvSpPr>
        <p:spPr>
          <a:xfrm>
            <a:off x="7828602" y="545632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4F3AEEE-9414-C247-8873-8AB7425F7D01}"/>
              </a:ext>
            </a:extLst>
          </p:cNvPr>
          <p:cNvSpPr txBox="1">
            <a:spLocks/>
          </p:cNvSpPr>
          <p:nvPr/>
        </p:nvSpPr>
        <p:spPr>
          <a:xfrm>
            <a:off x="5122196" y="602617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55E77958-8C90-7147-B5EB-D38284B0D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55E77958-8C90-7147-B5EB-D38284B0D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5263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ontent Placeholder 2">
                <a:extLst>
                  <a:ext uri="{FF2B5EF4-FFF2-40B4-BE49-F238E27FC236}">
                    <a16:creationId xmlns:a16="http://schemas.microsoft.com/office/drawing/2014/main" id="{F6F903AE-B000-9D40-824A-20403B931A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1" name="Content Placeholder 2">
                <a:extLst>
                  <a:ext uri="{FF2B5EF4-FFF2-40B4-BE49-F238E27FC236}">
                    <a16:creationId xmlns:a16="http://schemas.microsoft.com/office/drawing/2014/main" id="{F6F903AE-B000-9D40-824A-20403B931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2">
                <a:extLst>
                  <a:ext uri="{FF2B5EF4-FFF2-40B4-BE49-F238E27FC236}">
                    <a16:creationId xmlns:a16="http://schemas.microsoft.com/office/drawing/2014/main" id="{9971A3B5-4ECF-444E-9891-BCC62CB5B8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2" name="Content Placeholder 2">
                <a:extLst>
                  <a:ext uri="{FF2B5EF4-FFF2-40B4-BE49-F238E27FC236}">
                    <a16:creationId xmlns:a16="http://schemas.microsoft.com/office/drawing/2014/main" id="{9971A3B5-4ECF-444E-9891-BCC62CB5B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  <a:blipFill>
                <a:blip r:embed="rId17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id="{2567F23C-80D0-FC46-BC32-8EE2E6D03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id="{2567F23C-80D0-FC46-BC32-8EE2E6D03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  <a:blipFill>
                <a:blip r:embed="rId18"/>
                <a:stretch>
                  <a:fillRect l="-526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4837789-54B0-5D4B-B7A6-8C5C1986959F}"/>
              </a:ext>
            </a:extLst>
          </p:cNvPr>
          <p:cNvGrpSpPr/>
          <p:nvPr/>
        </p:nvGrpSpPr>
        <p:grpSpPr>
          <a:xfrm rot="16200000">
            <a:off x="9045407" y="3921152"/>
            <a:ext cx="1364224" cy="311369"/>
            <a:chOff x="2297660" y="4140835"/>
            <a:chExt cx="1364224" cy="311369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5D4792E3-A78C-F446-9C70-8B05D073BF0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D66A045-931D-C441-9EA0-4BD2F1C1E4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3323DD5-1E4E-814E-9145-006556B38AD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E299BF30-C448-B044-8403-EE36C8A4248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1EBAA72-D17A-4F4C-9EB7-3CCD2A9BED0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C11A76C3-DCED-2D46-A707-047F2CE368A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9484FD2A-509A-364A-9526-2AE6E7CD79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9484FD2A-509A-364A-9526-2AE6E7CD7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  <a:blipFill>
                <a:blip r:embed="rId19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94D66879-1F86-3F40-8C67-F8A820A5FAB5}"/>
              </a:ext>
            </a:extLst>
          </p:cNvPr>
          <p:cNvSpPr txBox="1">
            <a:spLocks/>
          </p:cNvSpPr>
          <p:nvPr/>
        </p:nvSpPr>
        <p:spPr>
          <a:xfrm>
            <a:off x="9338524" y="5458684"/>
            <a:ext cx="721670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43" name="Right Arrow 142">
            <a:extLst>
              <a:ext uri="{FF2B5EF4-FFF2-40B4-BE49-F238E27FC236}">
                <a16:creationId xmlns:a16="http://schemas.microsoft.com/office/drawing/2014/main" id="{6D30115E-8F24-714C-AAC2-B452DD983AF7}"/>
              </a:ext>
            </a:extLst>
          </p:cNvPr>
          <p:cNvSpPr/>
          <p:nvPr/>
        </p:nvSpPr>
        <p:spPr>
          <a:xfrm rot="16200000">
            <a:off x="9442983" y="499665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9E220CA3-022E-D144-9059-2A864E2D6ECB}"/>
              </a:ext>
            </a:extLst>
          </p:cNvPr>
          <p:cNvSpPr txBox="1">
            <a:spLocks/>
          </p:cNvSpPr>
          <p:nvPr/>
        </p:nvSpPr>
        <p:spPr>
          <a:xfrm>
            <a:off x="9319759" y="599656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</p:spTree>
    <p:extLst>
      <p:ext uri="{BB962C8B-B14F-4D97-AF65-F5344CB8AC3E}">
        <p14:creationId xmlns:p14="http://schemas.microsoft.com/office/powerpoint/2010/main" val="401672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2020738" y="437802"/>
            <a:ext cx="8044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Attention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/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  <a:blipFill>
                <a:blip r:embed="rId5"/>
                <a:stretch>
                  <a:fillRect l="-4348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/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  <a:blipFill>
                <a:blip r:embed="rId6"/>
                <a:stretch>
                  <a:fillRect l="-3788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/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  <a:blipFill>
                <a:blip r:embed="rId7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/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  <a:blipFill>
                <a:blip r:embed="rId8"/>
                <a:stretch>
                  <a:fillRect l="-4630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>
            <a:extLst>
              <a:ext uri="{FF2B5EF4-FFF2-40B4-BE49-F238E27FC236}">
                <a16:creationId xmlns:a16="http://schemas.microsoft.com/office/drawing/2014/main" id="{908C503A-7F21-CA4E-8AD4-3480332B20DF}"/>
              </a:ext>
            </a:extLst>
          </p:cNvPr>
          <p:cNvSpPr/>
          <p:nvPr/>
        </p:nvSpPr>
        <p:spPr>
          <a:xfrm>
            <a:off x="402617" y="1808812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DCB877E-D25D-A249-A0FC-A3CF3FFD7ECA}"/>
              </a:ext>
            </a:extLst>
          </p:cNvPr>
          <p:cNvSpPr/>
          <p:nvPr/>
        </p:nvSpPr>
        <p:spPr>
          <a:xfrm>
            <a:off x="383792" y="1319363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9D33EA6-AD1E-1742-9BF9-B3181C70D33D}"/>
              </a:ext>
            </a:extLst>
          </p:cNvPr>
          <p:cNvSpPr/>
          <p:nvPr/>
        </p:nvSpPr>
        <p:spPr>
          <a:xfrm>
            <a:off x="402617" y="829914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64C5D2A-194B-3148-8998-F789221F7398}"/>
              </a:ext>
            </a:extLst>
          </p:cNvPr>
          <p:cNvSpPr/>
          <p:nvPr/>
        </p:nvSpPr>
        <p:spPr>
          <a:xfrm>
            <a:off x="391601" y="379481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  <a:blipFill>
                <a:blip r:embed="rId9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  <a:blipFill>
                <a:blip r:embed="rId10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  <a:blipFill>
                <a:blip r:embed="rId11"/>
                <a:stretch>
                  <a:fillRect l="-535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  <a:blipFill>
                <a:blip r:embed="rId12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  <a:blipFill>
                <a:blip r:embed="rId1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  <a:blipFill>
                <a:blip r:embed="rId14"/>
                <a:stretch>
                  <a:fillRect l="-2162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encoder’s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hidden layer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context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endParaRPr lang="en-US" sz="2000" b="1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  <a:blipFill>
                <a:blip r:embed="rId15"/>
                <a:stretch>
                  <a:fillRect l="-1813" r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7360E0-2E22-1E42-B5D9-B908DD8D5B05}"/>
              </a:ext>
            </a:extLst>
          </p:cNvPr>
          <p:cNvGrpSpPr/>
          <p:nvPr/>
        </p:nvGrpSpPr>
        <p:grpSpPr>
          <a:xfrm rot="16200000">
            <a:off x="4542502" y="3921153"/>
            <a:ext cx="1364224" cy="311369"/>
            <a:chOff x="2297660" y="4140835"/>
            <a:chExt cx="1364224" cy="311369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C1385415-439D-F44C-A9CA-5C08241FF95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5339A29-B980-C548-B329-352F05D9B6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96AF3F5B-7C0F-F747-BCA7-FD3CEDE4594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7F3F382-FAE5-1B44-956C-6D06134E4E8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9DEE610-12AD-CA4B-AAD9-910353329DD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94FA5C1-8D57-2B42-8A5C-F2E4699E7F0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Right Arrow 96">
            <a:extLst>
              <a:ext uri="{FF2B5EF4-FFF2-40B4-BE49-F238E27FC236}">
                <a16:creationId xmlns:a16="http://schemas.microsoft.com/office/drawing/2014/main" id="{95C2D2DB-82A4-0045-B892-1E6F7F2E854D}"/>
              </a:ext>
            </a:extLst>
          </p:cNvPr>
          <p:cNvSpPr/>
          <p:nvPr/>
        </p:nvSpPr>
        <p:spPr>
          <a:xfrm rot="16200000">
            <a:off x="493979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>
            <a:extLst>
              <a:ext uri="{FF2B5EF4-FFF2-40B4-BE49-F238E27FC236}">
                <a16:creationId xmlns:a16="http://schemas.microsoft.com/office/drawing/2014/main" id="{760556FE-2797-DE4B-A3E1-AAD18342A2CE}"/>
              </a:ext>
            </a:extLst>
          </p:cNvPr>
          <p:cNvSpPr/>
          <p:nvPr/>
        </p:nvSpPr>
        <p:spPr>
          <a:xfrm>
            <a:off x="547735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B973F0-851E-A244-817B-9F0CAF173098}"/>
              </a:ext>
            </a:extLst>
          </p:cNvPr>
          <p:cNvGrpSpPr/>
          <p:nvPr/>
        </p:nvGrpSpPr>
        <p:grpSpPr>
          <a:xfrm rot="16200000">
            <a:off x="5624663" y="3921153"/>
            <a:ext cx="1364224" cy="311369"/>
            <a:chOff x="2297660" y="4140835"/>
            <a:chExt cx="1364224" cy="311369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7AC42FAD-6292-EA41-9C03-8BFF8FA4DBE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2E6CFB2-5B6C-064D-9A05-BCADB43625F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0B7A0F7-4345-9F45-AD31-43151A5289D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C8D4ED6-CDFD-9445-AE93-6BA3BA3D1D9A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5CAB5D15-6F58-864E-82B7-3A78A1F07EE2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98F2B02-88F8-E842-B2C3-2DF74820AF7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247C13E0-964F-3E47-924F-D5069C5E86A5}"/>
              </a:ext>
            </a:extLst>
          </p:cNvPr>
          <p:cNvSpPr/>
          <p:nvPr/>
        </p:nvSpPr>
        <p:spPr>
          <a:xfrm rot="16200000">
            <a:off x="6021952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59E1F58A-AE8E-1A43-993F-A9845FAEE5CD}"/>
              </a:ext>
            </a:extLst>
          </p:cNvPr>
          <p:cNvSpPr/>
          <p:nvPr/>
        </p:nvSpPr>
        <p:spPr>
          <a:xfrm>
            <a:off x="6559515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E35F2EC-8F20-3D4E-A228-229727EBA2E8}"/>
              </a:ext>
            </a:extLst>
          </p:cNvPr>
          <p:cNvGrpSpPr/>
          <p:nvPr/>
        </p:nvGrpSpPr>
        <p:grpSpPr>
          <a:xfrm rot="16200000">
            <a:off x="6679422" y="3921153"/>
            <a:ext cx="1364224" cy="311369"/>
            <a:chOff x="2297660" y="4140835"/>
            <a:chExt cx="1364224" cy="311369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DDFA777C-6E6E-0548-B666-EB85A2CCF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A00B529-7A3E-1D42-BCBD-5C7CA305608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FA1AA78-C466-6B4C-8894-45611F8370E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76788F0-4D58-404F-B1B0-7DC0E236389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C117BE3-A1B2-A049-9F0D-BC573ADA7A6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14D9334-DA82-3547-BBC8-5409F79EFCD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Arrow 114">
            <a:extLst>
              <a:ext uri="{FF2B5EF4-FFF2-40B4-BE49-F238E27FC236}">
                <a16:creationId xmlns:a16="http://schemas.microsoft.com/office/drawing/2014/main" id="{A8C6FE81-E6B7-6748-BDD8-D1B5695981CD}"/>
              </a:ext>
            </a:extLst>
          </p:cNvPr>
          <p:cNvSpPr/>
          <p:nvPr/>
        </p:nvSpPr>
        <p:spPr>
          <a:xfrm rot="16200000">
            <a:off x="707671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ight Arrow 115">
            <a:extLst>
              <a:ext uri="{FF2B5EF4-FFF2-40B4-BE49-F238E27FC236}">
                <a16:creationId xmlns:a16="http://schemas.microsoft.com/office/drawing/2014/main" id="{72549082-CBF6-1841-8C2A-8D400CFC1FAC}"/>
              </a:ext>
            </a:extLst>
          </p:cNvPr>
          <p:cNvSpPr/>
          <p:nvPr/>
        </p:nvSpPr>
        <p:spPr>
          <a:xfrm>
            <a:off x="761427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C840A64-1241-4343-8AE1-4AB73598D35D}"/>
              </a:ext>
            </a:extLst>
          </p:cNvPr>
          <p:cNvGrpSpPr/>
          <p:nvPr/>
        </p:nvGrpSpPr>
        <p:grpSpPr>
          <a:xfrm rot="16200000">
            <a:off x="7767666" y="3921152"/>
            <a:ext cx="1364224" cy="311369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1E0B41C4-0902-404D-A27B-035A2590E24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948EDE9-24E6-064C-B1AD-45B44B143C3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BD323200-CAB9-A84A-94F2-D8EE8C4C4F6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0F424B4-2253-FC4F-9FE0-A6F0FFAC94EE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CF50B1D-A70B-044C-99E8-20BFC2D8116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16772EF-96CB-104C-85ED-551DC171690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A2802585-777C-AD40-A806-74F3C87835F5}"/>
              </a:ext>
            </a:extLst>
          </p:cNvPr>
          <p:cNvSpPr/>
          <p:nvPr/>
        </p:nvSpPr>
        <p:spPr>
          <a:xfrm rot="16200000">
            <a:off x="8164955" y="499685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6D22B56C-EB4F-574D-B4A6-CCCC21A1F58C}"/>
              </a:ext>
            </a:extLst>
          </p:cNvPr>
          <p:cNvSpPr txBox="1">
            <a:spLocks/>
          </p:cNvSpPr>
          <p:nvPr/>
        </p:nvSpPr>
        <p:spPr>
          <a:xfrm>
            <a:off x="4810871" y="543073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14277A98-EC4A-C341-97F7-4DEF0BD253FE}"/>
              </a:ext>
            </a:extLst>
          </p:cNvPr>
          <p:cNvSpPr txBox="1">
            <a:spLocks/>
          </p:cNvSpPr>
          <p:nvPr/>
        </p:nvSpPr>
        <p:spPr>
          <a:xfrm>
            <a:off x="5668857" y="543073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0DC9E1F4-FED8-B747-8A20-7C139DCC86C9}"/>
              </a:ext>
            </a:extLst>
          </p:cNvPr>
          <p:cNvSpPr txBox="1">
            <a:spLocks/>
          </p:cNvSpPr>
          <p:nvPr/>
        </p:nvSpPr>
        <p:spPr>
          <a:xfrm>
            <a:off x="6705648" y="544352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128" name="Content Placeholder 2">
            <a:extLst>
              <a:ext uri="{FF2B5EF4-FFF2-40B4-BE49-F238E27FC236}">
                <a16:creationId xmlns:a16="http://schemas.microsoft.com/office/drawing/2014/main" id="{D675B209-437E-7B43-B084-84101E95B95C}"/>
              </a:ext>
            </a:extLst>
          </p:cNvPr>
          <p:cNvSpPr txBox="1">
            <a:spLocks/>
          </p:cNvSpPr>
          <p:nvPr/>
        </p:nvSpPr>
        <p:spPr>
          <a:xfrm>
            <a:off x="7828602" y="545632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29BBEB91-42A8-BD4B-A7ED-1B714710C500}"/>
              </a:ext>
            </a:extLst>
          </p:cNvPr>
          <p:cNvSpPr txBox="1">
            <a:spLocks/>
          </p:cNvSpPr>
          <p:nvPr/>
        </p:nvSpPr>
        <p:spPr>
          <a:xfrm>
            <a:off x="5122196" y="602617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9CCFEF8F-9A09-3E46-B17A-FF29A19BC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0" name="Content Placeholder 2">
                <a:extLst>
                  <a:ext uri="{FF2B5EF4-FFF2-40B4-BE49-F238E27FC236}">
                    <a16:creationId xmlns:a16="http://schemas.microsoft.com/office/drawing/2014/main" id="{9CCFEF8F-9A09-3E46-B17A-FF29A19BC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  <a:blipFill>
                <a:blip r:embed="rId16"/>
                <a:stretch>
                  <a:fillRect l="-5263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Content Placeholder 2">
                <a:extLst>
                  <a:ext uri="{FF2B5EF4-FFF2-40B4-BE49-F238E27FC236}">
                    <a16:creationId xmlns:a16="http://schemas.microsoft.com/office/drawing/2014/main" id="{07A3A297-F0BD-2240-8DDE-A1105BC022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1" name="Content Placeholder 2">
                <a:extLst>
                  <a:ext uri="{FF2B5EF4-FFF2-40B4-BE49-F238E27FC236}">
                    <a16:creationId xmlns:a16="http://schemas.microsoft.com/office/drawing/2014/main" id="{07A3A297-F0BD-2240-8DDE-A1105BC02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  <a:blipFill>
                <a:blip r:embed="rId17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2">
                <a:extLst>
                  <a:ext uri="{FF2B5EF4-FFF2-40B4-BE49-F238E27FC236}">
                    <a16:creationId xmlns:a16="http://schemas.microsoft.com/office/drawing/2014/main" id="{585D18D1-4700-6E4F-BE7A-B859D45B18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2" name="Content Placeholder 2">
                <a:extLst>
                  <a:ext uri="{FF2B5EF4-FFF2-40B4-BE49-F238E27FC236}">
                    <a16:creationId xmlns:a16="http://schemas.microsoft.com/office/drawing/2014/main" id="{585D18D1-4700-6E4F-BE7A-B859D45B1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  <a:blipFill>
                <a:blip r:embed="rId18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id="{DBC7B8C8-6374-6644-8A4C-F0A99A3330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33" name="Content Placeholder 2">
                <a:extLst>
                  <a:ext uri="{FF2B5EF4-FFF2-40B4-BE49-F238E27FC236}">
                    <a16:creationId xmlns:a16="http://schemas.microsoft.com/office/drawing/2014/main" id="{DBC7B8C8-6374-6644-8A4C-F0A99A333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  <a:blipFill>
                <a:blip r:embed="rId19"/>
                <a:stretch>
                  <a:fillRect l="-526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48C71FE-4F09-AD4D-A144-0BC4CB2B5AF4}"/>
              </a:ext>
            </a:extLst>
          </p:cNvPr>
          <p:cNvGrpSpPr/>
          <p:nvPr/>
        </p:nvGrpSpPr>
        <p:grpSpPr>
          <a:xfrm rot="16200000">
            <a:off x="9045407" y="3921152"/>
            <a:ext cx="1364224" cy="311369"/>
            <a:chOff x="2297660" y="4140835"/>
            <a:chExt cx="1364224" cy="311369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4C1A7CE5-C8AB-6345-B8F8-264643358A3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B0DA78D0-B02D-E947-9099-3FB2441A79D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4A33412-C7A2-8C45-9A5F-439530A78A2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5EB2CD2-7BA1-D342-A9A3-2A953D5F22E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C4553E0-F703-B04A-AEA1-1BB165D4AFD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8B9C9161-3C83-0243-AC6E-BA8AAE5A0C5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F54F8CF3-403E-2941-9DE1-CDEAB2B191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141" name="Content Placeholder 2">
                <a:extLst>
                  <a:ext uri="{FF2B5EF4-FFF2-40B4-BE49-F238E27FC236}">
                    <a16:creationId xmlns:a16="http://schemas.microsoft.com/office/drawing/2014/main" id="{F54F8CF3-403E-2941-9DE1-CDEAB2B19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  <a:blipFill>
                <a:blip r:embed="rId20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5F9BD777-1377-6740-B546-DA127C00995C}"/>
              </a:ext>
            </a:extLst>
          </p:cNvPr>
          <p:cNvSpPr txBox="1">
            <a:spLocks/>
          </p:cNvSpPr>
          <p:nvPr/>
        </p:nvSpPr>
        <p:spPr>
          <a:xfrm>
            <a:off x="9338524" y="5458684"/>
            <a:ext cx="721670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143" name="Right Arrow 142">
            <a:extLst>
              <a:ext uri="{FF2B5EF4-FFF2-40B4-BE49-F238E27FC236}">
                <a16:creationId xmlns:a16="http://schemas.microsoft.com/office/drawing/2014/main" id="{3A42E4D0-6B54-354D-A12D-C8BBDF1A7CA8}"/>
              </a:ext>
            </a:extLst>
          </p:cNvPr>
          <p:cNvSpPr/>
          <p:nvPr/>
        </p:nvSpPr>
        <p:spPr>
          <a:xfrm rot="16200000">
            <a:off x="9442983" y="499665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ontent Placeholder 2">
            <a:extLst>
              <a:ext uri="{FF2B5EF4-FFF2-40B4-BE49-F238E27FC236}">
                <a16:creationId xmlns:a16="http://schemas.microsoft.com/office/drawing/2014/main" id="{124757AB-CB1D-0D49-9BF7-48D318F2AE3D}"/>
              </a:ext>
            </a:extLst>
          </p:cNvPr>
          <p:cNvSpPr txBox="1">
            <a:spLocks/>
          </p:cNvSpPr>
          <p:nvPr/>
        </p:nvSpPr>
        <p:spPr>
          <a:xfrm>
            <a:off x="9319759" y="599656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</p:spTree>
    <p:extLst>
      <p:ext uri="{BB962C8B-B14F-4D97-AF65-F5344CB8AC3E}">
        <p14:creationId xmlns:p14="http://schemas.microsoft.com/office/powerpoint/2010/main" val="197787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940EEF-B88C-554B-B25D-830CE2C9CCC3}"/>
              </a:ext>
            </a:extLst>
          </p:cNvPr>
          <p:cNvSpPr/>
          <p:nvPr/>
        </p:nvSpPr>
        <p:spPr>
          <a:xfrm>
            <a:off x="78542" y="78248"/>
            <a:ext cx="12018455" cy="6708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578C99-6A4C-1B40-A415-68F7D9C630A5}"/>
                  </a:ext>
                </a:extLst>
              </p14:cNvPr>
              <p14:cNvContentPartPr/>
              <p14:nvPr/>
            </p14:nvContentPartPr>
            <p14:xfrm>
              <a:off x="3355364" y="-105452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578C99-6A4C-1B40-A415-68F7D9C630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6724" y="-106352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D91534D-F0B1-F746-91EA-007825CD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2" y="84802"/>
            <a:ext cx="6701504" cy="67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35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2020738" y="437802"/>
            <a:ext cx="8044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venir Medium" panose="02000503020000020003" pitchFamily="2" charset="0"/>
              </a:rPr>
              <a:t>Attention</a:t>
            </a:r>
            <a:endParaRPr lang="en-US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42530-54BD-E44C-B7DC-9336BFCB1680}"/>
              </a:ext>
            </a:extLst>
          </p:cNvPr>
          <p:cNvGrpSpPr/>
          <p:nvPr/>
        </p:nvGrpSpPr>
        <p:grpSpPr>
          <a:xfrm rot="16200000">
            <a:off x="4542502" y="3921153"/>
            <a:ext cx="1364224" cy="311369"/>
            <a:chOff x="2297660" y="4140835"/>
            <a:chExt cx="1364224" cy="31136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B4A158D-7151-E244-9F9B-69E59097D20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EBC26E-9BDD-0F4F-85EA-DC765F94E9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3A2A59-E42F-BA4D-B316-5192A9087D5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6EE102-AEB0-E446-A323-C925CCABCE6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8E516F-4719-2945-BF65-80314DB189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A1B4CD-9B19-014D-971A-F62E2B97B2E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412369-1CCB-8542-A441-8E7FF430B3A1}"/>
              </a:ext>
            </a:extLst>
          </p:cNvPr>
          <p:cNvSpPr/>
          <p:nvPr/>
        </p:nvSpPr>
        <p:spPr>
          <a:xfrm rot="16200000">
            <a:off x="493979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D7A576E-9DD7-BA4F-9E86-FA066D8D166F}"/>
              </a:ext>
            </a:extLst>
          </p:cNvPr>
          <p:cNvSpPr/>
          <p:nvPr/>
        </p:nvSpPr>
        <p:spPr>
          <a:xfrm>
            <a:off x="547735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36A6E-09A5-C741-9FC9-1A72ACC13C93}"/>
              </a:ext>
            </a:extLst>
          </p:cNvPr>
          <p:cNvGrpSpPr/>
          <p:nvPr/>
        </p:nvGrpSpPr>
        <p:grpSpPr>
          <a:xfrm rot="16200000">
            <a:off x="5624663" y="3921153"/>
            <a:ext cx="1364224" cy="311369"/>
            <a:chOff x="2297660" y="4140835"/>
            <a:chExt cx="1364224" cy="31136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D4B715-9F2C-4D48-948F-C650BEA47FB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E40C50-B9FA-0747-88D9-5169302A4F7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60D14C-E313-E042-8A1A-1573B31218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992D3A-36BE-F442-A049-E6C1193555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70C2BF-7AD7-474D-A78A-4D1E404BF6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D1F488-1640-FE4C-849B-5781759C257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527F686-C199-8843-9509-FF2C7304B584}"/>
              </a:ext>
            </a:extLst>
          </p:cNvPr>
          <p:cNvSpPr/>
          <p:nvPr/>
        </p:nvSpPr>
        <p:spPr>
          <a:xfrm rot="16200000">
            <a:off x="6021952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4301DEB-D5CD-4D4B-8CF6-77455BAF8BA4}"/>
              </a:ext>
            </a:extLst>
          </p:cNvPr>
          <p:cNvSpPr/>
          <p:nvPr/>
        </p:nvSpPr>
        <p:spPr>
          <a:xfrm>
            <a:off x="6559515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36D20-7A20-5443-80AA-EA1C11F41319}"/>
              </a:ext>
            </a:extLst>
          </p:cNvPr>
          <p:cNvGrpSpPr/>
          <p:nvPr/>
        </p:nvGrpSpPr>
        <p:grpSpPr>
          <a:xfrm rot="16200000">
            <a:off x="6679422" y="3921153"/>
            <a:ext cx="1364224" cy="311369"/>
            <a:chOff x="2297660" y="4140835"/>
            <a:chExt cx="1364224" cy="31136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CAB9139-B0A9-CF49-809E-E2BDE6F4CBA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CC6473-451C-BF45-AAAE-B903C5EC7B9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19ECA7-547C-7F4A-9B17-34980B6FCA6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8B9BB-8D10-D44A-9876-4149F6E7D64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C8ECA4-A41C-9B48-9FC2-D5F1BA64E5A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9BC257C-96DA-744E-A5ED-25FC295FE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FCE054D-0C3C-D840-A02E-912BE566543F}"/>
              </a:ext>
            </a:extLst>
          </p:cNvPr>
          <p:cNvSpPr/>
          <p:nvPr/>
        </p:nvSpPr>
        <p:spPr>
          <a:xfrm rot="16200000">
            <a:off x="7076711" y="49968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E27A360-148A-6C4E-B43F-DCE2ABB7D688}"/>
              </a:ext>
            </a:extLst>
          </p:cNvPr>
          <p:cNvSpPr/>
          <p:nvPr/>
        </p:nvSpPr>
        <p:spPr>
          <a:xfrm>
            <a:off x="7614274" y="389927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0A185C-4653-FE4E-9935-5013ECEF6720}"/>
              </a:ext>
            </a:extLst>
          </p:cNvPr>
          <p:cNvGrpSpPr/>
          <p:nvPr/>
        </p:nvGrpSpPr>
        <p:grpSpPr>
          <a:xfrm rot="16200000">
            <a:off x="7767666" y="3921152"/>
            <a:ext cx="1364224" cy="311369"/>
            <a:chOff x="2297660" y="4140835"/>
            <a:chExt cx="1364224" cy="31136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3EBCC05-4CD2-8E4E-A231-5026207E7BC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EE14B4-4ACA-3043-A49B-B6876F540B0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9E5ABE-9FDC-4C44-A56C-B8DCA676EEF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C3EA56-2944-1345-9172-7B1099F0F6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036A7AF-E88D-3746-8B9D-19CE48F6907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5184E8-AF50-B44B-9473-5B272C1CEA2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E07EE15-B6F7-FF41-B29A-88F759745D4D}"/>
              </a:ext>
            </a:extLst>
          </p:cNvPr>
          <p:cNvSpPr/>
          <p:nvPr/>
        </p:nvSpPr>
        <p:spPr>
          <a:xfrm rot="16200000">
            <a:off x="8164955" y="4996852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B17C68B-B695-974A-B445-55F22658AB3B}"/>
              </a:ext>
            </a:extLst>
          </p:cNvPr>
          <p:cNvSpPr txBox="1">
            <a:spLocks/>
          </p:cNvSpPr>
          <p:nvPr/>
        </p:nvSpPr>
        <p:spPr>
          <a:xfrm>
            <a:off x="4810871" y="543073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300AE59-1791-164A-A8A7-174DCDA20231}"/>
              </a:ext>
            </a:extLst>
          </p:cNvPr>
          <p:cNvSpPr txBox="1">
            <a:spLocks/>
          </p:cNvSpPr>
          <p:nvPr/>
        </p:nvSpPr>
        <p:spPr>
          <a:xfrm>
            <a:off x="5668857" y="543073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72705D6-E1E4-9D4F-9153-7627CF9C22C1}"/>
              </a:ext>
            </a:extLst>
          </p:cNvPr>
          <p:cNvSpPr txBox="1">
            <a:spLocks/>
          </p:cNvSpPr>
          <p:nvPr/>
        </p:nvSpPr>
        <p:spPr>
          <a:xfrm>
            <a:off x="6705648" y="544352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196B0D-018B-3748-B07B-72FFE899B96B}"/>
              </a:ext>
            </a:extLst>
          </p:cNvPr>
          <p:cNvSpPr txBox="1">
            <a:spLocks/>
          </p:cNvSpPr>
          <p:nvPr/>
        </p:nvSpPr>
        <p:spPr>
          <a:xfrm>
            <a:off x="7828602" y="545632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5BA173D-D600-CF48-8575-EA5CE4AD0F40}"/>
              </a:ext>
            </a:extLst>
          </p:cNvPr>
          <p:cNvSpPr txBox="1">
            <a:spLocks/>
          </p:cNvSpPr>
          <p:nvPr/>
        </p:nvSpPr>
        <p:spPr>
          <a:xfrm>
            <a:off x="5122196" y="602617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55" y="2837967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6735" y="2862029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38" y="2862065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 r="-263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518" y="2850257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C1CACAFD-8B5C-A848-BAF3-1E4425A82CD3}"/>
              </a:ext>
            </a:extLst>
          </p:cNvPr>
          <p:cNvGrpSpPr/>
          <p:nvPr/>
        </p:nvGrpSpPr>
        <p:grpSpPr>
          <a:xfrm rot="16200000">
            <a:off x="9045407" y="3921152"/>
            <a:ext cx="1364224" cy="311369"/>
            <a:chOff x="2297660" y="4140835"/>
            <a:chExt cx="1364224" cy="311369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6D501145-32AD-1640-9330-C5B0D059701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2242245-09D9-8543-B784-4CEA8D8C9EA9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3157951-316B-1F4C-97F8-9B5A12483E16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3C0AF7-2B5D-C345-B07F-F69815311B6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2379CBB-8CDC-DA43-9718-E28562C54AB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8BD34BA-1F21-D240-99A4-463C2A5EE173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42D73BE2-4798-EC4D-8735-F4FF9809DD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42D73BE2-4798-EC4D-8735-F4FF9809D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126" y="2836266"/>
                <a:ext cx="466367" cy="503588"/>
              </a:xfrm>
              <a:prstGeom prst="rect">
                <a:avLst/>
              </a:prstGeom>
              <a:blipFill>
                <a:blip r:embed="rId7"/>
                <a:stretch>
                  <a:fillRect l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69E943BC-E9CD-3D41-8BDD-0A86F3D4E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532" y="1745991"/>
                <a:ext cx="763206" cy="503588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7789624-6006-C642-95C5-EA7E39B51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1749096"/>
                <a:ext cx="466367" cy="503588"/>
              </a:xfrm>
              <a:prstGeom prst="rect">
                <a:avLst/>
              </a:prstGeom>
              <a:blipFill>
                <a:blip r:embed="rId9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60BEA6A-AE7E-2848-B7AF-2385EF22BEDB}"/>
              </a:ext>
            </a:extLst>
          </p:cNvPr>
          <p:cNvSpPr txBox="1">
            <a:spLocks/>
          </p:cNvSpPr>
          <p:nvPr/>
        </p:nvSpPr>
        <p:spPr>
          <a:xfrm>
            <a:off x="9338524" y="5458684"/>
            <a:ext cx="721670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7C01B688-D082-3446-B75A-7545622A3AAF}"/>
              </a:ext>
            </a:extLst>
          </p:cNvPr>
          <p:cNvSpPr/>
          <p:nvPr/>
        </p:nvSpPr>
        <p:spPr>
          <a:xfrm rot="16200000">
            <a:off x="9442983" y="4996651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D8AE5B3D-F5B7-3E4B-825D-D50D17CFFC47}"/>
              </a:ext>
            </a:extLst>
          </p:cNvPr>
          <p:cNvSpPr txBox="1">
            <a:spLocks/>
          </p:cNvSpPr>
          <p:nvPr/>
        </p:nvSpPr>
        <p:spPr>
          <a:xfrm>
            <a:off x="9319759" y="5996563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DECODER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/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5609EBB-A18B-2B47-B3D9-D0B44A4846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829196"/>
                <a:ext cx="1452645" cy="400110"/>
              </a:xfrm>
              <a:prstGeom prst="rect">
                <a:avLst/>
              </a:prstGeom>
              <a:blipFill>
                <a:blip r:embed="rId10"/>
                <a:stretch>
                  <a:fillRect l="-4348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/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5EEC34F-2922-4D49-800E-E4B3A3258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0" y="1388214"/>
                <a:ext cx="1668319" cy="400110"/>
              </a:xfrm>
              <a:prstGeom prst="rect">
                <a:avLst/>
              </a:prstGeom>
              <a:blipFill>
                <a:blip r:embed="rId11"/>
                <a:stretch>
                  <a:fillRect l="-3788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/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54FF0BE-6243-664C-98E7-A330ECEAC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731" y="873123"/>
                <a:ext cx="1477422" cy="400110"/>
              </a:xfrm>
              <a:prstGeom prst="rect">
                <a:avLst/>
              </a:prstGeom>
              <a:blipFill>
                <a:blip r:embed="rId12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/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E5AED-F9F5-4844-95D2-2F659149F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038" y="419986"/>
                <a:ext cx="1355898" cy="400110"/>
              </a:xfrm>
              <a:prstGeom prst="rect">
                <a:avLst/>
              </a:prstGeom>
              <a:blipFill>
                <a:blip r:embed="rId13"/>
                <a:stretch>
                  <a:fillRect l="-4630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>
            <a:extLst>
              <a:ext uri="{FF2B5EF4-FFF2-40B4-BE49-F238E27FC236}">
                <a16:creationId xmlns:a16="http://schemas.microsoft.com/office/drawing/2014/main" id="{908C503A-7F21-CA4E-8AD4-3480332B20DF}"/>
              </a:ext>
            </a:extLst>
          </p:cNvPr>
          <p:cNvSpPr/>
          <p:nvPr/>
        </p:nvSpPr>
        <p:spPr>
          <a:xfrm>
            <a:off x="402617" y="1808812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DCB877E-D25D-A249-A0FC-A3CF3FFD7ECA}"/>
              </a:ext>
            </a:extLst>
          </p:cNvPr>
          <p:cNvSpPr/>
          <p:nvPr/>
        </p:nvSpPr>
        <p:spPr>
          <a:xfrm>
            <a:off x="383792" y="1319363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9D33EA6-AD1E-1742-9BF9-B3181C70D33D}"/>
              </a:ext>
            </a:extLst>
          </p:cNvPr>
          <p:cNvSpPr/>
          <p:nvPr/>
        </p:nvSpPr>
        <p:spPr>
          <a:xfrm>
            <a:off x="402617" y="829914"/>
            <a:ext cx="614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64C5D2A-194B-3148-8998-F789221F7398}"/>
              </a:ext>
            </a:extLst>
          </p:cNvPr>
          <p:cNvSpPr/>
          <p:nvPr/>
        </p:nvSpPr>
        <p:spPr>
          <a:xfrm>
            <a:off x="391601" y="379481"/>
            <a:ext cx="764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=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742D9D42-D628-1B44-9C08-0658BF744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42" y="1262806"/>
                <a:ext cx="1073765" cy="503588"/>
              </a:xfrm>
              <a:prstGeom prst="rect">
                <a:avLst/>
              </a:prstGeom>
              <a:blipFill>
                <a:blip r:embed="rId1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0" name="Content Placeholder 2">
                <a:extLst>
                  <a:ext uri="{FF2B5EF4-FFF2-40B4-BE49-F238E27FC236}">
                    <a16:creationId xmlns:a16="http://schemas.microsoft.com/office/drawing/2014/main" id="{EA00A9B2-EC42-4D4B-9FED-796C5AAC0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119" y="1243560"/>
                <a:ext cx="466367" cy="503588"/>
              </a:xfrm>
              <a:prstGeom prst="rect">
                <a:avLst/>
              </a:prstGeom>
              <a:blipFill>
                <a:blip r:embed="rId15"/>
                <a:stretch>
                  <a:fillRect l="-18421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E794D11A-83DA-A24A-AFB9-F7EEA70A9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786" y="826329"/>
                <a:ext cx="697734" cy="503588"/>
              </a:xfrm>
              <a:prstGeom prst="rect">
                <a:avLst/>
              </a:prstGeom>
              <a:blipFill>
                <a:blip r:embed="rId16"/>
                <a:stretch>
                  <a:fillRect l="-535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5" name="Content Placeholder 2">
                <a:extLst>
                  <a:ext uri="{FF2B5EF4-FFF2-40B4-BE49-F238E27FC236}">
                    <a16:creationId xmlns:a16="http://schemas.microsoft.com/office/drawing/2014/main" id="{0A5CC00D-C678-3D41-89B1-FE882CD48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5" y="778463"/>
                <a:ext cx="466367" cy="503588"/>
              </a:xfrm>
              <a:prstGeom prst="rect">
                <a:avLst/>
              </a:prstGeom>
              <a:blipFill>
                <a:blip r:embed="rId17"/>
                <a:stretch>
                  <a:fillRect l="-18421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6" name="Content Placeholder 2">
                <a:extLst>
                  <a:ext uri="{FF2B5EF4-FFF2-40B4-BE49-F238E27FC236}">
                    <a16:creationId xmlns:a16="http://schemas.microsoft.com/office/drawing/2014/main" id="{7E8C1E57-1361-9A41-A9C4-8511EBF07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27" y="332118"/>
                <a:ext cx="1073766" cy="503587"/>
              </a:xfrm>
              <a:prstGeom prst="rect">
                <a:avLst/>
              </a:prstGeom>
              <a:blipFill>
                <a:blip r:embed="rId1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solidFill>
                    <a:srgbClr val="C00000"/>
                  </a:solidFill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7" name="Content Placeholder 2">
                <a:extLst>
                  <a:ext uri="{FF2B5EF4-FFF2-40B4-BE49-F238E27FC236}">
                    <a16:creationId xmlns:a16="http://schemas.microsoft.com/office/drawing/2014/main" id="{D97C653A-43CB-1649-8A33-2E70A6B1F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51" y="323898"/>
                <a:ext cx="466367" cy="503588"/>
              </a:xfrm>
              <a:prstGeom prst="rect">
                <a:avLst/>
              </a:prstGeom>
              <a:blipFill>
                <a:blip r:embed="rId19"/>
                <a:stretch>
                  <a:fillRect l="-2162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encoder’s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hidden layer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</a:t>
                </a:r>
                <a:r>
                  <a:rPr lang="en-US" sz="2000" b="1" dirty="0">
                    <a:solidFill>
                      <a:schemeClr val="tx1"/>
                    </a:solidFill>
                    <a:latin typeface="Avenir Light" panose="020B0402020203020204" pitchFamily="34" charset="77"/>
                  </a:rPr>
                  <a:t>context vector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</m:oMath>
                </a14:m>
                <a:endParaRPr lang="en-US" sz="2000" b="1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  <a:blipFill>
                <a:blip r:embed="rId20"/>
                <a:stretch>
                  <a:fillRect l="-1813" r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/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0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p>
                    </m:sSubSup>
                  </m:oMath>
                </a14:m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h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h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h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h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  <a:blipFill>
                <a:blip r:embed="rId21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2239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4884319" y="410052"/>
            <a:ext cx="4872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venir Medium" panose="02000503020000020003" pitchFamily="2" charset="0"/>
              </a:rPr>
              <a:t>Self-Attention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42530-54BD-E44C-B7DC-9336BFCB1680}"/>
              </a:ext>
            </a:extLst>
          </p:cNvPr>
          <p:cNvGrpSpPr/>
          <p:nvPr/>
        </p:nvGrpSpPr>
        <p:grpSpPr>
          <a:xfrm rot="16200000">
            <a:off x="4529352" y="3936567"/>
            <a:ext cx="1364224" cy="311369"/>
            <a:chOff x="2297660" y="4140835"/>
            <a:chExt cx="1364224" cy="31136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B4A158D-7151-E244-9F9B-69E59097D20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EBC26E-9BDD-0F4F-85EA-DC765F94E9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3A2A59-E42F-BA4D-B316-5192A9087D5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6EE102-AEB0-E446-A323-C925CCABCE6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8E516F-4719-2945-BF65-80314DB189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A1B4CD-9B19-014D-971A-F62E2B97B2E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412369-1CCB-8542-A441-8E7FF430B3A1}"/>
              </a:ext>
            </a:extLst>
          </p:cNvPr>
          <p:cNvSpPr/>
          <p:nvPr/>
        </p:nvSpPr>
        <p:spPr>
          <a:xfrm rot="16200000">
            <a:off x="4926641" y="501226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D7A576E-9DD7-BA4F-9E86-FA066D8D166F}"/>
              </a:ext>
            </a:extLst>
          </p:cNvPr>
          <p:cNvSpPr/>
          <p:nvPr/>
        </p:nvSpPr>
        <p:spPr>
          <a:xfrm>
            <a:off x="5464204" y="391469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36A6E-09A5-C741-9FC9-1A72ACC13C93}"/>
              </a:ext>
            </a:extLst>
          </p:cNvPr>
          <p:cNvGrpSpPr/>
          <p:nvPr/>
        </p:nvGrpSpPr>
        <p:grpSpPr>
          <a:xfrm rot="16200000">
            <a:off x="5611513" y="3936567"/>
            <a:ext cx="1364224" cy="311369"/>
            <a:chOff x="2297660" y="4140835"/>
            <a:chExt cx="1364224" cy="31136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D4B715-9F2C-4D48-948F-C650BEA47FB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E40C50-B9FA-0747-88D9-5169302A4F7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60D14C-E313-E042-8A1A-1573B31218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992D3A-36BE-F442-A049-E6C1193555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70C2BF-7AD7-474D-A78A-4D1E404BF6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D1F488-1640-FE4C-849B-5781759C257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527F686-C199-8843-9509-FF2C7304B584}"/>
              </a:ext>
            </a:extLst>
          </p:cNvPr>
          <p:cNvSpPr/>
          <p:nvPr/>
        </p:nvSpPr>
        <p:spPr>
          <a:xfrm rot="16200000">
            <a:off x="6008802" y="501226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4301DEB-D5CD-4D4B-8CF6-77455BAF8BA4}"/>
              </a:ext>
            </a:extLst>
          </p:cNvPr>
          <p:cNvSpPr/>
          <p:nvPr/>
        </p:nvSpPr>
        <p:spPr>
          <a:xfrm>
            <a:off x="6546365" y="391469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36D20-7A20-5443-80AA-EA1C11F41319}"/>
              </a:ext>
            </a:extLst>
          </p:cNvPr>
          <p:cNvGrpSpPr/>
          <p:nvPr/>
        </p:nvGrpSpPr>
        <p:grpSpPr>
          <a:xfrm rot="16200000">
            <a:off x="6666272" y="3936567"/>
            <a:ext cx="1364224" cy="311369"/>
            <a:chOff x="2297660" y="4140835"/>
            <a:chExt cx="1364224" cy="31136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CAB9139-B0A9-CF49-809E-E2BDE6F4CBA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CC6473-451C-BF45-AAAE-B903C5EC7B9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19ECA7-547C-7F4A-9B17-34980B6FCA6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8B9BB-8D10-D44A-9876-4149F6E7D64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C8ECA4-A41C-9B48-9FC2-D5F1BA64E5A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9BC257C-96DA-744E-A5ED-25FC295FE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FCE054D-0C3C-D840-A02E-912BE566543F}"/>
              </a:ext>
            </a:extLst>
          </p:cNvPr>
          <p:cNvSpPr/>
          <p:nvPr/>
        </p:nvSpPr>
        <p:spPr>
          <a:xfrm rot="16200000">
            <a:off x="7063561" y="5012267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E27A360-148A-6C4E-B43F-DCE2ABB7D688}"/>
              </a:ext>
            </a:extLst>
          </p:cNvPr>
          <p:cNvSpPr/>
          <p:nvPr/>
        </p:nvSpPr>
        <p:spPr>
          <a:xfrm>
            <a:off x="7601124" y="3914690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0A185C-4653-FE4E-9935-5013ECEF6720}"/>
              </a:ext>
            </a:extLst>
          </p:cNvPr>
          <p:cNvGrpSpPr/>
          <p:nvPr/>
        </p:nvGrpSpPr>
        <p:grpSpPr>
          <a:xfrm rot="16200000">
            <a:off x="7754516" y="3936566"/>
            <a:ext cx="1364224" cy="311369"/>
            <a:chOff x="2297660" y="4140835"/>
            <a:chExt cx="1364224" cy="31136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3EBCC05-4CD2-8E4E-A231-5026207E7BC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EE14B4-4ACA-3043-A49B-B6876F540B0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9E5ABE-9FDC-4C44-A56C-B8DCA676EEF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C3EA56-2944-1345-9172-7B1099F0F6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036A7AF-E88D-3746-8B9D-19CE48F6907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5184E8-AF50-B44B-9473-5B272C1CEA2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E07EE15-B6F7-FF41-B29A-88F759745D4D}"/>
              </a:ext>
            </a:extLst>
          </p:cNvPr>
          <p:cNvSpPr/>
          <p:nvPr/>
        </p:nvSpPr>
        <p:spPr>
          <a:xfrm rot="16200000">
            <a:off x="8151805" y="501226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B17C68B-B695-974A-B445-55F22658AB3B}"/>
              </a:ext>
            </a:extLst>
          </p:cNvPr>
          <p:cNvSpPr txBox="1">
            <a:spLocks/>
          </p:cNvSpPr>
          <p:nvPr/>
        </p:nvSpPr>
        <p:spPr>
          <a:xfrm>
            <a:off x="4797721" y="54461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300AE59-1791-164A-A8A7-174DCDA20231}"/>
              </a:ext>
            </a:extLst>
          </p:cNvPr>
          <p:cNvSpPr txBox="1">
            <a:spLocks/>
          </p:cNvSpPr>
          <p:nvPr/>
        </p:nvSpPr>
        <p:spPr>
          <a:xfrm>
            <a:off x="5655707" y="544614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72705D6-E1E4-9D4F-9153-7627CF9C22C1}"/>
              </a:ext>
            </a:extLst>
          </p:cNvPr>
          <p:cNvSpPr txBox="1">
            <a:spLocks/>
          </p:cNvSpPr>
          <p:nvPr/>
        </p:nvSpPr>
        <p:spPr>
          <a:xfrm>
            <a:off x="6692498" y="5458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196B0D-018B-3748-B07B-72FFE899B96B}"/>
              </a:ext>
            </a:extLst>
          </p:cNvPr>
          <p:cNvSpPr txBox="1">
            <a:spLocks/>
          </p:cNvSpPr>
          <p:nvPr/>
        </p:nvSpPr>
        <p:spPr>
          <a:xfrm>
            <a:off x="7815452" y="54717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5BA173D-D600-CF48-8575-EA5CE4AD0F40}"/>
              </a:ext>
            </a:extLst>
          </p:cNvPr>
          <p:cNvSpPr txBox="1">
            <a:spLocks/>
          </p:cNvSpPr>
          <p:nvPr/>
        </p:nvSpPr>
        <p:spPr>
          <a:xfrm>
            <a:off x="5109046" y="6041587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205" y="285338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05" y="2853381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263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03585" y="2877443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585" y="2877443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2632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6188" y="287747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188" y="2877479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263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94368" y="286567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4368" y="2865671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263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word’s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value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vector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better vector z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1</a:t>
                </a: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  <a:blipFill>
                <a:blip r:embed="rId7"/>
                <a:stretch>
                  <a:fillRect l="-1813" r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/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z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1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  <a:blipFill>
                <a:blip r:embed="rId8"/>
                <a:stretch>
                  <a:fillRect l="-142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0D918BB5-F6D5-E14A-B602-5C46AB09DCCA}"/>
              </a:ext>
            </a:extLst>
          </p:cNvPr>
          <p:cNvGrpSpPr/>
          <p:nvPr/>
        </p:nvGrpSpPr>
        <p:grpSpPr>
          <a:xfrm>
            <a:off x="5008412" y="1563526"/>
            <a:ext cx="311369" cy="830216"/>
            <a:chOff x="1094892" y="3913966"/>
            <a:chExt cx="311369" cy="830216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341D2BDD-D334-D240-B027-92E13C7C3087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8F246E-04D0-614F-89BD-0F755AB2CFF1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D8FABF3-1CF2-8641-B757-E8D0A9090574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17A054-392C-6D42-B0FB-58F7B010E850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5C2CEE2-EA3C-D141-AEF7-B5B2E95A3805}"/>
              </a:ext>
            </a:extLst>
          </p:cNvPr>
          <p:cNvGrpSpPr/>
          <p:nvPr/>
        </p:nvGrpSpPr>
        <p:grpSpPr>
          <a:xfrm>
            <a:off x="5409203" y="1573937"/>
            <a:ext cx="311369" cy="830216"/>
            <a:chOff x="1482035" y="3910729"/>
            <a:chExt cx="311369" cy="830216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180835AB-D295-7D46-95D5-51D2A7A629F1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3B025BC-8951-2143-81F5-DDDD658054E5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2AE81C3-DD95-594F-AAB2-092E9FAB6DF7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84BB70F-4018-7046-96C7-564BC1D69582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43D5034-8B99-3149-B2F0-7E296370F21B}"/>
              </a:ext>
            </a:extLst>
          </p:cNvPr>
          <p:cNvGrpSpPr/>
          <p:nvPr/>
        </p:nvGrpSpPr>
        <p:grpSpPr>
          <a:xfrm>
            <a:off x="5803876" y="1573937"/>
            <a:ext cx="311369" cy="830216"/>
            <a:chOff x="1876708" y="3910729"/>
            <a:chExt cx="311369" cy="830216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28D3E07-382A-3B43-9A33-256EDA22D0C2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0059937-BA9B-D643-BAE7-6468A88391F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DB41ED1-9FBD-D841-894B-62FB27C9E41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69F6867-8FF1-8E41-A7DC-724A7BE2D62A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C41D961-8DFB-F142-967F-581663E56410}"/>
              </a:ext>
            </a:extLst>
          </p:cNvPr>
          <p:cNvSpPr/>
          <p:nvPr/>
        </p:nvSpPr>
        <p:spPr>
          <a:xfrm>
            <a:off x="4936192" y="242134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8BB1A3D-6847-4246-9BCB-B5B0782B610C}"/>
              </a:ext>
            </a:extLst>
          </p:cNvPr>
          <p:cNvSpPr/>
          <p:nvPr/>
        </p:nvSpPr>
        <p:spPr>
          <a:xfrm>
            <a:off x="5393156" y="243499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9DAD0F7-277E-2742-BF08-D56FA0CC9BD8}"/>
              </a:ext>
            </a:extLst>
          </p:cNvPr>
          <p:cNvSpPr/>
          <p:nvPr/>
        </p:nvSpPr>
        <p:spPr>
          <a:xfrm>
            <a:off x="5771528" y="2425684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/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  <a:blipFill>
                <a:blip r:embed="rId9"/>
                <a:stretch>
                  <a:fillRect l="-3371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/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  <a:blipFill>
                <a:blip r:embed="rId10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/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  <a:blipFill>
                <a:blip r:embed="rId11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/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  <a:blipFill>
                <a:blip r:embed="rId12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/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  <a:blipFill>
                <a:blip r:embed="rId13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/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  <a:blipFill>
                <a:blip r:embed="rId14"/>
                <a:stretch>
                  <a:fillRect l="-3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/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  <a:blipFill>
                <a:blip r:embed="rId15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/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  <a:blipFill>
                <a:blip r:embed="rId16"/>
                <a:stretch>
                  <a:fillRect l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529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5038015" y="586816"/>
            <a:ext cx="4872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venir Medium" panose="02000503020000020003" pitchFamily="2" charset="0"/>
              </a:rPr>
              <a:t>Self-Attention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42530-54BD-E44C-B7DC-9336BFCB1680}"/>
              </a:ext>
            </a:extLst>
          </p:cNvPr>
          <p:cNvGrpSpPr/>
          <p:nvPr/>
        </p:nvGrpSpPr>
        <p:grpSpPr>
          <a:xfrm rot="16200000">
            <a:off x="5173570" y="4002085"/>
            <a:ext cx="1364224" cy="311369"/>
            <a:chOff x="2297660" y="4140835"/>
            <a:chExt cx="1364224" cy="31136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B4A158D-7151-E244-9F9B-69E59097D20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EBC26E-9BDD-0F4F-85EA-DC765F94E9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3A2A59-E42F-BA4D-B316-5192A9087D5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6EE102-AEB0-E446-A323-C925CCABCE6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8E516F-4719-2945-BF65-80314DB189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A1B4CD-9B19-014D-971A-F62E2B97B2E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412369-1CCB-8542-A441-8E7FF430B3A1}"/>
              </a:ext>
            </a:extLst>
          </p:cNvPr>
          <p:cNvSpPr/>
          <p:nvPr/>
        </p:nvSpPr>
        <p:spPr>
          <a:xfrm rot="16200000">
            <a:off x="5570859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D7A576E-9DD7-BA4F-9E86-FA066D8D166F}"/>
              </a:ext>
            </a:extLst>
          </p:cNvPr>
          <p:cNvSpPr/>
          <p:nvPr/>
        </p:nvSpPr>
        <p:spPr>
          <a:xfrm>
            <a:off x="6108422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36A6E-09A5-C741-9FC9-1A72ACC13C93}"/>
              </a:ext>
            </a:extLst>
          </p:cNvPr>
          <p:cNvGrpSpPr/>
          <p:nvPr/>
        </p:nvGrpSpPr>
        <p:grpSpPr>
          <a:xfrm rot="16200000">
            <a:off x="6255731" y="4002085"/>
            <a:ext cx="1364224" cy="311369"/>
            <a:chOff x="2297660" y="4140835"/>
            <a:chExt cx="1364224" cy="31136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D4B715-9F2C-4D48-948F-C650BEA47FB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E40C50-B9FA-0747-88D9-5169302A4F7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60D14C-E313-E042-8A1A-1573B31218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992D3A-36BE-F442-A049-E6C1193555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70C2BF-7AD7-474D-A78A-4D1E404BF6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D1F488-1640-FE4C-849B-5781759C257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527F686-C199-8843-9509-FF2C7304B584}"/>
              </a:ext>
            </a:extLst>
          </p:cNvPr>
          <p:cNvSpPr/>
          <p:nvPr/>
        </p:nvSpPr>
        <p:spPr>
          <a:xfrm rot="16200000">
            <a:off x="6653020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4301DEB-D5CD-4D4B-8CF6-77455BAF8BA4}"/>
              </a:ext>
            </a:extLst>
          </p:cNvPr>
          <p:cNvSpPr/>
          <p:nvPr/>
        </p:nvSpPr>
        <p:spPr>
          <a:xfrm>
            <a:off x="7190583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36D20-7A20-5443-80AA-EA1C11F41319}"/>
              </a:ext>
            </a:extLst>
          </p:cNvPr>
          <p:cNvGrpSpPr/>
          <p:nvPr/>
        </p:nvGrpSpPr>
        <p:grpSpPr>
          <a:xfrm rot="16200000">
            <a:off x="7310490" y="4002085"/>
            <a:ext cx="1364224" cy="311369"/>
            <a:chOff x="2297660" y="4140835"/>
            <a:chExt cx="1364224" cy="31136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CAB9139-B0A9-CF49-809E-E2BDE6F4CBA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CC6473-451C-BF45-AAAE-B903C5EC7B9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19ECA7-547C-7F4A-9B17-34980B6FCA6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8B9BB-8D10-D44A-9876-4149F6E7D64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C8ECA4-A41C-9B48-9FC2-D5F1BA64E5A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9BC257C-96DA-744E-A5ED-25FC295FE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FCE054D-0C3C-D840-A02E-912BE566543F}"/>
              </a:ext>
            </a:extLst>
          </p:cNvPr>
          <p:cNvSpPr/>
          <p:nvPr/>
        </p:nvSpPr>
        <p:spPr>
          <a:xfrm rot="16200000">
            <a:off x="7707779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E27A360-148A-6C4E-B43F-DCE2ABB7D688}"/>
              </a:ext>
            </a:extLst>
          </p:cNvPr>
          <p:cNvSpPr/>
          <p:nvPr/>
        </p:nvSpPr>
        <p:spPr>
          <a:xfrm>
            <a:off x="8245342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0A185C-4653-FE4E-9935-5013ECEF6720}"/>
              </a:ext>
            </a:extLst>
          </p:cNvPr>
          <p:cNvGrpSpPr/>
          <p:nvPr/>
        </p:nvGrpSpPr>
        <p:grpSpPr>
          <a:xfrm rot="16200000">
            <a:off x="8398734" y="4002084"/>
            <a:ext cx="1364224" cy="311369"/>
            <a:chOff x="2297660" y="4140835"/>
            <a:chExt cx="1364224" cy="31136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3EBCC05-4CD2-8E4E-A231-5026207E7BC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EE14B4-4ACA-3043-A49B-B6876F540B0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9E5ABE-9FDC-4C44-A56C-B8DCA676EEF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C3EA56-2944-1345-9172-7B1099F0F6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036A7AF-E88D-3746-8B9D-19CE48F6907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5184E8-AF50-B44B-9473-5B272C1CEA2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E07EE15-B6F7-FF41-B29A-88F759745D4D}"/>
              </a:ext>
            </a:extLst>
          </p:cNvPr>
          <p:cNvSpPr/>
          <p:nvPr/>
        </p:nvSpPr>
        <p:spPr>
          <a:xfrm rot="16200000">
            <a:off x="8796023" y="507778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B17C68B-B695-974A-B445-55F22658AB3B}"/>
              </a:ext>
            </a:extLst>
          </p:cNvPr>
          <p:cNvSpPr txBox="1">
            <a:spLocks/>
          </p:cNvSpPr>
          <p:nvPr/>
        </p:nvSpPr>
        <p:spPr>
          <a:xfrm>
            <a:off x="5441939" y="551166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300AE59-1791-164A-A8A7-174DCDA20231}"/>
              </a:ext>
            </a:extLst>
          </p:cNvPr>
          <p:cNvSpPr txBox="1">
            <a:spLocks/>
          </p:cNvSpPr>
          <p:nvPr/>
        </p:nvSpPr>
        <p:spPr>
          <a:xfrm>
            <a:off x="6299925" y="55116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72705D6-E1E4-9D4F-9153-7627CF9C22C1}"/>
              </a:ext>
            </a:extLst>
          </p:cNvPr>
          <p:cNvSpPr txBox="1">
            <a:spLocks/>
          </p:cNvSpPr>
          <p:nvPr/>
        </p:nvSpPr>
        <p:spPr>
          <a:xfrm>
            <a:off x="7336716" y="552446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196B0D-018B-3748-B07B-72FFE899B96B}"/>
              </a:ext>
            </a:extLst>
          </p:cNvPr>
          <p:cNvSpPr txBox="1">
            <a:spLocks/>
          </p:cNvSpPr>
          <p:nvPr/>
        </p:nvSpPr>
        <p:spPr>
          <a:xfrm>
            <a:off x="8459670" y="553725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5BA173D-D600-CF48-8575-EA5CE4AD0F40}"/>
              </a:ext>
            </a:extLst>
          </p:cNvPr>
          <p:cNvSpPr txBox="1">
            <a:spLocks/>
          </p:cNvSpPr>
          <p:nvPr/>
        </p:nvSpPr>
        <p:spPr>
          <a:xfrm>
            <a:off x="5753264" y="610710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3423" y="291889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423" y="2918899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 r="-540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7803" y="294296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803" y="2942961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406" y="29429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406" y="2942997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 r="-270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8586" y="293118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586" y="2931189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405" r="-270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word’s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value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vector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better vector z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1</a:t>
                </a: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  <a:blipFill>
                <a:blip r:embed="rId7"/>
                <a:stretch>
                  <a:fillRect l="-1813" r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/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z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1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  <a:blipFill>
                <a:blip r:embed="rId8"/>
                <a:stretch>
                  <a:fillRect l="-142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0D918BB5-F6D5-E14A-B602-5C46AB09DCCA}"/>
              </a:ext>
            </a:extLst>
          </p:cNvPr>
          <p:cNvGrpSpPr/>
          <p:nvPr/>
        </p:nvGrpSpPr>
        <p:grpSpPr>
          <a:xfrm>
            <a:off x="5652630" y="1629044"/>
            <a:ext cx="311369" cy="830216"/>
            <a:chOff x="1094892" y="3913966"/>
            <a:chExt cx="311369" cy="830216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341D2BDD-D334-D240-B027-92E13C7C3087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8F246E-04D0-614F-89BD-0F755AB2CFF1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D8FABF3-1CF2-8641-B757-E8D0A9090574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17A054-392C-6D42-B0FB-58F7B010E850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5C2CEE2-EA3C-D141-AEF7-B5B2E95A3805}"/>
              </a:ext>
            </a:extLst>
          </p:cNvPr>
          <p:cNvGrpSpPr/>
          <p:nvPr/>
        </p:nvGrpSpPr>
        <p:grpSpPr>
          <a:xfrm>
            <a:off x="6053421" y="1639455"/>
            <a:ext cx="311369" cy="830216"/>
            <a:chOff x="1482035" y="3910729"/>
            <a:chExt cx="311369" cy="830216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180835AB-D295-7D46-95D5-51D2A7A629F1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3B025BC-8951-2143-81F5-DDDD658054E5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2AE81C3-DD95-594F-AAB2-092E9FAB6DF7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84BB70F-4018-7046-96C7-564BC1D69582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43D5034-8B99-3149-B2F0-7E296370F21B}"/>
              </a:ext>
            </a:extLst>
          </p:cNvPr>
          <p:cNvGrpSpPr/>
          <p:nvPr/>
        </p:nvGrpSpPr>
        <p:grpSpPr>
          <a:xfrm>
            <a:off x="6448094" y="1639455"/>
            <a:ext cx="311369" cy="830216"/>
            <a:chOff x="1876708" y="3910729"/>
            <a:chExt cx="311369" cy="830216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28D3E07-382A-3B43-9A33-256EDA22D0C2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0059937-BA9B-D643-BAE7-6468A88391F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DB41ED1-9FBD-D841-894B-62FB27C9E41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69F6867-8FF1-8E41-A7DC-724A7BE2D62A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C41D961-8DFB-F142-967F-581663E56410}"/>
              </a:ext>
            </a:extLst>
          </p:cNvPr>
          <p:cNvSpPr/>
          <p:nvPr/>
        </p:nvSpPr>
        <p:spPr>
          <a:xfrm>
            <a:off x="5580410" y="2486863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8BB1A3D-6847-4246-9BCB-B5B0782B610C}"/>
              </a:ext>
            </a:extLst>
          </p:cNvPr>
          <p:cNvSpPr/>
          <p:nvPr/>
        </p:nvSpPr>
        <p:spPr>
          <a:xfrm>
            <a:off x="6037374" y="250051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9DAD0F7-277E-2742-BF08-D56FA0CC9BD8}"/>
              </a:ext>
            </a:extLst>
          </p:cNvPr>
          <p:cNvSpPr/>
          <p:nvPr/>
        </p:nvSpPr>
        <p:spPr>
          <a:xfrm>
            <a:off x="6415746" y="249120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/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  <a:blipFill>
                <a:blip r:embed="rId9"/>
                <a:stretch>
                  <a:fillRect l="-3371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/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  <a:blipFill>
                <a:blip r:embed="rId10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/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  <a:blipFill>
                <a:blip r:embed="rId11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/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  <a:blipFill>
                <a:blip r:embed="rId12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/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  <a:blipFill>
                <a:blip r:embed="rId13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/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  <a:blipFill>
                <a:blip r:embed="rId14"/>
                <a:stretch>
                  <a:fillRect l="-3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/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  <a:blipFill>
                <a:blip r:embed="rId15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/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  <a:blipFill>
                <a:blip r:embed="rId16"/>
                <a:stretch>
                  <a:fillRect l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46977BCC-E073-B44B-A594-2F24938FB2E5}"/>
              </a:ext>
            </a:extLst>
          </p:cNvPr>
          <p:cNvSpPr/>
          <p:nvPr/>
        </p:nvSpPr>
        <p:spPr>
          <a:xfrm>
            <a:off x="187690" y="369304"/>
            <a:ext cx="4191978" cy="616640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AEF70F8-0A96-EC46-9E1C-2224AD0C817A}"/>
              </a:ext>
            </a:extLst>
          </p:cNvPr>
          <p:cNvSpPr/>
          <p:nvPr/>
        </p:nvSpPr>
        <p:spPr>
          <a:xfrm>
            <a:off x="401790" y="317629"/>
            <a:ext cx="4858406" cy="3166601"/>
          </a:xfrm>
          <a:prstGeom prst="rect">
            <a:avLst/>
          </a:prstGeom>
          <a:solidFill>
            <a:srgbClr val="FFFBCE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D5D6E0A6-732F-AD45-B19A-118278649EE6}"/>
              </a:ext>
            </a:extLst>
          </p:cNvPr>
          <p:cNvSpPr txBox="1">
            <a:spLocks/>
          </p:cNvSpPr>
          <p:nvPr/>
        </p:nvSpPr>
        <p:spPr>
          <a:xfrm>
            <a:off x="2208699" y="800975"/>
            <a:ext cx="1324497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Attention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2B70E18F-45EE-CD4B-976A-892D59F5A066}"/>
              </a:ext>
            </a:extLst>
          </p:cNvPr>
          <p:cNvSpPr txBox="1">
            <a:spLocks/>
          </p:cNvSpPr>
          <p:nvPr/>
        </p:nvSpPr>
        <p:spPr>
          <a:xfrm>
            <a:off x="560821" y="436221"/>
            <a:ext cx="139574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Self-Attention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 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DA3CF1F-9745-D84C-B749-A4ECC456002F}"/>
              </a:ext>
            </a:extLst>
          </p:cNvPr>
          <p:cNvCxnSpPr>
            <a:cxnSpLocks/>
          </p:cNvCxnSpPr>
          <p:nvPr/>
        </p:nvCxnSpPr>
        <p:spPr>
          <a:xfrm flipH="1">
            <a:off x="560821" y="1244328"/>
            <a:ext cx="4496088" cy="635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E303FB0F-2152-104C-B635-D2DF9F0E27AE}"/>
              </a:ext>
            </a:extLst>
          </p:cNvPr>
          <p:cNvSpPr/>
          <p:nvPr/>
        </p:nvSpPr>
        <p:spPr>
          <a:xfrm>
            <a:off x="991050" y="1318008"/>
            <a:ext cx="745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sz="2800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i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F132878-16D2-9146-B8C7-1342E4C11393}"/>
                  </a:ext>
                </a:extLst>
              </p:cNvPr>
              <p:cNvSpPr/>
              <p:nvPr/>
            </p:nvSpPr>
            <p:spPr>
              <a:xfrm>
                <a:off x="2583731" y="1361830"/>
                <a:ext cx="680186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F132878-16D2-9146-B8C7-1342E4C1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731" y="1361830"/>
                <a:ext cx="680186" cy="546753"/>
              </a:xfrm>
              <a:prstGeom prst="rect">
                <a:avLst/>
              </a:prstGeom>
              <a:blipFill>
                <a:blip r:embed="rId17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>
            <a:extLst>
              <a:ext uri="{FF2B5EF4-FFF2-40B4-BE49-F238E27FC236}">
                <a16:creationId xmlns:a16="http://schemas.microsoft.com/office/drawing/2014/main" id="{BB139B51-88C9-E940-81BB-A9C239D0FB85}"/>
              </a:ext>
            </a:extLst>
          </p:cNvPr>
          <p:cNvSpPr/>
          <p:nvPr/>
        </p:nvSpPr>
        <p:spPr>
          <a:xfrm>
            <a:off x="1027904" y="2022379"/>
            <a:ext cx="712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sz="2800" b="1" baseline="-25000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7D134A6-8328-984E-A1B7-C665C14BB65D}"/>
                  </a:ext>
                </a:extLst>
              </p:cNvPr>
              <p:cNvSpPr/>
              <p:nvPr/>
            </p:nvSpPr>
            <p:spPr>
              <a:xfrm>
                <a:off x="2584298" y="2044151"/>
                <a:ext cx="664733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7D134A6-8328-984E-A1B7-C665C14BB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298" y="2044151"/>
                <a:ext cx="664733" cy="546753"/>
              </a:xfrm>
              <a:prstGeom prst="rect">
                <a:avLst/>
              </a:prstGeom>
              <a:blipFill>
                <a:blip r:embed="rId1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F4F34A19-72E1-DF4B-A7F2-99DDDF9182B6}"/>
              </a:ext>
            </a:extLst>
          </p:cNvPr>
          <p:cNvSpPr txBox="1">
            <a:spLocks/>
          </p:cNvSpPr>
          <p:nvPr/>
        </p:nvSpPr>
        <p:spPr>
          <a:xfrm>
            <a:off x="3532377" y="800975"/>
            <a:ext cx="161927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Description </a:t>
            </a:r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FA3361D5-D461-8E46-AF07-B95758D8AFCC}"/>
              </a:ext>
            </a:extLst>
          </p:cNvPr>
          <p:cNvSpPr txBox="1">
            <a:spLocks/>
          </p:cNvSpPr>
          <p:nvPr/>
        </p:nvSpPr>
        <p:spPr>
          <a:xfrm>
            <a:off x="3532377" y="1448520"/>
            <a:ext cx="161927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 probe 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23166F6E-F6BE-5247-BBCE-6F6DE4D9E70C}"/>
              </a:ext>
            </a:extLst>
          </p:cNvPr>
          <p:cNvSpPr txBox="1">
            <a:spLocks/>
          </p:cNvSpPr>
          <p:nvPr/>
        </p:nvSpPr>
        <p:spPr>
          <a:xfrm>
            <a:off x="3582004" y="1998149"/>
            <a:ext cx="1499509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item being compared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16EF527-7140-6A4C-AA7A-E710444B29BE}"/>
              </a:ext>
            </a:extLst>
          </p:cNvPr>
          <p:cNvSpPr/>
          <p:nvPr/>
        </p:nvSpPr>
        <p:spPr>
          <a:xfrm>
            <a:off x="1020661" y="2776759"/>
            <a:ext cx="712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8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A9FE883-C9FE-6A41-A487-CA05C04FDCA2}"/>
                  </a:ext>
                </a:extLst>
              </p:cNvPr>
              <p:cNvSpPr/>
              <p:nvPr/>
            </p:nvSpPr>
            <p:spPr>
              <a:xfrm>
                <a:off x="2577055" y="2798531"/>
                <a:ext cx="664733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A9FE883-C9FE-6A41-A487-CA05C04FD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55" y="2798531"/>
                <a:ext cx="664733" cy="546753"/>
              </a:xfrm>
              <a:prstGeom prst="rect">
                <a:avLst/>
              </a:prstGeom>
              <a:blipFill>
                <a:blip r:embed="rId19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1AB33FB2-39DA-5942-BBC3-B720F88F6D40}"/>
              </a:ext>
            </a:extLst>
          </p:cNvPr>
          <p:cNvSpPr txBox="1">
            <a:spLocks/>
          </p:cNvSpPr>
          <p:nvPr/>
        </p:nvSpPr>
        <p:spPr>
          <a:xfrm>
            <a:off x="3508178" y="2737762"/>
            <a:ext cx="1714970" cy="723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item being weighted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55CE6BC-8FDF-C14C-B447-53A3278F5C08}"/>
              </a:ext>
            </a:extLst>
          </p:cNvPr>
          <p:cNvCxnSpPr>
            <a:cxnSpLocks/>
          </p:cNvCxnSpPr>
          <p:nvPr/>
        </p:nvCxnSpPr>
        <p:spPr>
          <a:xfrm flipH="1">
            <a:off x="560821" y="2718398"/>
            <a:ext cx="4446066" cy="2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F80FDE3-830E-2E4F-B54F-EE0BE4A863A2}"/>
              </a:ext>
            </a:extLst>
          </p:cNvPr>
          <p:cNvCxnSpPr>
            <a:cxnSpLocks/>
          </p:cNvCxnSpPr>
          <p:nvPr/>
        </p:nvCxnSpPr>
        <p:spPr>
          <a:xfrm flipH="1">
            <a:off x="668620" y="1934841"/>
            <a:ext cx="4354314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85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5038015" y="586816"/>
            <a:ext cx="4872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venir Medium" panose="02000503020000020003" pitchFamily="2" charset="0"/>
              </a:rPr>
              <a:t>Self-Attention</a:t>
            </a:r>
            <a:endParaRPr lang="en-US" sz="4000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642530-54BD-E44C-B7DC-9336BFCB1680}"/>
              </a:ext>
            </a:extLst>
          </p:cNvPr>
          <p:cNvGrpSpPr/>
          <p:nvPr/>
        </p:nvGrpSpPr>
        <p:grpSpPr>
          <a:xfrm rot="16200000">
            <a:off x="5173570" y="4002085"/>
            <a:ext cx="1364224" cy="311369"/>
            <a:chOff x="2297660" y="4140835"/>
            <a:chExt cx="1364224" cy="31136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B4A158D-7151-E244-9F9B-69E59097D20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EBC26E-9BDD-0F4F-85EA-DC765F94E9B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3A2A59-E42F-BA4D-B316-5192A9087D5F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6EE102-AEB0-E446-A323-C925CCABCE6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8E516F-4719-2945-BF65-80314DB1896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7A1B4CD-9B19-014D-971A-F62E2B97B2E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>
            <a:extLst>
              <a:ext uri="{FF2B5EF4-FFF2-40B4-BE49-F238E27FC236}">
                <a16:creationId xmlns:a16="http://schemas.microsoft.com/office/drawing/2014/main" id="{A5412369-1CCB-8542-A441-8E7FF430B3A1}"/>
              </a:ext>
            </a:extLst>
          </p:cNvPr>
          <p:cNvSpPr/>
          <p:nvPr/>
        </p:nvSpPr>
        <p:spPr>
          <a:xfrm rot="16200000">
            <a:off x="5570859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0D7A576E-9DD7-BA4F-9E86-FA066D8D166F}"/>
              </a:ext>
            </a:extLst>
          </p:cNvPr>
          <p:cNvSpPr/>
          <p:nvPr/>
        </p:nvSpPr>
        <p:spPr>
          <a:xfrm>
            <a:off x="6108422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36A6E-09A5-C741-9FC9-1A72ACC13C93}"/>
              </a:ext>
            </a:extLst>
          </p:cNvPr>
          <p:cNvGrpSpPr/>
          <p:nvPr/>
        </p:nvGrpSpPr>
        <p:grpSpPr>
          <a:xfrm rot="16200000">
            <a:off x="6255731" y="4002085"/>
            <a:ext cx="1364224" cy="311369"/>
            <a:chOff x="2297660" y="4140835"/>
            <a:chExt cx="1364224" cy="311369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2D4B715-9F2C-4D48-948F-C650BEA47FB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E40C50-B9FA-0747-88D9-5169302A4F7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60D14C-E313-E042-8A1A-1573B312189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8992D3A-36BE-F442-A049-E6C1193555A9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F70C2BF-7AD7-474D-A78A-4D1E404BF6E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FD1F488-1640-FE4C-849B-5781759C257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527F686-C199-8843-9509-FF2C7304B584}"/>
              </a:ext>
            </a:extLst>
          </p:cNvPr>
          <p:cNvSpPr/>
          <p:nvPr/>
        </p:nvSpPr>
        <p:spPr>
          <a:xfrm rot="16200000">
            <a:off x="6653020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4301DEB-D5CD-4D4B-8CF6-77455BAF8BA4}"/>
              </a:ext>
            </a:extLst>
          </p:cNvPr>
          <p:cNvSpPr/>
          <p:nvPr/>
        </p:nvSpPr>
        <p:spPr>
          <a:xfrm>
            <a:off x="7190583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E36D20-7A20-5443-80AA-EA1C11F41319}"/>
              </a:ext>
            </a:extLst>
          </p:cNvPr>
          <p:cNvGrpSpPr/>
          <p:nvPr/>
        </p:nvGrpSpPr>
        <p:grpSpPr>
          <a:xfrm rot="16200000">
            <a:off x="7310490" y="4002085"/>
            <a:ext cx="1364224" cy="311369"/>
            <a:chOff x="2297660" y="4140835"/>
            <a:chExt cx="1364224" cy="311369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CAB9139-B0A9-CF49-809E-E2BDE6F4CBA9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CCC6473-451C-BF45-AAAE-B903C5EC7B9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19ECA7-547C-7F4A-9B17-34980B6FCA6E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78B9BB-8D10-D44A-9876-4149F6E7D64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0C8ECA4-A41C-9B48-9FC2-D5F1BA64E5A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9BC257C-96DA-744E-A5ED-25FC295FE31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ight Arrow 29">
            <a:extLst>
              <a:ext uri="{FF2B5EF4-FFF2-40B4-BE49-F238E27FC236}">
                <a16:creationId xmlns:a16="http://schemas.microsoft.com/office/drawing/2014/main" id="{FFCE054D-0C3C-D840-A02E-912BE566543F}"/>
              </a:ext>
            </a:extLst>
          </p:cNvPr>
          <p:cNvSpPr/>
          <p:nvPr/>
        </p:nvSpPr>
        <p:spPr>
          <a:xfrm rot="16200000">
            <a:off x="7707779" y="5077785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9E27A360-148A-6C4E-B43F-DCE2ABB7D688}"/>
              </a:ext>
            </a:extLst>
          </p:cNvPr>
          <p:cNvSpPr/>
          <p:nvPr/>
        </p:nvSpPr>
        <p:spPr>
          <a:xfrm>
            <a:off x="8245342" y="3980208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0A185C-4653-FE4E-9935-5013ECEF6720}"/>
              </a:ext>
            </a:extLst>
          </p:cNvPr>
          <p:cNvGrpSpPr/>
          <p:nvPr/>
        </p:nvGrpSpPr>
        <p:grpSpPr>
          <a:xfrm rot="16200000">
            <a:off x="8398734" y="4002084"/>
            <a:ext cx="1364224" cy="311369"/>
            <a:chOff x="2297660" y="4140835"/>
            <a:chExt cx="1364224" cy="311369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3EBCC05-4CD2-8E4E-A231-5026207E7BC2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BEE14B4-4ACA-3043-A49B-B6876F540B0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B9E5ABE-9FDC-4C44-A56C-B8DCA676EEF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9C3EA56-2944-1345-9172-7B1099F0F6B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036A7AF-E88D-3746-8B9D-19CE48F6907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5184E8-AF50-B44B-9473-5B272C1CEA2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ight Arrow 38">
            <a:extLst>
              <a:ext uri="{FF2B5EF4-FFF2-40B4-BE49-F238E27FC236}">
                <a16:creationId xmlns:a16="http://schemas.microsoft.com/office/drawing/2014/main" id="{4E07EE15-B6F7-FF41-B29A-88F759745D4D}"/>
              </a:ext>
            </a:extLst>
          </p:cNvPr>
          <p:cNvSpPr/>
          <p:nvPr/>
        </p:nvSpPr>
        <p:spPr>
          <a:xfrm rot="16200000">
            <a:off x="8796023" y="507778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B17C68B-B695-974A-B445-55F22658AB3B}"/>
              </a:ext>
            </a:extLst>
          </p:cNvPr>
          <p:cNvSpPr txBox="1">
            <a:spLocks/>
          </p:cNvSpPr>
          <p:nvPr/>
        </p:nvSpPr>
        <p:spPr>
          <a:xfrm>
            <a:off x="5441939" y="551166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300AE59-1791-164A-A8A7-174DCDA20231}"/>
              </a:ext>
            </a:extLst>
          </p:cNvPr>
          <p:cNvSpPr txBox="1">
            <a:spLocks/>
          </p:cNvSpPr>
          <p:nvPr/>
        </p:nvSpPr>
        <p:spPr>
          <a:xfrm>
            <a:off x="6299925" y="551166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72705D6-E1E4-9D4F-9153-7627CF9C22C1}"/>
              </a:ext>
            </a:extLst>
          </p:cNvPr>
          <p:cNvSpPr txBox="1">
            <a:spLocks/>
          </p:cNvSpPr>
          <p:nvPr/>
        </p:nvSpPr>
        <p:spPr>
          <a:xfrm>
            <a:off x="7336716" y="552446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196B0D-018B-3748-B07B-72FFE899B96B}"/>
              </a:ext>
            </a:extLst>
          </p:cNvPr>
          <p:cNvSpPr txBox="1">
            <a:spLocks/>
          </p:cNvSpPr>
          <p:nvPr/>
        </p:nvSpPr>
        <p:spPr>
          <a:xfrm>
            <a:off x="8459670" y="553725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5BA173D-D600-CF48-8575-EA5CE4AD0F40}"/>
              </a:ext>
            </a:extLst>
          </p:cNvPr>
          <p:cNvSpPr txBox="1">
            <a:spLocks/>
          </p:cNvSpPr>
          <p:nvPr/>
        </p:nvSpPr>
        <p:spPr>
          <a:xfrm>
            <a:off x="5753264" y="6107105"/>
            <a:ext cx="2565797" cy="471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ENCODER 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13423" y="291889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C7954CBE-7BA0-464F-B3E0-35DEDEB0C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423" y="2918899"/>
                <a:ext cx="466367" cy="503588"/>
              </a:xfrm>
              <a:prstGeom prst="rect">
                <a:avLst/>
              </a:prstGeom>
              <a:blipFill>
                <a:blip r:embed="rId3"/>
                <a:stretch>
                  <a:fillRect l="-5405" r="-5405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7803" y="2942961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87C96F60-53D8-204C-98AB-44A84B27B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803" y="2942961"/>
                <a:ext cx="466367" cy="503588"/>
              </a:xfrm>
              <a:prstGeom prst="rect">
                <a:avLst/>
              </a:prstGeom>
              <a:blipFill>
                <a:blip r:embed="rId4"/>
                <a:stretch>
                  <a:fillRect l="-5263" r="-2632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406" y="2942997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07F3F50C-D2B9-A94C-A773-6B061DA92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406" y="2942997"/>
                <a:ext cx="466367" cy="503588"/>
              </a:xfrm>
              <a:prstGeom prst="rect">
                <a:avLst/>
              </a:prstGeom>
              <a:blipFill>
                <a:blip r:embed="rId5"/>
                <a:stretch>
                  <a:fillRect l="-5405" r="-270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8586" y="2931189"/>
                <a:ext cx="466367" cy="5035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b="0" dirty="0">
                  <a:latin typeface="Avenir Light" panose="020B0402020203020204" pitchFamily="34" charset="77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 xmlns="">
          <p:sp>
            <p:nvSpPr>
              <p:cNvPr id="48" name="Content Placeholder 2">
                <a:extLst>
                  <a:ext uri="{FF2B5EF4-FFF2-40B4-BE49-F238E27FC236}">
                    <a16:creationId xmlns:a16="http://schemas.microsoft.com/office/drawing/2014/main" id="{63DB787B-4C43-5D4F-9EC7-620B1078D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586" y="2931189"/>
                <a:ext cx="466367" cy="503588"/>
              </a:xfrm>
              <a:prstGeom prst="rect">
                <a:avLst/>
              </a:prstGeom>
              <a:blipFill>
                <a:blip r:embed="rId6"/>
                <a:stretch>
                  <a:fillRect l="-5405" r="-270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We multiply each word’s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value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 vector by its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attention weights to create a </a:t>
                </a:r>
                <a:r>
                  <a:rPr lang="en-US" sz="2000" b="1" dirty="0">
                    <a:latin typeface="Avenir Light" panose="020B0402020203020204" pitchFamily="34" charset="77"/>
                  </a:rPr>
                  <a:t>better vector z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1</a:t>
                </a:r>
              </a:p>
            </p:txBody>
          </p:sp>
        </mc:Choice>
        <mc:Fallback xmlns="">
          <p:sp>
            <p:nvSpPr>
              <p:cNvPr id="78" name="Content Placeholder 2">
                <a:extLst>
                  <a:ext uri="{FF2B5EF4-FFF2-40B4-BE49-F238E27FC236}">
                    <a16:creationId xmlns:a16="http://schemas.microsoft.com/office/drawing/2014/main" id="{DD052F94-D628-5E4B-9E23-633ADF2B9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93" y="3007873"/>
                <a:ext cx="4203377" cy="1429838"/>
              </a:xfrm>
              <a:prstGeom prst="rect">
                <a:avLst/>
              </a:prstGeom>
              <a:blipFill>
                <a:blip r:embed="rId7"/>
                <a:stretch>
                  <a:fillRect l="-1813" r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41C7268-B42B-D744-9004-96F2883B9183}"/>
              </a:ext>
            </a:extLst>
          </p:cNvPr>
          <p:cNvCxnSpPr>
            <a:cxnSpLocks/>
          </p:cNvCxnSpPr>
          <p:nvPr/>
        </p:nvCxnSpPr>
        <p:spPr>
          <a:xfrm>
            <a:off x="4558352" y="136478"/>
            <a:ext cx="1" cy="656457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/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z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Light" panose="020B0402020203020204" pitchFamily="34" charset="77"/>
                  </a:rPr>
                  <a:t>1</a:t>
                </a:r>
                <a:r>
                  <a:rPr lang="en-US" sz="2000" b="1" baseline="-25000" dirty="0">
                    <a:latin typeface="Avenir Light" panose="020B0402020203020204" pitchFamily="34" charset="77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3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+ 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 v</a:t>
                </a:r>
                <a:r>
                  <a:rPr lang="en-US" sz="2000" b="1" baseline="-25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="1" baseline="30000" dirty="0">
                    <a:solidFill>
                      <a:schemeClr val="accent5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E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endParaRPr lang="en-US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29FA24C-83E6-AF4D-9944-87B471F33D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34" y="5010309"/>
                <a:ext cx="4427436" cy="453137"/>
              </a:xfrm>
              <a:prstGeom prst="rect">
                <a:avLst/>
              </a:prstGeom>
              <a:blipFill>
                <a:blip r:embed="rId8"/>
                <a:stretch>
                  <a:fillRect l="-1429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0D918BB5-F6D5-E14A-B602-5C46AB09DCCA}"/>
              </a:ext>
            </a:extLst>
          </p:cNvPr>
          <p:cNvGrpSpPr/>
          <p:nvPr/>
        </p:nvGrpSpPr>
        <p:grpSpPr>
          <a:xfrm>
            <a:off x="5652630" y="1629044"/>
            <a:ext cx="311369" cy="830216"/>
            <a:chOff x="1094892" y="3913966"/>
            <a:chExt cx="311369" cy="830216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341D2BDD-D334-D240-B027-92E13C7C3087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8F246E-04D0-614F-89BD-0F755AB2CFF1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D8FABF3-1CF2-8641-B757-E8D0A9090574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CD17A054-392C-6D42-B0FB-58F7B010E850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5C2CEE2-EA3C-D141-AEF7-B5B2E95A3805}"/>
              </a:ext>
            </a:extLst>
          </p:cNvPr>
          <p:cNvGrpSpPr/>
          <p:nvPr/>
        </p:nvGrpSpPr>
        <p:grpSpPr>
          <a:xfrm>
            <a:off x="6053421" y="1639455"/>
            <a:ext cx="311369" cy="830216"/>
            <a:chOff x="1482035" y="3910729"/>
            <a:chExt cx="311369" cy="830216"/>
          </a:xfrm>
        </p:grpSpPr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180835AB-D295-7D46-95D5-51D2A7A629F1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3B025BC-8951-2143-81F5-DDDD658054E5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2AE81C3-DD95-594F-AAB2-092E9FAB6DF7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84BB70F-4018-7046-96C7-564BC1D69582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43D5034-8B99-3149-B2F0-7E296370F21B}"/>
              </a:ext>
            </a:extLst>
          </p:cNvPr>
          <p:cNvGrpSpPr/>
          <p:nvPr/>
        </p:nvGrpSpPr>
        <p:grpSpPr>
          <a:xfrm>
            <a:off x="6448094" y="1639455"/>
            <a:ext cx="311369" cy="830216"/>
            <a:chOff x="1876708" y="3910729"/>
            <a:chExt cx="311369" cy="830216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228D3E07-382A-3B43-9A33-256EDA22D0C2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0059937-BA9B-D643-BAE7-6468A88391F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8DB41ED1-9FBD-D841-894B-62FB27C9E41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69F6867-8FF1-8E41-A7DC-724A7BE2D62A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C41D961-8DFB-F142-967F-581663E56410}"/>
              </a:ext>
            </a:extLst>
          </p:cNvPr>
          <p:cNvSpPr/>
          <p:nvPr/>
        </p:nvSpPr>
        <p:spPr>
          <a:xfrm>
            <a:off x="5580410" y="2486863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8BB1A3D-6847-4246-9BCB-B5B0782B610C}"/>
              </a:ext>
            </a:extLst>
          </p:cNvPr>
          <p:cNvSpPr/>
          <p:nvPr/>
        </p:nvSpPr>
        <p:spPr>
          <a:xfrm>
            <a:off x="6037374" y="250051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9DAD0F7-277E-2742-BF08-D56FA0CC9BD8}"/>
              </a:ext>
            </a:extLst>
          </p:cNvPr>
          <p:cNvSpPr/>
          <p:nvPr/>
        </p:nvSpPr>
        <p:spPr>
          <a:xfrm>
            <a:off x="6415746" y="249120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/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3019C5C-9229-614F-989F-E133704438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826599"/>
                <a:ext cx="2255457" cy="400110"/>
              </a:xfrm>
              <a:prstGeom prst="rect">
                <a:avLst/>
              </a:prstGeom>
              <a:blipFill>
                <a:blip r:embed="rId9"/>
                <a:stretch>
                  <a:fillRect l="-3371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/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4B584BB-3D37-AB45-8779-5C90450652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6" y="1385617"/>
                <a:ext cx="2444350" cy="400110"/>
              </a:xfrm>
              <a:prstGeom prst="rect">
                <a:avLst/>
              </a:prstGeom>
              <a:blipFill>
                <a:blip r:embed="rId10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/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000" b="1" i="0" baseline="-25000" dirty="0" smtClean="0">
                          <a:solidFill>
                            <a:srgbClr val="FF0000"/>
                          </a:solidFill>
                          <a:ea typeface="Cambria Math" panose="020405030504060302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2000" b="1" dirty="0" smtClean="0"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8FCF711-105E-C24C-99DC-209FE6A46C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057" y="870526"/>
                <a:ext cx="2202190" cy="400110"/>
              </a:xfrm>
              <a:prstGeom prst="rect">
                <a:avLst/>
              </a:prstGeom>
              <a:blipFill>
                <a:blip r:embed="rId11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/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a</a:t>
                </a:r>
                <a:r>
                  <a:rPr lang="en-US" sz="2000" b="1" baseline="-250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4</a:t>
                </a:r>
                <a:r>
                  <a:rPr lang="en-US" sz="2000" b="1" dirty="0"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D501CDD-A4D1-EF4B-AA4F-2C9A4803C1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364" y="417389"/>
                <a:ext cx="2444350" cy="400110"/>
              </a:xfrm>
              <a:prstGeom prst="rect">
                <a:avLst/>
              </a:prstGeom>
              <a:blipFill>
                <a:blip r:embed="rId12"/>
                <a:stretch>
                  <a:fillRect l="-3109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/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730F304-640D-F745-80EA-5D2119B23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1751623"/>
                <a:ext cx="2532496" cy="453137"/>
              </a:xfrm>
              <a:prstGeom prst="rect">
                <a:avLst/>
              </a:prstGeom>
              <a:blipFill>
                <a:blip r:embed="rId13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/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D34997E-FA1A-204E-BAD2-AE8779912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66" y="1262174"/>
                <a:ext cx="2532496" cy="453137"/>
              </a:xfrm>
              <a:prstGeom prst="rect">
                <a:avLst/>
              </a:prstGeom>
              <a:blipFill>
                <a:blip r:embed="rId14"/>
                <a:stretch>
                  <a:fillRect l="-3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/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3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4767B0C-FAC3-844C-8087-2C4026429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91" y="772725"/>
                <a:ext cx="2532496" cy="453137"/>
              </a:xfrm>
              <a:prstGeom prst="rect">
                <a:avLst/>
              </a:prstGeom>
              <a:blipFill>
                <a:blip r:embed="rId15"/>
                <a:stretch>
                  <a:fillRect l="-2500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/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A0030C8-E4F3-0B4D-B6C3-12F82B2B84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575" y="322292"/>
                <a:ext cx="2532496" cy="453137"/>
              </a:xfrm>
              <a:prstGeom prst="rect">
                <a:avLst/>
              </a:prstGeom>
              <a:blipFill>
                <a:blip r:embed="rId16"/>
                <a:stretch>
                  <a:fillRect l="-25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>
            <a:extLst>
              <a:ext uri="{FF2B5EF4-FFF2-40B4-BE49-F238E27FC236}">
                <a16:creationId xmlns:a16="http://schemas.microsoft.com/office/drawing/2014/main" id="{46977BCC-E073-B44B-A594-2F24938FB2E5}"/>
              </a:ext>
            </a:extLst>
          </p:cNvPr>
          <p:cNvSpPr/>
          <p:nvPr/>
        </p:nvSpPr>
        <p:spPr>
          <a:xfrm>
            <a:off x="187690" y="369304"/>
            <a:ext cx="4191978" cy="616640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AEF70F8-0A96-EC46-9E1C-2224AD0C817A}"/>
              </a:ext>
            </a:extLst>
          </p:cNvPr>
          <p:cNvSpPr/>
          <p:nvPr/>
        </p:nvSpPr>
        <p:spPr>
          <a:xfrm>
            <a:off x="401790" y="317629"/>
            <a:ext cx="4858406" cy="6104150"/>
          </a:xfrm>
          <a:prstGeom prst="rect">
            <a:avLst/>
          </a:prstGeom>
          <a:solidFill>
            <a:srgbClr val="FFFBCE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D5D6E0A6-732F-AD45-B19A-118278649EE6}"/>
              </a:ext>
            </a:extLst>
          </p:cNvPr>
          <p:cNvSpPr txBox="1">
            <a:spLocks/>
          </p:cNvSpPr>
          <p:nvPr/>
        </p:nvSpPr>
        <p:spPr>
          <a:xfrm>
            <a:off x="2208699" y="800975"/>
            <a:ext cx="1324497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Attention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 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2B70E18F-45EE-CD4B-976A-892D59F5A066}"/>
              </a:ext>
            </a:extLst>
          </p:cNvPr>
          <p:cNvSpPr txBox="1">
            <a:spLocks/>
          </p:cNvSpPr>
          <p:nvPr/>
        </p:nvSpPr>
        <p:spPr>
          <a:xfrm>
            <a:off x="560821" y="436221"/>
            <a:ext cx="139574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Self-Attention</a:t>
            </a:r>
            <a:r>
              <a:rPr lang="en-US" sz="2000" b="1" dirty="0">
                <a:solidFill>
                  <a:srgbClr val="7030A0"/>
                </a:solidFill>
                <a:latin typeface="Avenir Light" panose="020B0402020203020204" pitchFamily="34" charset="77"/>
              </a:rPr>
              <a:t> 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DA3CF1F-9745-D84C-B749-A4ECC456002F}"/>
              </a:ext>
            </a:extLst>
          </p:cNvPr>
          <p:cNvCxnSpPr>
            <a:cxnSpLocks/>
          </p:cNvCxnSpPr>
          <p:nvPr/>
        </p:nvCxnSpPr>
        <p:spPr>
          <a:xfrm flipH="1">
            <a:off x="560821" y="1244328"/>
            <a:ext cx="4496088" cy="6352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F132878-16D2-9146-B8C7-1342E4C11393}"/>
                  </a:ext>
                </a:extLst>
              </p:cNvPr>
              <p:cNvSpPr/>
              <p:nvPr/>
            </p:nvSpPr>
            <p:spPr>
              <a:xfrm>
                <a:off x="2583731" y="1361830"/>
                <a:ext cx="680186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F132878-16D2-9146-B8C7-1342E4C11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731" y="1361830"/>
                <a:ext cx="680186" cy="546753"/>
              </a:xfrm>
              <a:prstGeom prst="rect">
                <a:avLst/>
              </a:prstGeom>
              <a:blipFill>
                <a:blip r:embed="rId17"/>
                <a:stretch>
                  <a:fillRect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7D134A6-8328-984E-A1B7-C665C14BB65D}"/>
                  </a:ext>
                </a:extLst>
              </p:cNvPr>
              <p:cNvSpPr/>
              <p:nvPr/>
            </p:nvSpPr>
            <p:spPr>
              <a:xfrm>
                <a:off x="2584298" y="2044151"/>
                <a:ext cx="664733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7D134A6-8328-984E-A1B7-C665C14BB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298" y="2044151"/>
                <a:ext cx="664733" cy="546753"/>
              </a:xfrm>
              <a:prstGeom prst="rect">
                <a:avLst/>
              </a:prstGeom>
              <a:blipFill>
                <a:blip r:embed="rId1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F4F34A19-72E1-DF4B-A7F2-99DDDF9182B6}"/>
              </a:ext>
            </a:extLst>
          </p:cNvPr>
          <p:cNvSpPr txBox="1">
            <a:spLocks/>
          </p:cNvSpPr>
          <p:nvPr/>
        </p:nvSpPr>
        <p:spPr>
          <a:xfrm>
            <a:off x="3532377" y="800975"/>
            <a:ext cx="161927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Description </a:t>
            </a:r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FA3361D5-D461-8E46-AF07-B95758D8AFCC}"/>
              </a:ext>
            </a:extLst>
          </p:cNvPr>
          <p:cNvSpPr txBox="1">
            <a:spLocks/>
          </p:cNvSpPr>
          <p:nvPr/>
        </p:nvSpPr>
        <p:spPr>
          <a:xfrm>
            <a:off x="3532377" y="1448520"/>
            <a:ext cx="1619274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 probe </a:t>
            </a:r>
          </a:p>
        </p:txBody>
      </p:sp>
      <p:sp>
        <p:nvSpPr>
          <p:cNvPr id="118" name="Content Placeholder 2">
            <a:extLst>
              <a:ext uri="{FF2B5EF4-FFF2-40B4-BE49-F238E27FC236}">
                <a16:creationId xmlns:a16="http://schemas.microsoft.com/office/drawing/2014/main" id="{23166F6E-F6BE-5247-BBCE-6F6DE4D9E70C}"/>
              </a:ext>
            </a:extLst>
          </p:cNvPr>
          <p:cNvSpPr txBox="1">
            <a:spLocks/>
          </p:cNvSpPr>
          <p:nvPr/>
        </p:nvSpPr>
        <p:spPr>
          <a:xfrm>
            <a:off x="3582004" y="1998149"/>
            <a:ext cx="1499509" cy="468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item being compared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A9FE883-C9FE-6A41-A487-CA05C04FDCA2}"/>
                  </a:ext>
                </a:extLst>
              </p:cNvPr>
              <p:cNvSpPr/>
              <p:nvPr/>
            </p:nvSpPr>
            <p:spPr>
              <a:xfrm>
                <a:off x="2577055" y="2798531"/>
                <a:ext cx="664733" cy="5467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A9FE883-C9FE-6A41-A487-CA05C04FDC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055" y="2798531"/>
                <a:ext cx="664733" cy="546753"/>
              </a:xfrm>
              <a:prstGeom prst="rect">
                <a:avLst/>
              </a:prstGeom>
              <a:blipFill>
                <a:blip r:embed="rId19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1AB33FB2-39DA-5942-BBC3-B720F88F6D40}"/>
              </a:ext>
            </a:extLst>
          </p:cNvPr>
          <p:cNvSpPr txBox="1">
            <a:spLocks/>
          </p:cNvSpPr>
          <p:nvPr/>
        </p:nvSpPr>
        <p:spPr>
          <a:xfrm>
            <a:off x="3508178" y="2737762"/>
            <a:ext cx="1714970" cy="723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item being weighted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55CE6BC-8FDF-C14C-B447-53A3278F5C08}"/>
              </a:ext>
            </a:extLst>
          </p:cNvPr>
          <p:cNvCxnSpPr>
            <a:cxnSpLocks/>
          </p:cNvCxnSpPr>
          <p:nvPr/>
        </p:nvCxnSpPr>
        <p:spPr>
          <a:xfrm flipH="1">
            <a:off x="560821" y="2718398"/>
            <a:ext cx="4446066" cy="212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F80FDE3-830E-2E4F-B54F-EE0BE4A863A2}"/>
              </a:ext>
            </a:extLst>
          </p:cNvPr>
          <p:cNvCxnSpPr>
            <a:cxnSpLocks/>
          </p:cNvCxnSpPr>
          <p:nvPr/>
        </p:nvCxnSpPr>
        <p:spPr>
          <a:xfrm flipH="1">
            <a:off x="668620" y="1934841"/>
            <a:ext cx="4354314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063030AC-1B0E-AD44-BB03-663C93579013}"/>
              </a:ext>
            </a:extLst>
          </p:cNvPr>
          <p:cNvSpPr txBox="1">
            <a:spLocks/>
          </p:cNvSpPr>
          <p:nvPr/>
        </p:nvSpPr>
        <p:spPr>
          <a:xfrm>
            <a:off x="721970" y="3792336"/>
            <a:ext cx="4087337" cy="2292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All of these are like surrogates/proxies/abstractions.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This provides </a:t>
            </a: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flexibility and fewer constraints</a:t>
            </a:r>
            <a:r>
              <a:rPr lang="en-US" sz="2000" b="1" dirty="0">
                <a:latin typeface="Avenir Light" panose="020B0402020203020204" pitchFamily="34" charset="77"/>
              </a:rPr>
              <a:t>.</a:t>
            </a:r>
            <a:br>
              <a:rPr lang="en-US" sz="2000" b="1" dirty="0">
                <a:latin typeface="Avenir Light" panose="020B0402020203020204" pitchFamily="34" charset="77"/>
              </a:rPr>
            </a:br>
            <a:r>
              <a:rPr lang="en-US" sz="2000" b="1" dirty="0">
                <a:latin typeface="Avenir Light" panose="020B0402020203020204" pitchFamily="34" charset="77"/>
              </a:rPr>
              <a:t>More room for rich </a:t>
            </a:r>
            <a:r>
              <a:rPr lang="en-US" sz="20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abstractions</a:t>
            </a:r>
            <a:r>
              <a:rPr lang="en-US" sz="2000" b="1" dirty="0">
                <a:latin typeface="Avenir Light" panose="020B0402020203020204" pitchFamily="34" charset="77"/>
              </a:rPr>
              <a:t>.</a:t>
            </a:r>
          </a:p>
        </p:txBody>
      </p:sp>
      <p:sp>
        <p:nvSpPr>
          <p:cNvPr id="2" name="Bent-Up Arrow 1">
            <a:extLst>
              <a:ext uri="{FF2B5EF4-FFF2-40B4-BE49-F238E27FC236}">
                <a16:creationId xmlns:a16="http://schemas.microsoft.com/office/drawing/2014/main" id="{97FA79EC-574E-E943-8AA0-532CDF040C8E}"/>
              </a:ext>
            </a:extLst>
          </p:cNvPr>
          <p:cNvSpPr/>
          <p:nvPr/>
        </p:nvSpPr>
        <p:spPr>
          <a:xfrm flipH="1">
            <a:off x="1027904" y="3483221"/>
            <a:ext cx="529562" cy="576392"/>
          </a:xfrm>
          <a:prstGeom prst="bentUpArrow">
            <a:avLst>
              <a:gd name="adj1" fmla="val 16842"/>
              <a:gd name="adj2" fmla="val 34412"/>
              <a:gd name="adj3" fmla="val 49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94D6858-F8FF-234D-921A-2C653160F883}"/>
              </a:ext>
            </a:extLst>
          </p:cNvPr>
          <p:cNvSpPr/>
          <p:nvPr/>
        </p:nvSpPr>
        <p:spPr>
          <a:xfrm>
            <a:off x="811643" y="1172659"/>
            <a:ext cx="845506" cy="2241340"/>
          </a:xfrm>
          <a:prstGeom prst="roundRect">
            <a:avLst>
              <a:gd name="adj" fmla="val 16667"/>
            </a:avLst>
          </a:prstGeom>
          <a:solidFill>
            <a:schemeClr val="bg2">
              <a:alpha val="61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303FB0F-2152-104C-B635-D2DF9F0E27AE}"/>
              </a:ext>
            </a:extLst>
          </p:cNvPr>
          <p:cNvSpPr/>
          <p:nvPr/>
        </p:nvSpPr>
        <p:spPr>
          <a:xfrm>
            <a:off x="991050" y="1318008"/>
            <a:ext cx="745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sz="2800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i</a:t>
            </a:r>
            <a:endParaRPr lang="en-US" sz="28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B139B51-88C9-E940-81BB-A9C239D0FB85}"/>
              </a:ext>
            </a:extLst>
          </p:cNvPr>
          <p:cNvSpPr/>
          <p:nvPr/>
        </p:nvSpPr>
        <p:spPr>
          <a:xfrm>
            <a:off x="1027904" y="2022379"/>
            <a:ext cx="712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sz="2800" b="1" baseline="-25000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16EF527-7140-6A4C-AA7A-E710444B29BE}"/>
              </a:ext>
            </a:extLst>
          </p:cNvPr>
          <p:cNvSpPr/>
          <p:nvPr/>
        </p:nvSpPr>
        <p:spPr>
          <a:xfrm>
            <a:off x="1020661" y="2776759"/>
            <a:ext cx="7126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8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56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28943" y="1386792"/>
            <a:ext cx="24684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8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54343" y="2231553"/>
            <a:ext cx="35479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9E44DF9-1A32-6148-8490-3F653B97BE92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77829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748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78352" y="591351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50092" y="591351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71660" y="590071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42028" y="589251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59799" y="629498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64017" y="62772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818199" y="628951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87267" y="627778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250" y="4719596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310060" y="2801537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3735568" y="279334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159960" y="280332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540052" y="277635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4112" y="3268625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485" y="56561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987" y="4734219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746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248" y="4719596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867" y="56269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369" y="4705016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287" y="3308918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2004" y="3301962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996" y="3301664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389" y="4533301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823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560" y="42527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821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942" y="422359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920" y="4349298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6112" y="4290258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1FED8D0F-A077-9D41-B715-80D3AEBC52F5}"/>
              </a:ext>
            </a:extLst>
          </p:cNvPr>
          <p:cNvSpPr/>
          <p:nvPr/>
        </p:nvSpPr>
        <p:spPr>
          <a:xfrm>
            <a:off x="7543634" y="1169704"/>
            <a:ext cx="4275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Let’s further pass each </a:t>
            </a:r>
            <a:r>
              <a:rPr lang="en-US" sz="2000" b="1" dirty="0" err="1">
                <a:solidFill>
                  <a:srgbClr val="DE55B3"/>
                </a:solidFill>
                <a:latin typeface="Avenir Book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Book" panose="02000503020000020003" pitchFamily="2" charset="0"/>
              </a:rPr>
              <a:t>i</a:t>
            </a:r>
            <a:r>
              <a:rPr lang="en-US" sz="2000" dirty="0">
                <a:latin typeface="Avenir Book" panose="02000503020000020003" pitchFamily="2" charset="0"/>
              </a:rPr>
              <a:t> through a FFNN</a:t>
            </a:r>
          </a:p>
        </p:txBody>
      </p:sp>
    </p:spTree>
    <p:extLst>
      <p:ext uri="{BB962C8B-B14F-4D97-AF65-F5344CB8AC3E}">
        <p14:creationId xmlns:p14="http://schemas.microsoft.com/office/powerpoint/2010/main" val="1528179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 + FFNN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748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78352" y="591351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50092" y="591351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71660" y="590071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42028" y="589251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59799" y="629498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64017" y="62772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818199" y="628951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87267" y="627778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250" y="4719596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310060" y="2801537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3735568" y="279334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159960" y="280332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540052" y="277635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4112" y="3268625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485" y="56561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987" y="4734219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746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248" y="4719596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867" y="56269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369" y="4705016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287" y="3308918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2004" y="3301962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996" y="3301664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389" y="4533301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823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560" y="42527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821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942" y="422359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920" y="4349298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6112" y="4290258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168" name="Right Arrow 167">
            <a:extLst>
              <a:ext uri="{FF2B5EF4-FFF2-40B4-BE49-F238E27FC236}">
                <a16:creationId xmlns:a16="http://schemas.microsoft.com/office/drawing/2014/main" id="{97CD04C9-69A8-394E-85D3-33CB88DFA726}"/>
              </a:ext>
            </a:extLst>
          </p:cNvPr>
          <p:cNvSpPr/>
          <p:nvPr/>
        </p:nvSpPr>
        <p:spPr>
          <a:xfrm rot="16200000">
            <a:off x="2324228" y="227427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52BD131-A9C9-874C-92B8-F31B590CFE1E}"/>
              </a:ext>
            </a:extLst>
          </p:cNvPr>
          <p:cNvGrpSpPr/>
          <p:nvPr/>
        </p:nvGrpSpPr>
        <p:grpSpPr>
          <a:xfrm rot="16200000">
            <a:off x="2128940" y="1710337"/>
            <a:ext cx="701316" cy="175324"/>
            <a:chOff x="2297660" y="4140835"/>
            <a:chExt cx="1364224" cy="311369"/>
          </a:xfrm>
        </p:grpSpPr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0333804C-140B-E141-B118-C80789E5D2C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E87B15A-6A49-CD44-ACA4-5044AC2E5D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5B2EDFE2-05F6-9049-92A7-7CE63942EE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678E6B7-C341-1447-A28E-1300616BDB0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016F164-99ED-0B44-BE17-B6D394B90A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969D94E-815C-EC4C-A0FE-3DE1CE55C5C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303E6E51-CE88-264A-A802-7108BA93D9AF}"/>
              </a:ext>
            </a:extLst>
          </p:cNvPr>
          <p:cNvSpPr/>
          <p:nvPr/>
        </p:nvSpPr>
        <p:spPr>
          <a:xfrm>
            <a:off x="2303172" y="99331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41211D2-7EA3-C949-92F5-21F52F622936}"/>
              </a:ext>
            </a:extLst>
          </p:cNvPr>
          <p:cNvSpPr/>
          <p:nvPr/>
        </p:nvSpPr>
        <p:spPr>
          <a:xfrm>
            <a:off x="2135969" y="2552672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799A2015-1E90-6B44-93A1-025C36F0B73C}"/>
              </a:ext>
            </a:extLst>
          </p:cNvPr>
          <p:cNvSpPr/>
          <p:nvPr/>
        </p:nvSpPr>
        <p:spPr>
          <a:xfrm rot="16200000">
            <a:off x="3891357" y="225374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C6E369C-CE19-5B42-A4D2-640C2C99DC61}"/>
              </a:ext>
            </a:extLst>
          </p:cNvPr>
          <p:cNvGrpSpPr/>
          <p:nvPr/>
        </p:nvGrpSpPr>
        <p:grpSpPr>
          <a:xfrm rot="16200000">
            <a:off x="3696069" y="1689807"/>
            <a:ext cx="701316" cy="175324"/>
            <a:chOff x="2297660" y="4140835"/>
            <a:chExt cx="1364224" cy="311369"/>
          </a:xfrm>
        </p:grpSpPr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6198CAAE-D7AB-F645-939A-45C542AF2F8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D8C132D-1178-824E-9F9A-BF61451285A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C8DD37A-CDA4-414D-AB6B-17406A0FBE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642F76C-906E-5C41-B01D-F9ABA552029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D626BC2-144A-0546-AB50-1AF58C0B63A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243AD74F-6863-8F47-80E1-AD0C5C5B2C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DBA4C3-8981-AC41-8AD4-E475B1298EFB}"/>
              </a:ext>
            </a:extLst>
          </p:cNvPr>
          <p:cNvSpPr/>
          <p:nvPr/>
        </p:nvSpPr>
        <p:spPr>
          <a:xfrm>
            <a:off x="3870301" y="97278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DE1D3915-CF9D-3B4D-B876-800FD5F660FA}"/>
              </a:ext>
            </a:extLst>
          </p:cNvPr>
          <p:cNvSpPr txBox="1">
            <a:spLocks/>
          </p:cNvSpPr>
          <p:nvPr/>
        </p:nvSpPr>
        <p:spPr>
          <a:xfrm>
            <a:off x="2715464" y="2525437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195" name="Right Arrow 194">
            <a:extLst>
              <a:ext uri="{FF2B5EF4-FFF2-40B4-BE49-F238E27FC236}">
                <a16:creationId xmlns:a16="http://schemas.microsoft.com/office/drawing/2014/main" id="{A255318A-99D5-7F46-AD88-F416026958A3}"/>
              </a:ext>
            </a:extLst>
          </p:cNvPr>
          <p:cNvSpPr/>
          <p:nvPr/>
        </p:nvSpPr>
        <p:spPr>
          <a:xfrm rot="16200000">
            <a:off x="5509898" y="222983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55FBE02-C165-5D44-9AC0-3847AFA16AE9}"/>
              </a:ext>
            </a:extLst>
          </p:cNvPr>
          <p:cNvGrpSpPr/>
          <p:nvPr/>
        </p:nvGrpSpPr>
        <p:grpSpPr>
          <a:xfrm rot="16200000">
            <a:off x="5314610" y="1665892"/>
            <a:ext cx="701316" cy="175324"/>
            <a:chOff x="2297660" y="4140835"/>
            <a:chExt cx="1364224" cy="311369"/>
          </a:xfrm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DCBE303E-D7F9-2044-B8CA-C2C4F8B7A8D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E2D5D7-3910-E54D-AA6E-2971B68DF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6289AF5-6C32-3640-8FF0-C1ABF4CD672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81D27BC-2402-BC4A-B64D-7E04E98B385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37B5BA9-E477-AF43-AB3F-2ED63D06C18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DBA7F9-5A34-4249-99B1-390B7FAC339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913906E-905B-324C-9203-D618913B8D84}"/>
              </a:ext>
            </a:extLst>
          </p:cNvPr>
          <p:cNvSpPr/>
          <p:nvPr/>
        </p:nvSpPr>
        <p:spPr>
          <a:xfrm>
            <a:off x="5488842" y="94887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id="{FB2A3A8B-D1F7-E642-A5C3-F75A8F48B373}"/>
              </a:ext>
            </a:extLst>
          </p:cNvPr>
          <p:cNvSpPr/>
          <p:nvPr/>
        </p:nvSpPr>
        <p:spPr>
          <a:xfrm>
            <a:off x="345364" y="2482223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ight Arrow 297">
            <a:extLst>
              <a:ext uri="{FF2B5EF4-FFF2-40B4-BE49-F238E27FC236}">
                <a16:creationId xmlns:a16="http://schemas.microsoft.com/office/drawing/2014/main" id="{E7159DE3-284E-924E-84E7-4BABACA3693D}"/>
              </a:ext>
            </a:extLst>
          </p:cNvPr>
          <p:cNvSpPr/>
          <p:nvPr/>
        </p:nvSpPr>
        <p:spPr>
          <a:xfrm rot="16200000">
            <a:off x="694773" y="224989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9F9453CC-E1E7-E243-8704-1A9439A7401B}"/>
              </a:ext>
            </a:extLst>
          </p:cNvPr>
          <p:cNvGrpSpPr/>
          <p:nvPr/>
        </p:nvGrpSpPr>
        <p:grpSpPr>
          <a:xfrm rot="16200000">
            <a:off x="499485" y="1685955"/>
            <a:ext cx="701316" cy="175324"/>
            <a:chOff x="2297660" y="4140835"/>
            <a:chExt cx="1364224" cy="311369"/>
          </a:xfrm>
        </p:grpSpPr>
        <p:sp>
          <p:nvSpPr>
            <p:cNvPr id="300" name="Rounded Rectangle 299">
              <a:extLst>
                <a:ext uri="{FF2B5EF4-FFF2-40B4-BE49-F238E27FC236}">
                  <a16:creationId xmlns:a16="http://schemas.microsoft.com/office/drawing/2014/main" id="{45A75873-F933-224E-BCCE-BE88F6751AD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43CC433F-B46E-8F49-AC2A-BD284359195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81FAB2A-552D-A74B-BF15-A94D722BBF5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CB6703AE-C919-A24F-A56B-41A05463642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703F81DB-E578-3C41-9094-3E785B3250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9B3D89A0-2778-DF46-A327-F6BAAD957E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2FD27DF-88EB-FF4A-998D-D32E2BE3C9EF}"/>
              </a:ext>
            </a:extLst>
          </p:cNvPr>
          <p:cNvSpPr/>
          <p:nvPr/>
        </p:nvSpPr>
        <p:spPr>
          <a:xfrm>
            <a:off x="673717" y="96893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E62ADFD0-7BD8-134E-B4F3-24D34E930F0B}"/>
              </a:ext>
            </a:extLst>
          </p:cNvPr>
          <p:cNvSpPr/>
          <p:nvPr/>
        </p:nvSpPr>
        <p:spPr>
          <a:xfrm>
            <a:off x="7543634" y="1169704"/>
            <a:ext cx="4275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Let’s further pass each </a:t>
            </a:r>
            <a:r>
              <a:rPr lang="en-US" sz="2000" b="1" dirty="0" err="1">
                <a:solidFill>
                  <a:srgbClr val="DE55B3"/>
                </a:solidFill>
                <a:latin typeface="Avenir Book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Book" panose="02000503020000020003" pitchFamily="2" charset="0"/>
              </a:rPr>
              <a:t>i</a:t>
            </a:r>
            <a:r>
              <a:rPr lang="en-US" sz="2000" dirty="0">
                <a:latin typeface="Avenir Book" panose="02000503020000020003" pitchFamily="2" charset="0"/>
              </a:rPr>
              <a:t> through a FFNN</a:t>
            </a:r>
          </a:p>
        </p:txBody>
      </p:sp>
    </p:spTree>
    <p:extLst>
      <p:ext uri="{BB962C8B-B14F-4D97-AF65-F5344CB8AC3E}">
        <p14:creationId xmlns:p14="http://schemas.microsoft.com/office/powerpoint/2010/main" val="4037111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 + FFNN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748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78352" y="591351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50092" y="591351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71660" y="590071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42028" y="589251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59799" y="629498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64017" y="62772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818199" y="628951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87267" y="627778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250" y="4719596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629044" y="3385449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4054552" y="3377260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478944" y="338723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859036" y="336026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4112" y="3268625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485" y="56561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987" y="4734219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746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248" y="4719596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867" y="56269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369" y="4705016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287" y="3308918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2004" y="3301962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996" y="3301664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389" y="4533301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823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560" y="42527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821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942" y="422359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920" y="4349298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6112" y="4290258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168" name="Right Arrow 167">
            <a:extLst>
              <a:ext uri="{FF2B5EF4-FFF2-40B4-BE49-F238E27FC236}">
                <a16:creationId xmlns:a16="http://schemas.microsoft.com/office/drawing/2014/main" id="{97CD04C9-69A8-394E-85D3-33CB88DFA726}"/>
              </a:ext>
            </a:extLst>
          </p:cNvPr>
          <p:cNvSpPr/>
          <p:nvPr/>
        </p:nvSpPr>
        <p:spPr>
          <a:xfrm rot="16200000">
            <a:off x="2310310" y="199426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52BD131-A9C9-874C-92B8-F31B590CFE1E}"/>
              </a:ext>
            </a:extLst>
          </p:cNvPr>
          <p:cNvGrpSpPr/>
          <p:nvPr/>
        </p:nvGrpSpPr>
        <p:grpSpPr>
          <a:xfrm rot="16200000">
            <a:off x="2115022" y="1430327"/>
            <a:ext cx="701316" cy="175324"/>
            <a:chOff x="2297660" y="4140835"/>
            <a:chExt cx="1364224" cy="311369"/>
          </a:xfrm>
        </p:grpSpPr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0333804C-140B-E141-B118-C80789E5D2C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E87B15A-6A49-CD44-ACA4-5044AC2E5D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5B2EDFE2-05F6-9049-92A7-7CE63942EE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678E6B7-C341-1447-A28E-1300616BDB0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016F164-99ED-0B44-BE17-B6D394B90A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969D94E-815C-EC4C-A0FE-3DE1CE55C5C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303E6E51-CE88-264A-A802-7108BA93D9AF}"/>
              </a:ext>
            </a:extLst>
          </p:cNvPr>
          <p:cNvSpPr/>
          <p:nvPr/>
        </p:nvSpPr>
        <p:spPr>
          <a:xfrm>
            <a:off x="2289254" y="71330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41211D2-7EA3-C949-92F5-21F52F622936}"/>
              </a:ext>
            </a:extLst>
          </p:cNvPr>
          <p:cNvSpPr/>
          <p:nvPr/>
        </p:nvSpPr>
        <p:spPr>
          <a:xfrm>
            <a:off x="2122051" y="2272662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799A2015-1E90-6B44-93A1-025C36F0B73C}"/>
              </a:ext>
            </a:extLst>
          </p:cNvPr>
          <p:cNvSpPr/>
          <p:nvPr/>
        </p:nvSpPr>
        <p:spPr>
          <a:xfrm rot="16200000">
            <a:off x="3877439" y="197373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C6E369C-CE19-5B42-A4D2-640C2C99DC61}"/>
              </a:ext>
            </a:extLst>
          </p:cNvPr>
          <p:cNvGrpSpPr/>
          <p:nvPr/>
        </p:nvGrpSpPr>
        <p:grpSpPr>
          <a:xfrm rot="16200000">
            <a:off x="3682151" y="1409797"/>
            <a:ext cx="701316" cy="175324"/>
            <a:chOff x="2297660" y="4140835"/>
            <a:chExt cx="1364224" cy="311369"/>
          </a:xfrm>
        </p:grpSpPr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6198CAAE-D7AB-F645-939A-45C542AF2F8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D8C132D-1178-824E-9F9A-BF61451285A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C8DD37A-CDA4-414D-AB6B-17406A0FBE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642F76C-906E-5C41-B01D-F9ABA552029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D626BC2-144A-0546-AB50-1AF58C0B63A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243AD74F-6863-8F47-80E1-AD0C5C5B2C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DBA4C3-8981-AC41-8AD4-E475B1298EFB}"/>
              </a:ext>
            </a:extLst>
          </p:cNvPr>
          <p:cNvSpPr/>
          <p:nvPr/>
        </p:nvSpPr>
        <p:spPr>
          <a:xfrm>
            <a:off x="3856383" y="69277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DE1D3915-CF9D-3B4D-B876-800FD5F660FA}"/>
              </a:ext>
            </a:extLst>
          </p:cNvPr>
          <p:cNvSpPr txBox="1">
            <a:spLocks/>
          </p:cNvSpPr>
          <p:nvPr/>
        </p:nvSpPr>
        <p:spPr>
          <a:xfrm>
            <a:off x="2701546" y="2245427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195" name="Right Arrow 194">
            <a:extLst>
              <a:ext uri="{FF2B5EF4-FFF2-40B4-BE49-F238E27FC236}">
                <a16:creationId xmlns:a16="http://schemas.microsoft.com/office/drawing/2014/main" id="{A255318A-99D5-7F46-AD88-F416026958A3}"/>
              </a:ext>
            </a:extLst>
          </p:cNvPr>
          <p:cNvSpPr/>
          <p:nvPr/>
        </p:nvSpPr>
        <p:spPr>
          <a:xfrm rot="16200000">
            <a:off x="5495980" y="194982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55FBE02-C165-5D44-9AC0-3847AFA16AE9}"/>
              </a:ext>
            </a:extLst>
          </p:cNvPr>
          <p:cNvGrpSpPr/>
          <p:nvPr/>
        </p:nvGrpSpPr>
        <p:grpSpPr>
          <a:xfrm rot="16200000">
            <a:off x="5300692" y="1385882"/>
            <a:ext cx="701316" cy="175324"/>
            <a:chOff x="2297660" y="4140835"/>
            <a:chExt cx="1364224" cy="311369"/>
          </a:xfrm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DCBE303E-D7F9-2044-B8CA-C2C4F8B7A8D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E2D5D7-3910-E54D-AA6E-2971B68DF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6289AF5-6C32-3640-8FF0-C1ABF4CD672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81D27BC-2402-BC4A-B64D-7E04E98B385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37B5BA9-E477-AF43-AB3F-2ED63D06C18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DBA7F9-5A34-4249-99B1-390B7FAC339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913906E-905B-324C-9203-D618913B8D84}"/>
              </a:ext>
            </a:extLst>
          </p:cNvPr>
          <p:cNvSpPr/>
          <p:nvPr/>
        </p:nvSpPr>
        <p:spPr>
          <a:xfrm>
            <a:off x="5474924" y="66886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id="{FB2A3A8B-D1F7-E642-A5C3-F75A8F48B373}"/>
              </a:ext>
            </a:extLst>
          </p:cNvPr>
          <p:cNvSpPr/>
          <p:nvPr/>
        </p:nvSpPr>
        <p:spPr>
          <a:xfrm>
            <a:off x="331446" y="2202213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ight Arrow 297">
            <a:extLst>
              <a:ext uri="{FF2B5EF4-FFF2-40B4-BE49-F238E27FC236}">
                <a16:creationId xmlns:a16="http://schemas.microsoft.com/office/drawing/2014/main" id="{E7159DE3-284E-924E-84E7-4BABACA3693D}"/>
              </a:ext>
            </a:extLst>
          </p:cNvPr>
          <p:cNvSpPr/>
          <p:nvPr/>
        </p:nvSpPr>
        <p:spPr>
          <a:xfrm rot="16200000">
            <a:off x="680855" y="196988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9F9453CC-E1E7-E243-8704-1A9439A7401B}"/>
              </a:ext>
            </a:extLst>
          </p:cNvPr>
          <p:cNvGrpSpPr/>
          <p:nvPr/>
        </p:nvGrpSpPr>
        <p:grpSpPr>
          <a:xfrm rot="16200000">
            <a:off x="485567" y="1405945"/>
            <a:ext cx="701316" cy="175324"/>
            <a:chOff x="2297660" y="4140835"/>
            <a:chExt cx="1364224" cy="311369"/>
          </a:xfrm>
        </p:grpSpPr>
        <p:sp>
          <p:nvSpPr>
            <p:cNvPr id="300" name="Rounded Rectangle 299">
              <a:extLst>
                <a:ext uri="{FF2B5EF4-FFF2-40B4-BE49-F238E27FC236}">
                  <a16:creationId xmlns:a16="http://schemas.microsoft.com/office/drawing/2014/main" id="{45A75873-F933-224E-BCCE-BE88F6751AD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43CC433F-B46E-8F49-AC2A-BD284359195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81FAB2A-552D-A74B-BF15-A94D722BBF5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CB6703AE-C919-A24F-A56B-41A05463642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703F81DB-E578-3C41-9094-3E785B3250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9B3D89A0-2778-DF46-A327-F6BAAD957E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2FD27DF-88EB-FF4A-998D-D32E2BE3C9EF}"/>
              </a:ext>
            </a:extLst>
          </p:cNvPr>
          <p:cNvSpPr/>
          <p:nvPr/>
        </p:nvSpPr>
        <p:spPr>
          <a:xfrm>
            <a:off x="659799" y="68892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75619B2F-4583-9145-BC45-703521C4967E}"/>
              </a:ext>
            </a:extLst>
          </p:cNvPr>
          <p:cNvSpPr/>
          <p:nvPr/>
        </p:nvSpPr>
        <p:spPr>
          <a:xfrm>
            <a:off x="7543634" y="1169704"/>
            <a:ext cx="427598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Let’s further pass each </a:t>
            </a:r>
            <a:r>
              <a:rPr lang="en-US" sz="2000" b="1" dirty="0" err="1">
                <a:solidFill>
                  <a:srgbClr val="DE55B3"/>
                </a:solidFill>
                <a:latin typeface="Avenir Book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Book" panose="02000503020000020003" pitchFamily="2" charset="0"/>
              </a:rPr>
              <a:t>i</a:t>
            </a:r>
            <a:r>
              <a:rPr lang="en-US" sz="2000" dirty="0">
                <a:latin typeface="Avenir Book" panose="02000503020000020003" pitchFamily="2" charset="0"/>
              </a:rPr>
              <a:t> through a FFNN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We </a:t>
            </a:r>
            <a:r>
              <a:rPr lang="en-US" sz="2000" dirty="0" err="1">
                <a:latin typeface="Avenir Book" panose="02000503020000020003" pitchFamily="2" charset="0"/>
              </a:rPr>
              <a:t>concat</a:t>
            </a:r>
            <a:r>
              <a:rPr lang="en-US" sz="2000" dirty="0">
                <a:latin typeface="Avenir Book" panose="02000503020000020003" pitchFamily="2" charset="0"/>
              </a:rPr>
              <a:t> w/ a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residual connection </a:t>
            </a:r>
            <a:r>
              <a:rPr lang="en-US" sz="2000" dirty="0">
                <a:latin typeface="Avenir Book" panose="02000503020000020003" pitchFamily="2" charset="0"/>
              </a:rPr>
              <a:t>to help ensure relevant info is getting forward passed.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We perform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LayerNorm</a:t>
            </a:r>
            <a:r>
              <a:rPr lang="en-US" sz="2000" dirty="0">
                <a:latin typeface="Avenir Book" panose="02000503020000020003" pitchFamily="2" charset="0"/>
              </a:rPr>
              <a:t> to stabilize the network and allow for proper gradient flow. You should do this after the FFNN, too.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FC81C0C-A8F9-7944-AD35-12F26015C365}"/>
              </a:ext>
            </a:extLst>
          </p:cNvPr>
          <p:cNvSpPr/>
          <p:nvPr/>
        </p:nvSpPr>
        <p:spPr>
          <a:xfrm>
            <a:off x="1650999" y="2844417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4ADC0D4A-004F-224F-85BB-FC526CA72B6F}"/>
              </a:ext>
            </a:extLst>
          </p:cNvPr>
          <p:cNvSpPr/>
          <p:nvPr/>
        </p:nvSpPr>
        <p:spPr>
          <a:xfrm>
            <a:off x="345365" y="2773444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F5102BBF-4084-A342-BAAF-2FC6290C4905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</p:spTree>
    <p:extLst>
      <p:ext uri="{BB962C8B-B14F-4D97-AF65-F5344CB8AC3E}">
        <p14:creationId xmlns:p14="http://schemas.microsoft.com/office/powerpoint/2010/main" val="3988609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 + FFNN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748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78352" y="5913514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50092" y="5913514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71660" y="590071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42028" y="5892510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59799" y="629498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64017" y="62772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818199" y="628951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87267" y="627778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250" y="4719596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629044" y="3385449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4054552" y="3377260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478944" y="338723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859036" y="3360268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4112" y="3268625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485" y="56561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987" y="4734219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746" y="564148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248" y="4719596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867" y="56269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369" y="4705016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287" y="3308918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2004" y="3301962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996" y="3301664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389" y="4533301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823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560" y="42527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821" y="42381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942" y="422359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920" y="4349298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6112" y="4290258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168" name="Right Arrow 167">
            <a:extLst>
              <a:ext uri="{FF2B5EF4-FFF2-40B4-BE49-F238E27FC236}">
                <a16:creationId xmlns:a16="http://schemas.microsoft.com/office/drawing/2014/main" id="{97CD04C9-69A8-394E-85D3-33CB88DFA726}"/>
              </a:ext>
            </a:extLst>
          </p:cNvPr>
          <p:cNvSpPr/>
          <p:nvPr/>
        </p:nvSpPr>
        <p:spPr>
          <a:xfrm rot="16200000">
            <a:off x="2310310" y="199426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C52BD131-A9C9-874C-92B8-F31B590CFE1E}"/>
              </a:ext>
            </a:extLst>
          </p:cNvPr>
          <p:cNvGrpSpPr/>
          <p:nvPr/>
        </p:nvGrpSpPr>
        <p:grpSpPr>
          <a:xfrm rot="16200000">
            <a:off x="2115022" y="1430327"/>
            <a:ext cx="701316" cy="175324"/>
            <a:chOff x="2297660" y="4140835"/>
            <a:chExt cx="1364224" cy="311369"/>
          </a:xfrm>
        </p:grpSpPr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0333804C-140B-E141-B118-C80789E5D2C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E87B15A-6A49-CD44-ACA4-5044AC2E5D3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5B2EDFE2-05F6-9049-92A7-7CE63942EE7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6678E6B7-C341-1447-A28E-1300616BDB0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016F164-99ED-0B44-BE17-B6D394B90AA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969D94E-815C-EC4C-A0FE-3DE1CE55C5CB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303E6E51-CE88-264A-A802-7108BA93D9AF}"/>
              </a:ext>
            </a:extLst>
          </p:cNvPr>
          <p:cNvSpPr/>
          <p:nvPr/>
        </p:nvSpPr>
        <p:spPr>
          <a:xfrm>
            <a:off x="2289254" y="71330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41211D2-7EA3-C949-92F5-21F52F622936}"/>
              </a:ext>
            </a:extLst>
          </p:cNvPr>
          <p:cNvSpPr/>
          <p:nvPr/>
        </p:nvSpPr>
        <p:spPr>
          <a:xfrm>
            <a:off x="2122051" y="2272662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Right Arrow 179">
            <a:extLst>
              <a:ext uri="{FF2B5EF4-FFF2-40B4-BE49-F238E27FC236}">
                <a16:creationId xmlns:a16="http://schemas.microsoft.com/office/drawing/2014/main" id="{799A2015-1E90-6B44-93A1-025C36F0B73C}"/>
              </a:ext>
            </a:extLst>
          </p:cNvPr>
          <p:cNvSpPr/>
          <p:nvPr/>
        </p:nvSpPr>
        <p:spPr>
          <a:xfrm rot="16200000">
            <a:off x="3877439" y="197373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C6E369C-CE19-5B42-A4D2-640C2C99DC61}"/>
              </a:ext>
            </a:extLst>
          </p:cNvPr>
          <p:cNvGrpSpPr/>
          <p:nvPr/>
        </p:nvGrpSpPr>
        <p:grpSpPr>
          <a:xfrm rot="16200000">
            <a:off x="3682151" y="1409797"/>
            <a:ext cx="701316" cy="175324"/>
            <a:chOff x="2297660" y="4140835"/>
            <a:chExt cx="1364224" cy="311369"/>
          </a:xfrm>
        </p:grpSpPr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6198CAAE-D7AB-F645-939A-45C542AF2F8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D8C132D-1178-824E-9F9A-BF61451285A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BC8DD37A-CDA4-414D-AB6B-17406A0FBE0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642F76C-906E-5C41-B01D-F9ABA552029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D626BC2-144A-0546-AB50-1AF58C0B63A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243AD74F-6863-8F47-80E1-AD0C5C5B2C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DBA4C3-8981-AC41-8AD4-E475B1298EFB}"/>
              </a:ext>
            </a:extLst>
          </p:cNvPr>
          <p:cNvSpPr/>
          <p:nvPr/>
        </p:nvSpPr>
        <p:spPr>
          <a:xfrm>
            <a:off x="3856383" y="69277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DE1D3915-CF9D-3B4D-B876-800FD5F660FA}"/>
              </a:ext>
            </a:extLst>
          </p:cNvPr>
          <p:cNvSpPr txBox="1">
            <a:spLocks/>
          </p:cNvSpPr>
          <p:nvPr/>
        </p:nvSpPr>
        <p:spPr>
          <a:xfrm>
            <a:off x="2701546" y="2245427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195" name="Right Arrow 194">
            <a:extLst>
              <a:ext uri="{FF2B5EF4-FFF2-40B4-BE49-F238E27FC236}">
                <a16:creationId xmlns:a16="http://schemas.microsoft.com/office/drawing/2014/main" id="{A255318A-99D5-7F46-AD88-F416026958A3}"/>
              </a:ext>
            </a:extLst>
          </p:cNvPr>
          <p:cNvSpPr/>
          <p:nvPr/>
        </p:nvSpPr>
        <p:spPr>
          <a:xfrm rot="16200000">
            <a:off x="5495980" y="194982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55FBE02-C165-5D44-9AC0-3847AFA16AE9}"/>
              </a:ext>
            </a:extLst>
          </p:cNvPr>
          <p:cNvGrpSpPr/>
          <p:nvPr/>
        </p:nvGrpSpPr>
        <p:grpSpPr>
          <a:xfrm rot="16200000">
            <a:off x="5300692" y="1385882"/>
            <a:ext cx="701316" cy="175324"/>
            <a:chOff x="2297660" y="4140835"/>
            <a:chExt cx="1364224" cy="311369"/>
          </a:xfrm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DCBE303E-D7F9-2044-B8CA-C2C4F8B7A8D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8BE2D5D7-3910-E54D-AA6E-2971B68DF1D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6289AF5-6C32-3640-8FF0-C1ABF4CD672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881D27BC-2402-BC4A-B64D-7E04E98B385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437B5BA9-E477-AF43-AB3F-2ED63D06C18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1DBA7F9-5A34-4249-99B1-390B7FAC339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3" name="Rectangle 202">
            <a:extLst>
              <a:ext uri="{FF2B5EF4-FFF2-40B4-BE49-F238E27FC236}">
                <a16:creationId xmlns:a16="http://schemas.microsoft.com/office/drawing/2014/main" id="{2913906E-905B-324C-9203-D618913B8D84}"/>
              </a:ext>
            </a:extLst>
          </p:cNvPr>
          <p:cNvSpPr/>
          <p:nvPr/>
        </p:nvSpPr>
        <p:spPr>
          <a:xfrm>
            <a:off x="5474924" y="66886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10" name="Rounded Rectangle 209">
            <a:extLst>
              <a:ext uri="{FF2B5EF4-FFF2-40B4-BE49-F238E27FC236}">
                <a16:creationId xmlns:a16="http://schemas.microsoft.com/office/drawing/2014/main" id="{FB2A3A8B-D1F7-E642-A5C3-F75A8F48B373}"/>
              </a:ext>
            </a:extLst>
          </p:cNvPr>
          <p:cNvSpPr/>
          <p:nvPr/>
        </p:nvSpPr>
        <p:spPr>
          <a:xfrm>
            <a:off x="331446" y="2202213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Right Arrow 297">
            <a:extLst>
              <a:ext uri="{FF2B5EF4-FFF2-40B4-BE49-F238E27FC236}">
                <a16:creationId xmlns:a16="http://schemas.microsoft.com/office/drawing/2014/main" id="{E7159DE3-284E-924E-84E7-4BABACA3693D}"/>
              </a:ext>
            </a:extLst>
          </p:cNvPr>
          <p:cNvSpPr/>
          <p:nvPr/>
        </p:nvSpPr>
        <p:spPr>
          <a:xfrm rot="16200000">
            <a:off x="680855" y="196988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9F9453CC-E1E7-E243-8704-1A9439A7401B}"/>
              </a:ext>
            </a:extLst>
          </p:cNvPr>
          <p:cNvGrpSpPr/>
          <p:nvPr/>
        </p:nvGrpSpPr>
        <p:grpSpPr>
          <a:xfrm rot="16200000">
            <a:off x="485567" y="1405945"/>
            <a:ext cx="701316" cy="175324"/>
            <a:chOff x="2297660" y="4140835"/>
            <a:chExt cx="1364224" cy="311369"/>
          </a:xfrm>
        </p:grpSpPr>
        <p:sp>
          <p:nvSpPr>
            <p:cNvPr id="300" name="Rounded Rectangle 299">
              <a:extLst>
                <a:ext uri="{FF2B5EF4-FFF2-40B4-BE49-F238E27FC236}">
                  <a16:creationId xmlns:a16="http://schemas.microsoft.com/office/drawing/2014/main" id="{45A75873-F933-224E-BCCE-BE88F6751AD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43CC433F-B46E-8F49-AC2A-BD284359195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81FAB2A-552D-A74B-BF15-A94D722BBF5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CB6703AE-C919-A24F-A56B-41A05463642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703F81DB-E578-3C41-9094-3E785B3250CB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9B3D89A0-2778-DF46-A327-F6BAAD957E9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2FD27DF-88EB-FF4A-998D-D32E2BE3C9EF}"/>
              </a:ext>
            </a:extLst>
          </p:cNvPr>
          <p:cNvSpPr/>
          <p:nvPr/>
        </p:nvSpPr>
        <p:spPr>
          <a:xfrm>
            <a:off x="659799" y="688926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75619B2F-4583-9145-BC45-703521C4967E}"/>
              </a:ext>
            </a:extLst>
          </p:cNvPr>
          <p:cNvSpPr/>
          <p:nvPr/>
        </p:nvSpPr>
        <p:spPr>
          <a:xfrm>
            <a:off x="7543634" y="1169704"/>
            <a:ext cx="427598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Let’s further pass each </a:t>
            </a:r>
            <a:r>
              <a:rPr lang="en-US" sz="2000" b="1" dirty="0" err="1">
                <a:solidFill>
                  <a:srgbClr val="DE55B3"/>
                </a:solidFill>
                <a:latin typeface="Avenir Book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Book" panose="02000503020000020003" pitchFamily="2" charset="0"/>
              </a:rPr>
              <a:t>i</a:t>
            </a:r>
            <a:r>
              <a:rPr lang="en-US" sz="2000" dirty="0">
                <a:latin typeface="Avenir Book" panose="02000503020000020003" pitchFamily="2" charset="0"/>
              </a:rPr>
              <a:t> through a FFNN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We </a:t>
            </a:r>
            <a:r>
              <a:rPr lang="en-US" sz="2000" dirty="0" err="1">
                <a:latin typeface="Avenir Book" panose="02000503020000020003" pitchFamily="2" charset="0"/>
              </a:rPr>
              <a:t>concat</a:t>
            </a:r>
            <a:r>
              <a:rPr lang="en-US" sz="2000" dirty="0">
                <a:latin typeface="Avenir Book" panose="02000503020000020003" pitchFamily="2" charset="0"/>
              </a:rPr>
              <a:t> w/ a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residual connection </a:t>
            </a:r>
            <a:r>
              <a:rPr lang="en-US" sz="2000" dirty="0">
                <a:latin typeface="Avenir Book" panose="02000503020000020003" pitchFamily="2" charset="0"/>
              </a:rPr>
              <a:t>to help ensure relevant info is getting forward passed.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We perform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LayerNorm</a:t>
            </a:r>
            <a:r>
              <a:rPr lang="en-US" sz="2000" dirty="0">
                <a:latin typeface="Avenir Book" panose="02000503020000020003" pitchFamily="2" charset="0"/>
              </a:rPr>
              <a:t> to stabilize the network and allow for proper gradient flow. You should do this after the FFNN, too.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Each </a:t>
            </a:r>
            <a:r>
              <a:rPr lang="en-US" sz="2000" b="1" dirty="0" err="1">
                <a:solidFill>
                  <a:srgbClr val="DE55B3"/>
                </a:solidFill>
                <a:latin typeface="Avenir Book" panose="02000503020000020003" pitchFamily="2" charset="0"/>
              </a:rPr>
              <a:t>z</a:t>
            </a:r>
            <a:r>
              <a:rPr lang="en-US" sz="2000" b="1" baseline="-25000" dirty="0" err="1">
                <a:solidFill>
                  <a:srgbClr val="DE55B3"/>
                </a:solidFill>
                <a:latin typeface="Avenir Book" panose="02000503020000020003" pitchFamily="2" charset="0"/>
              </a:rPr>
              <a:t>i</a:t>
            </a:r>
            <a:r>
              <a:rPr lang="en-US" sz="2000" dirty="0">
                <a:latin typeface="Avenir Book" panose="02000503020000020003" pitchFamily="2" charset="0"/>
              </a:rPr>
              <a:t> can be computed in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parallel</a:t>
            </a:r>
            <a:r>
              <a:rPr lang="en-US" sz="2000" dirty="0">
                <a:latin typeface="Avenir Book" panose="02000503020000020003" pitchFamily="2" charset="0"/>
              </a:rPr>
              <a:t>, unlike LSTMs!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FC81C0C-A8F9-7944-AD35-12F26015C365}"/>
              </a:ext>
            </a:extLst>
          </p:cNvPr>
          <p:cNvSpPr/>
          <p:nvPr/>
        </p:nvSpPr>
        <p:spPr>
          <a:xfrm>
            <a:off x="1650999" y="2844417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ounded Rectangle 188">
            <a:extLst>
              <a:ext uri="{FF2B5EF4-FFF2-40B4-BE49-F238E27FC236}">
                <a16:creationId xmlns:a16="http://schemas.microsoft.com/office/drawing/2014/main" id="{4ADC0D4A-004F-224F-85BB-FC526CA72B6F}"/>
              </a:ext>
            </a:extLst>
          </p:cNvPr>
          <p:cNvSpPr/>
          <p:nvPr/>
        </p:nvSpPr>
        <p:spPr>
          <a:xfrm>
            <a:off x="345365" y="2773444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EEE048A9-43EB-C04A-8E1D-FE58D4511A1F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</p:spTree>
    <p:extLst>
      <p:ext uri="{BB962C8B-B14F-4D97-AF65-F5344CB8AC3E}">
        <p14:creationId xmlns:p14="http://schemas.microsoft.com/office/powerpoint/2010/main" val="2821712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91E0B-008D-2D4D-BAF8-C19F81F11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326" y="279400"/>
            <a:ext cx="5612674" cy="6127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DE55B3"/>
                </a:solidFill>
                <a:latin typeface="Avenir Black" panose="02000503020000020003" pitchFamily="2" charset="0"/>
              </a:rPr>
              <a:t>ANNOUNCEMENTS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880AC-9A27-734E-B6F8-26783E30FB60}"/>
              </a:ext>
            </a:extLst>
          </p:cNvPr>
          <p:cNvSpPr/>
          <p:nvPr/>
        </p:nvSpPr>
        <p:spPr>
          <a:xfrm>
            <a:off x="475344" y="1029833"/>
            <a:ext cx="11716656" cy="51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HW1 </a:t>
            </a:r>
            <a:r>
              <a:rPr lang="en-US" sz="2400" dirty="0">
                <a:latin typeface="Avenir Light" panose="020B0402020203020204" pitchFamily="34" charset="77"/>
              </a:rPr>
              <a:t>is graded (few remaining). </a:t>
            </a:r>
            <a:r>
              <a:rPr lang="en-US" sz="2400" u="sng" dirty="0">
                <a:latin typeface="Avenir Light" panose="020B0402020203020204" pitchFamily="34" charset="77"/>
              </a:rPr>
              <a:t>Solutions are posted</a:t>
            </a:r>
            <a:r>
              <a:rPr lang="en-US" sz="2400" dirty="0">
                <a:latin typeface="Avenir Light" panose="020B0402020203020204" pitchFamily="34" charset="77"/>
              </a:rPr>
              <a:t> on Canvas -&gt; Files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HW2</a:t>
            </a:r>
            <a:r>
              <a:rPr lang="en-US" sz="2400" dirty="0">
                <a:latin typeface="Avenir Light" panose="020B0402020203020204" pitchFamily="34" charset="77"/>
              </a:rPr>
              <a:t> is due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tonight @ 11:59pm</a:t>
            </a:r>
            <a:r>
              <a:rPr lang="en-US" sz="2400" dirty="0">
                <a:latin typeface="Avenir Light" panose="020B0402020203020204" pitchFamily="34" charset="77"/>
              </a:rPr>
              <a:t>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HW3 </a:t>
            </a:r>
            <a:r>
              <a:rPr lang="en-US" sz="2400" dirty="0">
                <a:latin typeface="Avenir Light" panose="020B0402020203020204" pitchFamily="34" charset="77"/>
              </a:rPr>
              <a:t>will be released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tonight @ 11:59pm</a:t>
            </a:r>
            <a:r>
              <a:rPr lang="en-US" sz="2400" dirty="0">
                <a:latin typeface="Avenir Light" panose="020B0402020203020204" pitchFamily="34" charset="77"/>
              </a:rPr>
              <a:t>! The shortest assignment yet.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Candidate Research Projects </a:t>
            </a:r>
            <a:r>
              <a:rPr lang="en-US" sz="2400" dirty="0">
                <a:latin typeface="Avenir Light" panose="020B0402020203020204" pitchFamily="34" charset="77"/>
              </a:rPr>
              <a:t>have been announced.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Read them on `</a:t>
            </a:r>
            <a:r>
              <a:rPr lang="en-US" sz="2400" b="1" dirty="0">
                <a:solidFill>
                  <a:srgbClr val="0070C0"/>
                </a:solidFill>
                <a:latin typeface="Avenir Light" panose="020B0402020203020204" pitchFamily="34" charset="77"/>
              </a:rPr>
              <a:t>Research Brainstorming</a:t>
            </a:r>
            <a:r>
              <a:rPr lang="en-US" sz="2400" dirty="0">
                <a:latin typeface="Avenir Light" panose="020B0402020203020204" pitchFamily="34" charset="77"/>
              </a:rPr>
              <a:t>` spreadsheet.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venir Light" panose="020B0402020203020204" pitchFamily="34" charset="77"/>
              </a:rPr>
              <a:t>Indicate your preferences on the </a:t>
            </a:r>
            <a:r>
              <a:rPr lang="en-US" sz="2400" b="1" dirty="0">
                <a:solidFill>
                  <a:srgbClr val="0070C0"/>
                </a:solidFill>
                <a:latin typeface="Avenir Light" panose="020B0402020203020204" pitchFamily="34" charset="77"/>
              </a:rPr>
              <a:t>Google Form</a:t>
            </a:r>
            <a:r>
              <a:rPr lang="en-US" sz="2400" dirty="0">
                <a:latin typeface="Avenir Light" panose="020B0402020203020204" pitchFamily="34" charset="77"/>
              </a:rPr>
              <a:t> (see Ed post) by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Wed 11:59pm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Tonight @ 8pm</a:t>
            </a:r>
            <a:r>
              <a:rPr lang="en-US" sz="2400" dirty="0">
                <a:latin typeface="Avenir Light" panose="020B0402020203020204" pitchFamily="34" charset="77"/>
              </a:rPr>
              <a:t>, Zoom will be open for anyone who wishes to discuss projects</a:t>
            </a:r>
          </a:p>
        </p:txBody>
      </p:sp>
    </p:spTree>
    <p:extLst>
      <p:ext uri="{BB962C8B-B14F-4D97-AF65-F5344CB8AC3E}">
        <p14:creationId xmlns:p14="http://schemas.microsoft.com/office/powerpoint/2010/main" val="2811529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309820" y="3185395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3735328" y="317720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159720" y="318718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539812" y="316021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3872" y="3652483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047" y="3692776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1764" y="3685820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756" y="3685522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7861999" y="1157569"/>
            <a:ext cx="3756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Medium" panose="02000503020000020003" pitchFamily="2" charset="0"/>
              </a:rPr>
              <a:t>Yay! Our </a:t>
            </a:r>
            <a:r>
              <a:rPr lang="en-US" sz="2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vectors are our new representations, and this entire process is called a </a:t>
            </a:r>
            <a:r>
              <a:rPr lang="en-US" sz="2000" b="1" dirty="0">
                <a:solidFill>
                  <a:srgbClr val="C00000"/>
                </a:solidFill>
                <a:latin typeface="Avenir Medium" panose="02000503020000020003" pitchFamily="2" charset="0"/>
              </a:rPr>
              <a:t>Transformer Encoder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ontent Placeholder 2">
            <a:extLst>
              <a:ext uri="{FF2B5EF4-FFF2-40B4-BE49-F238E27FC236}">
                <a16:creationId xmlns:a16="http://schemas.microsoft.com/office/drawing/2014/main" id="{72123071-B954-FA48-94F4-4478126D119C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</p:spTree>
    <p:extLst>
      <p:ext uri="{BB962C8B-B14F-4D97-AF65-F5344CB8AC3E}">
        <p14:creationId xmlns:p14="http://schemas.microsoft.com/office/powerpoint/2010/main" val="116215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309820" y="3185395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3735328" y="317720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159720" y="318718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539812" y="316021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3872" y="3652483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047" y="3692776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1764" y="3685820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756" y="3685522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7861999" y="1157569"/>
            <a:ext cx="3756456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Medium" panose="02000503020000020003" pitchFamily="2" charset="0"/>
              </a:rPr>
              <a:t>Yay! Our </a:t>
            </a:r>
            <a:r>
              <a:rPr lang="en-US" sz="2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vectors are our new representations, and this entire process is called a </a:t>
            </a:r>
            <a:r>
              <a:rPr lang="en-US" sz="2000" b="1" dirty="0">
                <a:solidFill>
                  <a:srgbClr val="C00000"/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>
              <a:spcBef>
                <a:spcPts val="3000"/>
              </a:spcBef>
            </a:pPr>
            <a:r>
              <a:rPr lang="en-US" sz="2000" b="1" dirty="0">
                <a:solidFill>
                  <a:srgbClr val="C00000"/>
                </a:solidFill>
                <a:latin typeface="Avenir Medium" panose="02000503020000020003" pitchFamily="2" charset="0"/>
              </a:rPr>
              <a:t>Problem: </a:t>
            </a:r>
            <a:r>
              <a:rPr lang="en-US" sz="2000" dirty="0">
                <a:latin typeface="Avenir Medium" panose="02000503020000020003" pitchFamily="2" charset="0"/>
              </a:rPr>
              <a:t>there is no concept of </a:t>
            </a:r>
            <a:r>
              <a:rPr lang="en-US" sz="2000" u="sng" dirty="0">
                <a:latin typeface="Avenir Medium" panose="02000503020000020003" pitchFamily="2" charset="0"/>
              </a:rPr>
              <a:t>positionality</a:t>
            </a:r>
            <a:r>
              <a:rPr lang="en-US" sz="2000" dirty="0">
                <a:latin typeface="Avenir Medium" panose="02000503020000020003" pitchFamily="2" charset="0"/>
              </a:rPr>
              <a:t>. Words are weighted as if a “bag of words”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ontent Placeholder 2">
            <a:extLst>
              <a:ext uri="{FF2B5EF4-FFF2-40B4-BE49-F238E27FC236}">
                <a16:creationId xmlns:a16="http://schemas.microsoft.com/office/drawing/2014/main" id="{A3D42D4D-4F09-9C4A-93FC-31A364E062F4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</p:spTree>
    <p:extLst>
      <p:ext uri="{BB962C8B-B14F-4D97-AF65-F5344CB8AC3E}">
        <p14:creationId xmlns:p14="http://schemas.microsoft.com/office/powerpoint/2010/main" val="291092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0" name="Content Placeholder 2">
            <a:extLst>
              <a:ext uri="{FF2B5EF4-FFF2-40B4-BE49-F238E27FC236}">
                <a16:creationId xmlns:a16="http://schemas.microsoft.com/office/drawing/2014/main" id="{71EC5651-05C1-2843-8C62-4030994D7A34}"/>
              </a:ext>
            </a:extLst>
          </p:cNvPr>
          <p:cNvSpPr txBox="1">
            <a:spLocks/>
          </p:cNvSpPr>
          <p:nvPr/>
        </p:nvSpPr>
        <p:spPr>
          <a:xfrm>
            <a:off x="5309820" y="3185395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72F0D9E8-EE0D-9E42-87D2-9A7DB2313179}"/>
              </a:ext>
            </a:extLst>
          </p:cNvPr>
          <p:cNvSpPr txBox="1">
            <a:spLocks/>
          </p:cNvSpPr>
          <p:nvPr/>
        </p:nvSpPr>
        <p:spPr>
          <a:xfrm>
            <a:off x="3735328" y="3177206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</a:t>
            </a:r>
          </a:p>
        </p:txBody>
      </p:sp>
      <p:sp>
        <p:nvSpPr>
          <p:cNvPr id="164" name="Content Placeholder 2">
            <a:extLst>
              <a:ext uri="{FF2B5EF4-FFF2-40B4-BE49-F238E27FC236}">
                <a16:creationId xmlns:a16="http://schemas.microsoft.com/office/drawing/2014/main" id="{6073584B-83A5-8747-9F58-D2FDEF9E27D6}"/>
              </a:ext>
            </a:extLst>
          </p:cNvPr>
          <p:cNvSpPr txBox="1">
            <a:spLocks/>
          </p:cNvSpPr>
          <p:nvPr/>
        </p:nvSpPr>
        <p:spPr>
          <a:xfrm>
            <a:off x="2159720" y="318718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E3E10D2E-AC5C-D94C-9C33-821D06B62F84}"/>
              </a:ext>
            </a:extLst>
          </p:cNvPr>
          <p:cNvSpPr txBox="1">
            <a:spLocks/>
          </p:cNvSpPr>
          <p:nvPr/>
        </p:nvSpPr>
        <p:spPr>
          <a:xfrm>
            <a:off x="539812" y="3160214"/>
            <a:ext cx="51634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81C48B18-AA6B-8B4B-B1B6-1D1C046C359F}"/>
              </a:ext>
            </a:extLst>
          </p:cNvPr>
          <p:cNvGrpSpPr/>
          <p:nvPr/>
        </p:nvGrpSpPr>
        <p:grpSpPr>
          <a:xfrm>
            <a:off x="663872" y="3652483"/>
            <a:ext cx="243478" cy="752858"/>
            <a:chOff x="827778" y="1767374"/>
            <a:chExt cx="311369" cy="868951"/>
          </a:xfrm>
        </p:grpSpPr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889177B4-E0BA-6541-837E-E8217398D974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26A057F-3C99-A04C-B912-A475DC199B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AF4F7DC-D8C3-494A-A0CB-AD5DD3435E69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EC9D9551-936E-D647-83A0-B112D7806E5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3C8C2EB-238B-4944-A3ED-C1DD708C55F7}"/>
              </a:ext>
            </a:extLst>
          </p:cNvPr>
          <p:cNvGrpSpPr/>
          <p:nvPr/>
        </p:nvGrpSpPr>
        <p:grpSpPr>
          <a:xfrm>
            <a:off x="2273047" y="3692776"/>
            <a:ext cx="243478" cy="752858"/>
            <a:chOff x="827778" y="1767374"/>
            <a:chExt cx="311369" cy="868951"/>
          </a:xfrm>
        </p:grpSpPr>
        <p:sp>
          <p:nvSpPr>
            <p:cNvPr id="277" name="Rounded Rectangle 276">
              <a:extLst>
                <a:ext uri="{FF2B5EF4-FFF2-40B4-BE49-F238E27FC236}">
                  <a16:creationId xmlns:a16="http://schemas.microsoft.com/office/drawing/2014/main" id="{752DBEC8-773F-5E4D-9D7A-799FFFD8010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C74478F9-3F27-8741-850D-E1C26ED9F2EB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B035168-E389-2A43-AB33-9E26F50BC75A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81C1CE1-3D50-4A47-A286-A0B6460113B4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20C051F9-FD0B-4846-BD7E-56F6520F6DCB}"/>
              </a:ext>
            </a:extLst>
          </p:cNvPr>
          <p:cNvGrpSpPr/>
          <p:nvPr/>
        </p:nvGrpSpPr>
        <p:grpSpPr>
          <a:xfrm>
            <a:off x="3871764" y="3685820"/>
            <a:ext cx="243478" cy="752858"/>
            <a:chOff x="827778" y="1767374"/>
            <a:chExt cx="311369" cy="868951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488FE5F8-0977-324D-AE79-FB904C0A574A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760642A-7B51-9644-A4D6-81EFF0D9F55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DB4DCB9A-3DF1-9E47-97BE-151690D4C0A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CDE940A8-1534-AB42-B70B-D7056659E86C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B9BFD864-DA33-CB42-BBF3-9C008747A909}"/>
              </a:ext>
            </a:extLst>
          </p:cNvPr>
          <p:cNvGrpSpPr/>
          <p:nvPr/>
        </p:nvGrpSpPr>
        <p:grpSpPr>
          <a:xfrm>
            <a:off x="5450756" y="3685522"/>
            <a:ext cx="243478" cy="752858"/>
            <a:chOff x="827778" y="1767374"/>
            <a:chExt cx="311369" cy="868951"/>
          </a:xfrm>
        </p:grpSpPr>
        <p:sp>
          <p:nvSpPr>
            <p:cNvPr id="287" name="Rounded Rectangle 286">
              <a:extLst>
                <a:ext uri="{FF2B5EF4-FFF2-40B4-BE49-F238E27FC236}">
                  <a16:creationId xmlns:a16="http://schemas.microsoft.com/office/drawing/2014/main" id="{526E3C9A-637C-C94A-9A2D-F4B954C967CB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9CF550F3-3058-0845-A8AC-0ED85A0586E6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1CFF730-80C6-2D47-AC1D-7ABCF4803570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FBC2D31-2318-E24D-8224-161A2FE56B6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CE4754D-F94A-F247-BB97-14A96EDD3DB3}"/>
                  </a:ext>
                </a:extLst>
              </p:cNvPr>
              <p:cNvSpPr/>
              <p:nvPr/>
            </p:nvSpPr>
            <p:spPr>
              <a:xfrm>
                <a:off x="7861999" y="1157569"/>
                <a:ext cx="3756456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3000"/>
                  </a:spcBef>
                </a:pPr>
                <a:r>
                  <a:rPr lang="en-US" sz="2000" dirty="0">
                    <a:latin typeface="Avenir Medium" panose="02000503020000020003" pitchFamily="2" charset="0"/>
                  </a:rPr>
                  <a:t>Yay! Our </a:t>
                </a:r>
                <a:r>
                  <a:rPr lang="en-US" sz="2000" dirty="0" err="1">
                    <a:solidFill>
                      <a:srgbClr val="0070C0"/>
                    </a:solidFill>
                    <a:latin typeface="Avenir Medium" panose="02000503020000020003" pitchFamily="2" charset="0"/>
                  </a:rPr>
                  <a:t>r</a:t>
                </a:r>
                <a:r>
                  <a:rPr lang="en-US" sz="2000" baseline="-25000" dirty="0" err="1">
                    <a:solidFill>
                      <a:srgbClr val="0070C0"/>
                    </a:solidFill>
                    <a:latin typeface="Avenir Medium" panose="02000503020000020003" pitchFamily="2" charset="0"/>
                  </a:rPr>
                  <a:t>i</a:t>
                </a:r>
                <a:r>
                  <a:rPr lang="en-US" sz="2000" dirty="0">
                    <a:latin typeface="Avenir Medium" panose="02000503020000020003" pitchFamily="2" charset="0"/>
                  </a:rPr>
                  <a:t> vectors are our new representations, and this entire process is called a </a:t>
                </a:r>
                <a:r>
                  <a:rPr lang="en-US" sz="2000" b="1" dirty="0">
                    <a:solidFill>
                      <a:srgbClr val="C00000"/>
                    </a:solidFill>
                    <a:latin typeface="Avenir Medium" panose="02000503020000020003" pitchFamily="2" charset="0"/>
                  </a:rPr>
                  <a:t>Transformer Encoder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000" b="1" dirty="0">
                    <a:solidFill>
                      <a:srgbClr val="C00000"/>
                    </a:solidFill>
                    <a:latin typeface="Avenir Medium" panose="02000503020000020003" pitchFamily="2" charset="0"/>
                  </a:rPr>
                  <a:t>Problem: </a:t>
                </a:r>
                <a:r>
                  <a:rPr lang="en-US" sz="2000" dirty="0">
                    <a:latin typeface="Avenir Medium" panose="02000503020000020003" pitchFamily="2" charset="0"/>
                  </a:rPr>
                  <a:t>there is no concept of </a:t>
                </a:r>
                <a:r>
                  <a:rPr lang="en-US" sz="2000" u="sng" dirty="0">
                    <a:latin typeface="Avenir Medium" panose="02000503020000020003" pitchFamily="2" charset="0"/>
                  </a:rPr>
                  <a:t>positionality</a:t>
                </a:r>
                <a:r>
                  <a:rPr lang="en-US" sz="2000" dirty="0">
                    <a:latin typeface="Avenir Medium" panose="02000503020000020003" pitchFamily="2" charset="0"/>
                  </a:rPr>
                  <a:t>. Words are weighted as if a “bag of words”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Solution: </a:t>
                </a:r>
                <a:r>
                  <a:rPr lang="en-US" sz="2000" dirty="0">
                    <a:latin typeface="Avenir Medium" panose="02000503020000020003" pitchFamily="2" charset="0"/>
                  </a:rPr>
                  <a:t>add to each input word </a:t>
                </a:r>
                <a:r>
                  <a:rPr lang="en-US" sz="2000" dirty="0">
                    <a:solidFill>
                      <a:srgbClr val="0070C0"/>
                    </a:solidFill>
                    <a:latin typeface="Avenir Medium" panose="02000503020000020003" pitchFamily="2" charset="0"/>
                  </a:rPr>
                  <a:t>x</a:t>
                </a:r>
                <a:r>
                  <a:rPr lang="en-US" sz="2000" baseline="-25000" dirty="0">
                    <a:solidFill>
                      <a:srgbClr val="0070C0"/>
                    </a:solidFill>
                    <a:latin typeface="Avenir Medium" panose="02000503020000020003" pitchFamily="2" charset="0"/>
                  </a:rPr>
                  <a:t>i</a:t>
                </a:r>
                <a:r>
                  <a:rPr lang="en-US" sz="2000" dirty="0">
                    <a:latin typeface="Avenir Medium" panose="02000503020000020003" pitchFamily="2" charset="0"/>
                  </a:rPr>
                  <a:t> a </a:t>
                </a:r>
                <a:r>
                  <a:rPr lang="en-US" sz="2000" dirty="0">
                    <a:highlight>
                      <a:srgbClr val="FFFF00"/>
                    </a:highlight>
                    <a:latin typeface="Avenir Medium" panose="02000503020000020003" pitchFamily="2" charset="0"/>
                  </a:rPr>
                  <a:t>positional encoding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~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latin typeface="Avenir Medium" panose="02000503020000020003" pitchFamily="2" charset="0"/>
                </a:endParaRPr>
              </a:p>
            </p:txBody>
          </p:sp>
        </mc:Choice>
        <mc:Fallback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ACE4754D-F94A-F247-BB97-14A96EDD3D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99" y="1157569"/>
                <a:ext cx="3756456" cy="4247317"/>
              </a:xfrm>
              <a:prstGeom prst="rect">
                <a:avLst/>
              </a:prstGeom>
              <a:blipFill>
                <a:blip r:embed="rId3"/>
                <a:stretch>
                  <a:fillRect l="-2027" t="-896" r="-2365" b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Content Placeholder 2">
            <a:extLst>
              <a:ext uri="{FF2B5EF4-FFF2-40B4-BE49-F238E27FC236}">
                <a16:creationId xmlns:a16="http://schemas.microsoft.com/office/drawing/2014/main" id="{172CBC97-7006-F341-A9BE-795CBC1288E2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</p:spTree>
    <p:extLst>
      <p:ext uri="{BB962C8B-B14F-4D97-AF65-F5344CB8AC3E}">
        <p14:creationId xmlns:p14="http://schemas.microsoft.com/office/powerpoint/2010/main" val="146445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Position Encodings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C42D83-0D8D-9B4E-82DC-2AB14A73E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586" y="800064"/>
            <a:ext cx="9730214" cy="57620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7E7DFB-3F47-524C-8307-FB7637BD4421}"/>
              </a:ext>
            </a:extLst>
          </p:cNvPr>
          <p:cNvSpPr/>
          <p:nvPr/>
        </p:nvSpPr>
        <p:spPr>
          <a:xfrm>
            <a:off x="191163" y="6406375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82071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 151">
            <a:extLst>
              <a:ext uri="{FF2B5EF4-FFF2-40B4-BE49-F238E27FC236}">
                <a16:creationId xmlns:a16="http://schemas.microsoft.com/office/drawing/2014/main" id="{FC0D830A-83CC-A041-A8E5-C505872B34F1}"/>
              </a:ext>
            </a:extLst>
          </p:cNvPr>
          <p:cNvSpPr/>
          <p:nvPr/>
        </p:nvSpPr>
        <p:spPr>
          <a:xfrm>
            <a:off x="1548733" y="2909504"/>
            <a:ext cx="8745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Words can relate in many ways, so it’s restrictive to rely on just one Self-Attention Head in the system.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C3FBE-3BDC-8E4D-9749-1FA9D06D869A}"/>
              </a:ext>
            </a:extLst>
          </p:cNvPr>
          <p:cNvSpPr/>
          <p:nvPr/>
        </p:nvSpPr>
        <p:spPr>
          <a:xfrm>
            <a:off x="2874153" y="5025751"/>
            <a:ext cx="6799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Let’s create </a:t>
            </a:r>
            <a:r>
              <a:rPr lang="en-US" sz="2800" u="sng" dirty="0">
                <a:solidFill>
                  <a:srgbClr val="C00000"/>
                </a:solidFill>
                <a:latin typeface="Avenir Medium" panose="02000503020000020003" pitchFamily="2" charset="0"/>
              </a:rPr>
              <a:t>Multi-headed</a:t>
            </a:r>
            <a:r>
              <a:rPr lang="en-US" sz="2800" dirty="0">
                <a:solidFill>
                  <a:srgbClr val="C00000"/>
                </a:solidFill>
                <a:latin typeface="Avenir Medium" panose="02000503020000020003" pitchFamily="2" charset="0"/>
              </a:rPr>
              <a:t> Self-Attention</a:t>
            </a:r>
            <a:endParaRPr lang="en-US" sz="2800" dirty="0">
              <a:latin typeface="Avenir Medium" panose="02000503020000020003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188E9-5615-1E43-8B1F-7F2DFD3B58C9}"/>
              </a:ext>
            </a:extLst>
          </p:cNvPr>
          <p:cNvSpPr/>
          <p:nvPr/>
        </p:nvSpPr>
        <p:spPr>
          <a:xfrm>
            <a:off x="1257300" y="793258"/>
            <a:ext cx="9328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venir Medium" panose="02000503020000020003" pitchFamily="2" charset="0"/>
              </a:rPr>
              <a:t>A </a:t>
            </a:r>
            <a:r>
              <a:rPr lang="en-US" sz="2800" dirty="0">
                <a:solidFill>
                  <a:srgbClr val="C00000"/>
                </a:solidFill>
                <a:latin typeface="Avenir Medium" panose="02000503020000020003" pitchFamily="2" charset="0"/>
              </a:rPr>
              <a:t>Self-Attention Head </a:t>
            </a:r>
            <a:r>
              <a:rPr lang="en-US" sz="2800" dirty="0">
                <a:latin typeface="Avenir Medium" panose="02000503020000020003" pitchFamily="2" charset="0"/>
              </a:rPr>
              <a:t>has just one set of </a:t>
            </a:r>
            <a:r>
              <a:rPr lang="en-US" sz="2800" dirty="0">
                <a:solidFill>
                  <a:srgbClr val="BF55B3"/>
                </a:solidFill>
                <a:latin typeface="Avenir Medium" panose="02000503020000020003" pitchFamily="2" charset="0"/>
              </a:rPr>
              <a:t>query</a:t>
            </a:r>
            <a:r>
              <a:rPr lang="en-US" sz="2800" dirty="0">
                <a:latin typeface="Avenir Medium" panose="02000503020000020003" pitchFamily="2" charset="0"/>
              </a:rPr>
              <a:t>/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key</a:t>
            </a:r>
            <a:r>
              <a:rPr lang="en-US" sz="2800" dirty="0">
                <a:latin typeface="Avenir Medium" panose="02000503020000020003" pitchFamily="2" charset="0"/>
              </a:rPr>
              <a:t>/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value </a:t>
            </a:r>
            <a:r>
              <a:rPr lang="en-US" sz="2800" dirty="0">
                <a:latin typeface="Avenir Medium" panose="02000503020000020003" pitchFamily="2" charset="0"/>
              </a:rPr>
              <a:t>weight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 </a:t>
            </a:r>
            <a:r>
              <a:rPr lang="en-US" sz="2800" dirty="0">
                <a:latin typeface="Avenir Medium" panose="02000503020000020003" pitchFamily="2" charset="0"/>
              </a:rPr>
              <a:t>matrices </a:t>
            </a:r>
            <a:r>
              <a:rPr lang="en-US" sz="28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w</a:t>
            </a:r>
            <a:r>
              <a:rPr lang="en-US" sz="2800" b="1" baseline="-25000" dirty="0" err="1">
                <a:solidFill>
                  <a:srgbClr val="7030A0"/>
                </a:solidFill>
                <a:latin typeface="Avenir Book" panose="02000503020000020003" pitchFamily="2" charset="0"/>
              </a:rPr>
              <a:t>q</a:t>
            </a:r>
            <a:r>
              <a:rPr lang="en-US" sz="2800" b="1" baseline="-25000" dirty="0">
                <a:solidFill>
                  <a:srgbClr val="7030A0"/>
                </a:solidFill>
                <a:latin typeface="Avenir Book" panose="02000503020000020003" pitchFamily="2" charset="0"/>
              </a:rPr>
              <a:t>,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w</a:t>
            </a:r>
            <a:r>
              <a:rPr lang="en-US" sz="2800" b="1" baseline="-25000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k</a:t>
            </a:r>
            <a:r>
              <a:rPr lang="en-US" sz="2800" b="1" baseline="-25000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w</a:t>
            </a:r>
            <a:r>
              <a:rPr lang="en-US" sz="2800" b="1" baseline="-25000" dirty="0" err="1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v</a:t>
            </a:r>
            <a:r>
              <a:rPr lang="en-US" sz="2800" b="1" baseline="-25000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r>
              <a:rPr lang="en-US" sz="2800" dirty="0">
                <a:latin typeface="Avenir Medium" panose="02000503020000020003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729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7861999" y="1157569"/>
            <a:ext cx="3756456" cy="3366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venir Medium" panose="02000503020000020003" pitchFamily="2" charset="0"/>
              </a:rPr>
              <a:t>Each </a:t>
            </a: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Self-Attention Head </a:t>
            </a:r>
            <a:r>
              <a:rPr lang="en-US" sz="2400" dirty="0">
                <a:latin typeface="Avenir Medium" panose="02000503020000020003" pitchFamily="2" charset="0"/>
              </a:rPr>
              <a:t>produces a </a:t>
            </a:r>
            <a:r>
              <a:rPr lang="en-US" sz="2400" b="1" dirty="0" err="1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 err="1">
                <a:solidFill>
                  <a:srgbClr val="DE55B3"/>
                </a:solidFill>
                <a:latin typeface="Avenir Light" panose="020B0402020203020204" pitchFamily="34" charset="77"/>
              </a:rPr>
              <a:t>i</a:t>
            </a:r>
            <a:r>
              <a:rPr lang="en-US" sz="2400" dirty="0">
                <a:latin typeface="Avenir Medium" panose="02000503020000020003" pitchFamily="2" charset="0"/>
              </a:rPr>
              <a:t> vector.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venir Medium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Avenir Medium" panose="02000503020000020003" pitchFamily="2" charset="0"/>
              </a:rPr>
              <a:t>We can, in parallel, use </a:t>
            </a:r>
            <a:r>
              <a:rPr lang="en-US" sz="2400" dirty="0">
                <a:highlight>
                  <a:srgbClr val="FFFF00"/>
                </a:highlight>
                <a:latin typeface="Avenir Medium" panose="02000503020000020003" pitchFamily="2" charset="0"/>
              </a:rPr>
              <a:t>multiple heads</a:t>
            </a:r>
            <a:r>
              <a:rPr lang="en-US" sz="2400" dirty="0">
                <a:latin typeface="Avenir Medium" panose="02000503020000020003" pitchFamily="2" charset="0"/>
              </a:rPr>
              <a:t> and </a:t>
            </a:r>
            <a:r>
              <a:rPr lang="en-US" sz="2400" dirty="0" err="1">
                <a:latin typeface="Avenir Medium" panose="02000503020000020003" pitchFamily="2" charset="0"/>
              </a:rPr>
              <a:t>concat</a:t>
            </a:r>
            <a:r>
              <a:rPr lang="en-US" sz="2400" dirty="0">
                <a:latin typeface="Avenir Medium" panose="02000503020000020003" pitchFamily="2" charset="0"/>
              </a:rPr>
              <a:t> the </a:t>
            </a:r>
            <a:r>
              <a:rPr lang="en-US" sz="2400" b="1" dirty="0" err="1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2400" b="1" baseline="-25000" dirty="0" err="1">
                <a:solidFill>
                  <a:srgbClr val="DE55B3"/>
                </a:solidFill>
                <a:latin typeface="Avenir Light" panose="020B0402020203020204" pitchFamily="34" charset="77"/>
              </a:rPr>
              <a:t>i</a:t>
            </a:r>
            <a:r>
              <a:rPr lang="en-US" sz="2400" dirty="0" err="1">
                <a:latin typeface="Avenir Medium" panose="02000503020000020003" pitchFamily="2" charset="0"/>
              </a:rPr>
              <a:t>‘s</a:t>
            </a:r>
            <a:r>
              <a:rPr lang="en-US" sz="2400" dirty="0">
                <a:latin typeface="Avenir Medium" panose="02000503020000020003" pitchFamily="2" charset="0"/>
              </a:rPr>
              <a:t>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893936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</p:spTree>
    <p:extLst>
      <p:ext uri="{BB962C8B-B14F-4D97-AF65-F5344CB8AC3E}">
        <p14:creationId xmlns:p14="http://schemas.microsoft.com/office/powerpoint/2010/main" val="3051942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4D277143-6D57-2047-B629-B4AFDD4A2645}"/>
              </a:ext>
            </a:extLst>
          </p:cNvPr>
          <p:cNvSpPr/>
          <p:nvPr/>
        </p:nvSpPr>
        <p:spPr>
          <a:xfrm>
            <a:off x="7943141" y="1038057"/>
            <a:ext cx="375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latin typeface="Avenir Book" panose="02000503020000020003" pitchFamily="2" charset="0"/>
              </a:rPr>
              <a:t>To recap: </a:t>
            </a:r>
            <a:r>
              <a:rPr lang="en-US" sz="2400" dirty="0">
                <a:latin typeface="Avenir Book" panose="02000503020000020003" pitchFamily="2" charset="0"/>
              </a:rPr>
              <a:t>all of this looks fancy, but ultimately it’s just producing a very good </a:t>
            </a: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contextualized embedding </a:t>
            </a:r>
            <a:r>
              <a:rPr lang="en-US" sz="24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400" baseline="-250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of each word </a:t>
            </a:r>
            <a:r>
              <a:rPr lang="en-US" sz="24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56855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4376680" y="4733156"/>
            <a:ext cx="2531630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4235872" y="4674116"/>
            <a:ext cx="2886229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Self-attention Head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  <p:pic>
        <p:nvPicPr>
          <p:cNvPr id="276" name="Picture 275">
            <a:extLst>
              <a:ext uri="{FF2B5EF4-FFF2-40B4-BE49-F238E27FC236}">
                <a16:creationId xmlns:a16="http://schemas.microsoft.com/office/drawing/2014/main" id="{AFF6F9AC-E1F2-2B40-9785-5C2D0302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470" y="901739"/>
            <a:ext cx="3581400" cy="5842000"/>
          </a:xfrm>
          <a:prstGeom prst="rect">
            <a:avLst/>
          </a:prstGeom>
        </p:spPr>
      </p:pic>
      <p:sp>
        <p:nvSpPr>
          <p:cNvPr id="277" name="Rectangle 276">
            <a:extLst>
              <a:ext uri="{FF2B5EF4-FFF2-40B4-BE49-F238E27FC236}">
                <a16:creationId xmlns:a16="http://schemas.microsoft.com/office/drawing/2014/main" id="{9C2F11B5-7747-EA47-B8C3-61D201DAB1A9}"/>
              </a:ext>
            </a:extLst>
          </p:cNvPr>
          <p:cNvSpPr/>
          <p:nvPr/>
        </p:nvSpPr>
        <p:spPr>
          <a:xfrm>
            <a:off x="8431153" y="2489640"/>
            <a:ext cx="963586" cy="6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659F1-AA81-E342-87B2-64161B1B7859}"/>
              </a:ext>
            </a:extLst>
          </p:cNvPr>
          <p:cNvSpPr/>
          <p:nvPr/>
        </p:nvSpPr>
        <p:spPr>
          <a:xfrm>
            <a:off x="7861188" y="2433953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46671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9EAB3371-496D-5243-995C-5F70B20BDC16}"/>
              </a:ext>
            </a:extLst>
          </p:cNvPr>
          <p:cNvSpPr/>
          <p:nvPr/>
        </p:nvSpPr>
        <p:spPr>
          <a:xfrm>
            <a:off x="233452" y="5117550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323D6940-379D-EC42-B25F-3F56C6251508}"/>
              </a:ext>
            </a:extLst>
          </p:cNvPr>
          <p:cNvSpPr/>
          <p:nvPr/>
        </p:nvSpPr>
        <p:spPr>
          <a:xfrm>
            <a:off x="2706448" y="526429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80CC5F86-D2CC-A44B-8C83-A05285C65F20}"/>
              </a:ext>
            </a:extLst>
          </p:cNvPr>
          <p:cNvSpPr txBox="1">
            <a:spLocks/>
          </p:cNvSpPr>
          <p:nvPr/>
        </p:nvSpPr>
        <p:spPr>
          <a:xfrm>
            <a:off x="2706448" y="529316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AAE9EB3-3C01-DF41-BF08-F96BCFE7213C}"/>
              </a:ext>
            </a:extLst>
          </p:cNvPr>
          <p:cNvGrpSpPr/>
          <p:nvPr/>
        </p:nvGrpSpPr>
        <p:grpSpPr>
          <a:xfrm rot="16200000">
            <a:off x="2076356" y="4249209"/>
            <a:ext cx="701316" cy="175324"/>
            <a:chOff x="2297660" y="4140835"/>
            <a:chExt cx="1364224" cy="311369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53DCBD13-2257-3747-A55B-D9069C2499B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F9060106-48E6-5944-A7DE-F1D87128B27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1E0B242-38B0-C845-87E7-EB005043DE9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A427161-925F-BA42-B8AD-7EB729FF93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D3D9C439-04EE-2145-8698-163C95BB547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FF79D79-BE19-6A49-8169-BBEDF524814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8" name="Rectangle 287">
            <a:extLst>
              <a:ext uri="{FF2B5EF4-FFF2-40B4-BE49-F238E27FC236}">
                <a16:creationId xmlns:a16="http://schemas.microsoft.com/office/drawing/2014/main" id="{A1AFBBB6-5486-2247-8A12-25BBC0954D71}"/>
              </a:ext>
            </a:extLst>
          </p:cNvPr>
          <p:cNvSpPr/>
          <p:nvPr/>
        </p:nvSpPr>
        <p:spPr>
          <a:xfrm>
            <a:off x="2250588" y="353219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62643AB-3160-354A-AD46-EF4AB08C3F21}"/>
              </a:ext>
            </a:extLst>
          </p:cNvPr>
          <p:cNvGrpSpPr/>
          <p:nvPr/>
        </p:nvGrpSpPr>
        <p:grpSpPr>
          <a:xfrm rot="16200000">
            <a:off x="3643485" y="4228679"/>
            <a:ext cx="701316" cy="175324"/>
            <a:chOff x="2297660" y="4140835"/>
            <a:chExt cx="1364224" cy="311369"/>
          </a:xfrm>
        </p:grpSpPr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8D6A4A88-591A-B543-A090-EE8B6A1B310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A3D7840-38CA-5C40-BB26-9A661937F07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E10FE1F-36C1-064C-8F6C-5540DC490CD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9918F333-E503-7E45-89C1-EB0DB683D89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B82E0DD6-679D-0542-A468-5E9FF4135AD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51C9618-0F28-7D46-A4BF-F93DBABAC06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42319AAC-8822-3140-BACF-8DF98E62AB85}"/>
              </a:ext>
            </a:extLst>
          </p:cNvPr>
          <p:cNvSpPr/>
          <p:nvPr/>
        </p:nvSpPr>
        <p:spPr>
          <a:xfrm>
            <a:off x="3817717" y="35116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011DE92-5796-7748-84D5-092DB8FE6011}"/>
              </a:ext>
            </a:extLst>
          </p:cNvPr>
          <p:cNvGrpSpPr/>
          <p:nvPr/>
        </p:nvGrpSpPr>
        <p:grpSpPr>
          <a:xfrm rot="16200000">
            <a:off x="5262026" y="4204764"/>
            <a:ext cx="701316" cy="175324"/>
            <a:chOff x="2297660" y="4140835"/>
            <a:chExt cx="1364224" cy="311369"/>
          </a:xfrm>
        </p:grpSpPr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B9D7E76B-AC33-E34C-8A58-8774B59352E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E4157A73-2E7C-4E41-B8CD-77630ACB4A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DFFC9CBA-1E88-424D-8A3F-445D81A9065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50CBBF-42E8-5545-A00E-17F9AC98B6E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F6255F2-14C6-AB41-8794-49C442CB556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984190E-78B1-6A4B-B017-E792CBF898E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4" name="Rectangle 313">
            <a:extLst>
              <a:ext uri="{FF2B5EF4-FFF2-40B4-BE49-F238E27FC236}">
                <a16:creationId xmlns:a16="http://schemas.microsoft.com/office/drawing/2014/main" id="{9DB196E2-F71E-E346-9A47-30ED6EA87222}"/>
              </a:ext>
            </a:extLst>
          </p:cNvPr>
          <p:cNvSpPr/>
          <p:nvPr/>
        </p:nvSpPr>
        <p:spPr>
          <a:xfrm>
            <a:off x="5436258" y="34877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BD5D9B1D-467E-C94C-A24F-5B1782566797}"/>
              </a:ext>
            </a:extLst>
          </p:cNvPr>
          <p:cNvGrpSpPr/>
          <p:nvPr/>
        </p:nvGrpSpPr>
        <p:grpSpPr>
          <a:xfrm rot="16200000">
            <a:off x="446901" y="4224827"/>
            <a:ext cx="701316" cy="175324"/>
            <a:chOff x="2297660" y="4140835"/>
            <a:chExt cx="1364224" cy="311369"/>
          </a:xfrm>
        </p:grpSpPr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9A1B8E8C-7598-C44D-A304-835E36BA5A4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D94076B7-036B-8B41-8A7E-27EA41956B9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5C444D07-AA08-5F4D-BC37-E63A80D7A41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D596D5-03DE-C64D-8E1F-3E9C19143E6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FAC29CA-45C1-3A40-AA03-3F782A3BFD1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A6CE43C2-08B1-DF49-A320-D0483451E67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2" name="Rectangle 321">
            <a:extLst>
              <a:ext uri="{FF2B5EF4-FFF2-40B4-BE49-F238E27FC236}">
                <a16:creationId xmlns:a16="http://schemas.microsoft.com/office/drawing/2014/main" id="{B18065CF-2F30-9E41-A251-8F4C5DD4C1D1}"/>
              </a:ext>
            </a:extLst>
          </p:cNvPr>
          <p:cNvSpPr/>
          <p:nvPr/>
        </p:nvSpPr>
        <p:spPr>
          <a:xfrm>
            <a:off x="621133" y="350780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FA5BEDB-D941-D445-BD46-ADF19AA54D1A}"/>
              </a:ext>
            </a:extLst>
          </p:cNvPr>
          <p:cNvSpPr/>
          <p:nvPr/>
        </p:nvSpPr>
        <p:spPr>
          <a:xfrm rot="16200000">
            <a:off x="5451988" y="4847604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D1E7FEDF-6EE4-7944-BC20-22B40B3EE13E}"/>
              </a:ext>
            </a:extLst>
          </p:cNvPr>
          <p:cNvSpPr/>
          <p:nvPr/>
        </p:nvSpPr>
        <p:spPr>
          <a:xfrm rot="16200000">
            <a:off x="3806420" y="4851457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6973C47D-A922-EA4B-963B-17E62A224C32}"/>
              </a:ext>
            </a:extLst>
          </p:cNvPr>
          <p:cNvSpPr/>
          <p:nvPr/>
        </p:nvSpPr>
        <p:spPr>
          <a:xfrm rot="16200000">
            <a:off x="2229394" y="484760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655B5035-D30E-D842-8214-5E9E385C20B5}"/>
              </a:ext>
            </a:extLst>
          </p:cNvPr>
          <p:cNvSpPr/>
          <p:nvPr/>
        </p:nvSpPr>
        <p:spPr>
          <a:xfrm rot="16200000">
            <a:off x="618097" y="484835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D3A4CAEE-6AA0-0540-8983-03186FCA3B1C}"/>
              </a:ext>
            </a:extLst>
          </p:cNvPr>
          <p:cNvSpPr/>
          <p:nvPr/>
        </p:nvSpPr>
        <p:spPr>
          <a:xfrm>
            <a:off x="7943141" y="1038057"/>
            <a:ext cx="375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latin typeface="Avenir Book" panose="02000503020000020003" pitchFamily="2" charset="0"/>
              </a:rPr>
              <a:t>To recap: </a:t>
            </a:r>
            <a:r>
              <a:rPr lang="en-US" sz="2400" dirty="0">
                <a:latin typeface="Avenir Book" panose="02000503020000020003" pitchFamily="2" charset="0"/>
              </a:rPr>
              <a:t>all of this looks fancy, but ultimately it’s just producing a very good </a:t>
            </a: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contextualized embedding </a:t>
            </a:r>
            <a:r>
              <a:rPr lang="en-US" sz="24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400" baseline="-250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of each word </a:t>
            </a:r>
            <a:r>
              <a:rPr lang="en-US" sz="24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86119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7943141" y="1038057"/>
            <a:ext cx="3756456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latin typeface="Avenir Book" panose="02000503020000020003" pitchFamily="2" charset="0"/>
              </a:rPr>
              <a:t>To recap: </a:t>
            </a:r>
            <a:r>
              <a:rPr lang="en-US" sz="2400" dirty="0">
                <a:latin typeface="Avenir Book" panose="02000503020000020003" pitchFamily="2" charset="0"/>
              </a:rPr>
              <a:t>all of this looks fancy, but ultimately it’s just producing a very good </a:t>
            </a: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contextualized embedding </a:t>
            </a:r>
            <a:r>
              <a:rPr lang="en-US" sz="24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400" baseline="-250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of each word </a:t>
            </a:r>
            <a:r>
              <a:rPr lang="en-US" sz="24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Avenir Medium" panose="02000503020000020003" pitchFamily="2" charset="0"/>
              </a:rPr>
              <a:t>Why stop with just 1 </a:t>
            </a: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Transformer Encoder</a:t>
            </a:r>
            <a:r>
              <a:rPr lang="en-US" sz="2400" dirty="0">
                <a:latin typeface="Avenir Medium" panose="02000503020000020003" pitchFamily="2" charset="0"/>
              </a:rPr>
              <a:t>? We could stack several!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9EAB3371-496D-5243-995C-5F70B20BDC16}"/>
              </a:ext>
            </a:extLst>
          </p:cNvPr>
          <p:cNvSpPr/>
          <p:nvPr/>
        </p:nvSpPr>
        <p:spPr>
          <a:xfrm>
            <a:off x="233452" y="5117550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323D6940-379D-EC42-B25F-3F56C6251508}"/>
              </a:ext>
            </a:extLst>
          </p:cNvPr>
          <p:cNvSpPr/>
          <p:nvPr/>
        </p:nvSpPr>
        <p:spPr>
          <a:xfrm>
            <a:off x="2706448" y="526429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80CC5F86-D2CC-A44B-8C83-A05285C65F20}"/>
              </a:ext>
            </a:extLst>
          </p:cNvPr>
          <p:cNvSpPr txBox="1">
            <a:spLocks/>
          </p:cNvSpPr>
          <p:nvPr/>
        </p:nvSpPr>
        <p:spPr>
          <a:xfrm>
            <a:off x="2706448" y="529316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FAAE9EB3-3C01-DF41-BF08-F96BCFE7213C}"/>
              </a:ext>
            </a:extLst>
          </p:cNvPr>
          <p:cNvGrpSpPr/>
          <p:nvPr/>
        </p:nvGrpSpPr>
        <p:grpSpPr>
          <a:xfrm rot="16200000">
            <a:off x="2076356" y="4249209"/>
            <a:ext cx="701316" cy="175324"/>
            <a:chOff x="2297660" y="4140835"/>
            <a:chExt cx="1364224" cy="311369"/>
          </a:xfrm>
        </p:grpSpPr>
        <p:sp>
          <p:nvSpPr>
            <p:cNvPr id="282" name="Rounded Rectangle 281">
              <a:extLst>
                <a:ext uri="{FF2B5EF4-FFF2-40B4-BE49-F238E27FC236}">
                  <a16:creationId xmlns:a16="http://schemas.microsoft.com/office/drawing/2014/main" id="{53DCBD13-2257-3747-A55B-D9069C2499B7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F9060106-48E6-5944-A7DE-F1D87128B278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21E0B242-38B0-C845-87E7-EB005043DE9A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BA427161-925F-BA42-B8AD-7EB729FF93B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D3D9C439-04EE-2145-8698-163C95BB547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FF79D79-BE19-6A49-8169-BBEDF524814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8" name="Rectangle 287">
            <a:extLst>
              <a:ext uri="{FF2B5EF4-FFF2-40B4-BE49-F238E27FC236}">
                <a16:creationId xmlns:a16="http://schemas.microsoft.com/office/drawing/2014/main" id="{A1AFBBB6-5486-2247-8A12-25BBC0954D71}"/>
              </a:ext>
            </a:extLst>
          </p:cNvPr>
          <p:cNvSpPr/>
          <p:nvPr/>
        </p:nvSpPr>
        <p:spPr>
          <a:xfrm>
            <a:off x="2250588" y="353219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862643AB-3160-354A-AD46-EF4AB08C3F21}"/>
              </a:ext>
            </a:extLst>
          </p:cNvPr>
          <p:cNvGrpSpPr/>
          <p:nvPr/>
        </p:nvGrpSpPr>
        <p:grpSpPr>
          <a:xfrm rot="16200000">
            <a:off x="3643485" y="4228679"/>
            <a:ext cx="701316" cy="175324"/>
            <a:chOff x="2297660" y="4140835"/>
            <a:chExt cx="1364224" cy="311369"/>
          </a:xfrm>
        </p:grpSpPr>
        <p:sp>
          <p:nvSpPr>
            <p:cNvPr id="290" name="Rounded Rectangle 289">
              <a:extLst>
                <a:ext uri="{FF2B5EF4-FFF2-40B4-BE49-F238E27FC236}">
                  <a16:creationId xmlns:a16="http://schemas.microsoft.com/office/drawing/2014/main" id="{8D6A4A88-591A-B543-A090-EE8B6A1B310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AA3D7840-38CA-5C40-BB26-9A661937F075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DE10FE1F-36C1-064C-8F6C-5540DC490CD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9918F333-E503-7E45-89C1-EB0DB683D89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B82E0DD6-679D-0542-A468-5E9FF4135AD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D51C9618-0F28-7D46-A4BF-F93DBABAC065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42319AAC-8822-3140-BACF-8DF98E62AB85}"/>
              </a:ext>
            </a:extLst>
          </p:cNvPr>
          <p:cNvSpPr/>
          <p:nvPr/>
        </p:nvSpPr>
        <p:spPr>
          <a:xfrm>
            <a:off x="3817717" y="35116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1011DE92-5796-7748-84D5-092DB8FE6011}"/>
              </a:ext>
            </a:extLst>
          </p:cNvPr>
          <p:cNvGrpSpPr/>
          <p:nvPr/>
        </p:nvGrpSpPr>
        <p:grpSpPr>
          <a:xfrm rot="16200000">
            <a:off x="5262026" y="4204764"/>
            <a:ext cx="701316" cy="175324"/>
            <a:chOff x="2297660" y="4140835"/>
            <a:chExt cx="1364224" cy="311369"/>
          </a:xfrm>
        </p:grpSpPr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B9D7E76B-AC33-E34C-8A58-8774B59352E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E4157A73-2E7C-4E41-B8CD-77630ACB4A37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DFFC9CBA-1E88-424D-8A3F-445D81A9065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CC50CBBF-42E8-5545-A00E-17F9AC98B6E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5F6255F2-14C6-AB41-8794-49C442CB556D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C984190E-78B1-6A4B-B017-E792CBF898E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4" name="Rectangle 313">
            <a:extLst>
              <a:ext uri="{FF2B5EF4-FFF2-40B4-BE49-F238E27FC236}">
                <a16:creationId xmlns:a16="http://schemas.microsoft.com/office/drawing/2014/main" id="{9DB196E2-F71E-E346-9A47-30ED6EA87222}"/>
              </a:ext>
            </a:extLst>
          </p:cNvPr>
          <p:cNvSpPr/>
          <p:nvPr/>
        </p:nvSpPr>
        <p:spPr>
          <a:xfrm>
            <a:off x="5436258" y="34877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BD5D9B1D-467E-C94C-A24F-5B1782566797}"/>
              </a:ext>
            </a:extLst>
          </p:cNvPr>
          <p:cNvGrpSpPr/>
          <p:nvPr/>
        </p:nvGrpSpPr>
        <p:grpSpPr>
          <a:xfrm rot="16200000">
            <a:off x="446901" y="4224827"/>
            <a:ext cx="701316" cy="175324"/>
            <a:chOff x="2297660" y="4140835"/>
            <a:chExt cx="1364224" cy="311369"/>
          </a:xfrm>
        </p:grpSpPr>
        <p:sp>
          <p:nvSpPr>
            <p:cNvPr id="316" name="Rounded Rectangle 315">
              <a:extLst>
                <a:ext uri="{FF2B5EF4-FFF2-40B4-BE49-F238E27FC236}">
                  <a16:creationId xmlns:a16="http://schemas.microsoft.com/office/drawing/2014/main" id="{9A1B8E8C-7598-C44D-A304-835E36BA5A4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D94076B7-036B-8B41-8A7E-27EA41956B9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5C444D07-AA08-5F4D-BC37-E63A80D7A418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A5D596D5-03DE-C64D-8E1F-3E9C19143E6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FAC29CA-45C1-3A40-AA03-3F782A3BFD1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A6CE43C2-08B1-DF49-A320-D0483451E67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2" name="Rectangle 321">
            <a:extLst>
              <a:ext uri="{FF2B5EF4-FFF2-40B4-BE49-F238E27FC236}">
                <a16:creationId xmlns:a16="http://schemas.microsoft.com/office/drawing/2014/main" id="{B18065CF-2F30-9E41-A251-8F4C5DD4C1D1}"/>
              </a:ext>
            </a:extLst>
          </p:cNvPr>
          <p:cNvSpPr/>
          <p:nvPr/>
        </p:nvSpPr>
        <p:spPr>
          <a:xfrm>
            <a:off x="621133" y="350780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FA5BEDB-D941-D445-BD46-ADF19AA54D1A}"/>
              </a:ext>
            </a:extLst>
          </p:cNvPr>
          <p:cNvSpPr/>
          <p:nvPr/>
        </p:nvSpPr>
        <p:spPr>
          <a:xfrm rot="16200000">
            <a:off x="5451988" y="4847604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D1E7FEDF-6EE4-7944-BC20-22B40B3EE13E}"/>
              </a:ext>
            </a:extLst>
          </p:cNvPr>
          <p:cNvSpPr/>
          <p:nvPr/>
        </p:nvSpPr>
        <p:spPr>
          <a:xfrm rot="16200000">
            <a:off x="3806420" y="4851457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6973C47D-A922-EA4B-963B-17E62A224C32}"/>
              </a:ext>
            </a:extLst>
          </p:cNvPr>
          <p:cNvSpPr/>
          <p:nvPr/>
        </p:nvSpPr>
        <p:spPr>
          <a:xfrm rot="16200000">
            <a:off x="2229394" y="484760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655B5035-D30E-D842-8214-5E9E385C20B5}"/>
              </a:ext>
            </a:extLst>
          </p:cNvPr>
          <p:cNvSpPr/>
          <p:nvPr/>
        </p:nvSpPr>
        <p:spPr>
          <a:xfrm rot="16200000">
            <a:off x="618097" y="484835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00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91E0B-008D-2D4D-BAF8-C19F81F11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326" y="279400"/>
            <a:ext cx="5795554" cy="6127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6D77"/>
                </a:solidFill>
                <a:latin typeface="Avenir Black" panose="02000503020000020003" pitchFamily="2" charset="0"/>
              </a:rPr>
              <a:t>RESEARCH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880AC-9A27-734E-B6F8-26783E30FB60}"/>
              </a:ext>
            </a:extLst>
          </p:cNvPr>
          <p:cNvSpPr/>
          <p:nvPr/>
        </p:nvSpPr>
        <p:spPr>
          <a:xfrm>
            <a:off x="475344" y="1029833"/>
            <a:ext cx="11265552" cy="22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Light" panose="020B0402020203020204" pitchFamily="34" charset="77"/>
              </a:rPr>
              <a:t>Phase II </a:t>
            </a:r>
            <a:r>
              <a:rPr lang="en-US" sz="2400" dirty="0">
                <a:latin typeface="Avenir Light" panose="020B0402020203020204" pitchFamily="34" charset="77"/>
              </a:rPr>
              <a:t>is due Oct 14 @ 11:59pm. See website for full expectations.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Abstract + Related Works + Introduction </a:t>
            </a:r>
            <a:r>
              <a:rPr lang="en-US" sz="2400" dirty="0">
                <a:latin typeface="Avenir Light" panose="020B0402020203020204" pitchFamily="34" charset="77"/>
              </a:rPr>
              <a:t>(this will improve over time).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9258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7943141" y="1038057"/>
            <a:ext cx="3756456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latin typeface="Avenir Book" panose="02000503020000020003" pitchFamily="2" charset="0"/>
              </a:rPr>
              <a:t>To recap: </a:t>
            </a:r>
            <a:r>
              <a:rPr lang="en-US" sz="2400" dirty="0">
                <a:latin typeface="Avenir Book" panose="02000503020000020003" pitchFamily="2" charset="0"/>
              </a:rPr>
              <a:t>all of this looks fancy, but ultimately it’s just producing a very good </a:t>
            </a: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contextualized embedding </a:t>
            </a:r>
            <a:r>
              <a:rPr lang="en-US" sz="24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400" baseline="-25000" dirty="0" err="1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400" baseline="-250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latin typeface="Avenir Book" panose="02000503020000020003" pitchFamily="2" charset="0"/>
              </a:rPr>
              <a:t>of each word </a:t>
            </a:r>
            <a:r>
              <a:rPr lang="en-US" sz="24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Avenir Medium" panose="02000503020000020003" pitchFamily="2" charset="0"/>
              </a:rPr>
              <a:t>Why stop with just 1 </a:t>
            </a:r>
            <a:r>
              <a:rPr lang="en-US" sz="2400" dirty="0">
                <a:solidFill>
                  <a:srgbClr val="C00000"/>
                </a:solidFill>
                <a:latin typeface="Avenir Medium" panose="02000503020000020003" pitchFamily="2" charset="0"/>
              </a:rPr>
              <a:t>Transformer Encoder</a:t>
            </a:r>
            <a:r>
              <a:rPr lang="en-US" sz="2400" dirty="0">
                <a:latin typeface="Avenir Medium" panose="02000503020000020003" pitchFamily="2" charset="0"/>
              </a:rPr>
              <a:t>? We could stack several!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7EB9AC-F13A-2F4E-9B8E-A141B2FCAC28}"/>
              </a:ext>
            </a:extLst>
          </p:cNvPr>
          <p:cNvSpPr/>
          <p:nvPr/>
        </p:nvSpPr>
        <p:spPr>
          <a:xfrm>
            <a:off x="228346" y="5091592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405AFD-4F28-1747-8E9D-67BC5DCFA087}"/>
              </a:ext>
            </a:extLst>
          </p:cNvPr>
          <p:cNvGrpSpPr/>
          <p:nvPr/>
        </p:nvGrpSpPr>
        <p:grpSpPr>
          <a:xfrm rot="16200000">
            <a:off x="2138357" y="1915734"/>
            <a:ext cx="701316" cy="175324"/>
            <a:chOff x="2297660" y="4140835"/>
            <a:chExt cx="1364224" cy="311369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49876A9-6364-B940-B029-4B78064F3E1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129DE9-C5BC-A045-BE11-C7AC78A1FDB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9203950-4424-EB4E-AF06-CAAB2036B2B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B7530E5-DB23-084A-8BC5-D51187FC8F0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294515-CFAB-CF45-BDF3-5894F149044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35A5268-41C8-4147-9444-6387530845C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DE9D54C-2D1B-2A45-9981-7F70D2CBD5D4}"/>
              </a:ext>
            </a:extLst>
          </p:cNvPr>
          <p:cNvSpPr/>
          <p:nvPr/>
        </p:nvSpPr>
        <p:spPr>
          <a:xfrm>
            <a:off x="2312589" y="11987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697656-5F57-A445-BE6D-0E840582568E}"/>
              </a:ext>
            </a:extLst>
          </p:cNvPr>
          <p:cNvGrpSpPr/>
          <p:nvPr/>
        </p:nvGrpSpPr>
        <p:grpSpPr>
          <a:xfrm rot="16200000">
            <a:off x="3705486" y="1895204"/>
            <a:ext cx="701316" cy="175324"/>
            <a:chOff x="2297660" y="4140835"/>
            <a:chExt cx="136422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F40F7A9-B71C-B647-A885-D315A157F2A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760AB7-B53E-B14A-BBA1-770E12DF7F4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26D0637-C592-9244-A4A5-2D3014D03B5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4EA4761-DE20-FD4E-B819-8E8BA4A0A56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1593512-C3AA-A94A-B995-81BC93FEAC8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0CBAA63-5CBE-0443-83DC-4B33CA7A9C6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ight Arrow 71">
            <a:extLst>
              <a:ext uri="{FF2B5EF4-FFF2-40B4-BE49-F238E27FC236}">
                <a16:creationId xmlns:a16="http://schemas.microsoft.com/office/drawing/2014/main" id="{902997A9-C80F-EE48-874E-D3535B919194}"/>
              </a:ext>
            </a:extLst>
          </p:cNvPr>
          <p:cNvSpPr/>
          <p:nvPr/>
        </p:nvSpPr>
        <p:spPr>
          <a:xfrm rot="16200000">
            <a:off x="5508883" y="482179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6AF2362-E44C-9C4A-8AF4-43D17326FC5B}"/>
              </a:ext>
            </a:extLst>
          </p:cNvPr>
          <p:cNvGrpSpPr/>
          <p:nvPr/>
        </p:nvGrpSpPr>
        <p:grpSpPr>
          <a:xfrm rot="16200000">
            <a:off x="5324027" y="1871289"/>
            <a:ext cx="701316" cy="175324"/>
            <a:chOff x="2297660" y="4140835"/>
            <a:chExt cx="1364224" cy="311369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851EC1EB-A794-2442-AC56-E18C4F35F88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468785-1472-4247-B245-A2215E149D5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84A2662-22A7-3141-BC85-F4783E8AB8E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C2C2BF-C67A-034F-B042-C505F864661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32A27C4-72DE-E74C-8772-6955515F757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750595A-FCF4-B440-8226-544AC23307D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440C635-228B-384C-9AE8-61F4AF455681}"/>
              </a:ext>
            </a:extLst>
          </p:cNvPr>
          <p:cNvGrpSpPr/>
          <p:nvPr/>
        </p:nvGrpSpPr>
        <p:grpSpPr>
          <a:xfrm rot="16200000">
            <a:off x="508902" y="1891352"/>
            <a:ext cx="701316" cy="175324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F8E3D6E4-63F2-FA40-96B0-D9A57F55818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86CDA1B-7812-0F4D-A7B3-144DF45CDF2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060F84-C2B6-F24C-A658-D6B020F771B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2AB7D9-B7E4-174F-812E-504DEDC00CC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F287190-49B7-DD43-AC02-DF422D5691E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21582D9-C9F4-9146-9782-EA68B781550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888201A5-FB57-E24C-B291-AEEE41D0E900}"/>
              </a:ext>
            </a:extLst>
          </p:cNvPr>
          <p:cNvSpPr/>
          <p:nvPr/>
        </p:nvSpPr>
        <p:spPr>
          <a:xfrm>
            <a:off x="2701342" y="5238340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DDB5075F-67F2-7B47-BDA6-85836F57C536}"/>
              </a:ext>
            </a:extLst>
          </p:cNvPr>
          <p:cNvSpPr txBox="1">
            <a:spLocks/>
          </p:cNvSpPr>
          <p:nvPr/>
        </p:nvSpPr>
        <p:spPr>
          <a:xfrm>
            <a:off x="2701342" y="5267203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E74D144E-E43E-604E-BD7C-426046E72465}"/>
              </a:ext>
            </a:extLst>
          </p:cNvPr>
          <p:cNvSpPr/>
          <p:nvPr/>
        </p:nvSpPr>
        <p:spPr>
          <a:xfrm rot="16200000">
            <a:off x="3863315" y="482564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5C92A667-0A3F-BF47-9018-3F5E13B1115B}"/>
              </a:ext>
            </a:extLst>
          </p:cNvPr>
          <p:cNvSpPr/>
          <p:nvPr/>
        </p:nvSpPr>
        <p:spPr>
          <a:xfrm rot="16200000">
            <a:off x="2286289" y="48217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F72F0AFF-9247-5F44-A7B0-D814963ABED1}"/>
              </a:ext>
            </a:extLst>
          </p:cNvPr>
          <p:cNvSpPr/>
          <p:nvPr/>
        </p:nvSpPr>
        <p:spPr>
          <a:xfrm rot="16200000">
            <a:off x="674992" y="482254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07CB14-81B2-E546-9454-921BE58605FE}"/>
              </a:ext>
            </a:extLst>
          </p:cNvPr>
          <p:cNvSpPr/>
          <p:nvPr/>
        </p:nvSpPr>
        <p:spPr>
          <a:xfrm>
            <a:off x="228346" y="3942977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36E6F3C9-56AA-444E-8472-EF5862274FAA}"/>
              </a:ext>
            </a:extLst>
          </p:cNvPr>
          <p:cNvSpPr/>
          <p:nvPr/>
        </p:nvSpPr>
        <p:spPr>
          <a:xfrm rot="16200000">
            <a:off x="5508883" y="3673181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6D63887-C8C2-EC46-977D-B73D69C4638B}"/>
              </a:ext>
            </a:extLst>
          </p:cNvPr>
          <p:cNvSpPr/>
          <p:nvPr/>
        </p:nvSpPr>
        <p:spPr>
          <a:xfrm>
            <a:off x="2701342" y="4089725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6F30B9AA-92C1-7940-9437-BA05C83BE043}"/>
              </a:ext>
            </a:extLst>
          </p:cNvPr>
          <p:cNvSpPr txBox="1">
            <a:spLocks/>
          </p:cNvSpPr>
          <p:nvPr/>
        </p:nvSpPr>
        <p:spPr>
          <a:xfrm>
            <a:off x="2701342" y="4118588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F7055D40-2494-844B-8591-D713A966563D}"/>
              </a:ext>
            </a:extLst>
          </p:cNvPr>
          <p:cNvSpPr/>
          <p:nvPr/>
        </p:nvSpPr>
        <p:spPr>
          <a:xfrm rot="16200000">
            <a:off x="3863315" y="3677034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15A1DF5D-157D-2D43-9CA0-22EAC7A2D802}"/>
              </a:ext>
            </a:extLst>
          </p:cNvPr>
          <p:cNvSpPr/>
          <p:nvPr/>
        </p:nvSpPr>
        <p:spPr>
          <a:xfrm rot="16200000">
            <a:off x="2286289" y="36731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19F3033F-93AD-544A-B80C-784A51FC9608}"/>
              </a:ext>
            </a:extLst>
          </p:cNvPr>
          <p:cNvSpPr/>
          <p:nvPr/>
        </p:nvSpPr>
        <p:spPr>
          <a:xfrm rot="16200000">
            <a:off x="674992" y="367393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30BDA97-A325-594D-B760-6A03E092AD6F}"/>
              </a:ext>
            </a:extLst>
          </p:cNvPr>
          <p:cNvSpPr/>
          <p:nvPr/>
        </p:nvSpPr>
        <p:spPr>
          <a:xfrm>
            <a:off x="233452" y="2783925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BBFDE791-AEF5-3547-B277-C8C0F258C141}"/>
              </a:ext>
            </a:extLst>
          </p:cNvPr>
          <p:cNvSpPr/>
          <p:nvPr/>
        </p:nvSpPr>
        <p:spPr>
          <a:xfrm rot="16200000">
            <a:off x="5513989" y="251412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FB90A0-1156-BD44-9692-6ACF780A9612}"/>
              </a:ext>
            </a:extLst>
          </p:cNvPr>
          <p:cNvSpPr/>
          <p:nvPr/>
        </p:nvSpPr>
        <p:spPr>
          <a:xfrm>
            <a:off x="2706448" y="2930673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88AFEE3-5DDD-814C-89AE-887E717D44E1}"/>
              </a:ext>
            </a:extLst>
          </p:cNvPr>
          <p:cNvSpPr txBox="1">
            <a:spLocks/>
          </p:cNvSpPr>
          <p:nvPr/>
        </p:nvSpPr>
        <p:spPr>
          <a:xfrm>
            <a:off x="2706448" y="2959536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#3</a:t>
            </a:r>
          </a:p>
        </p:txBody>
      </p: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AE1A1A26-72D4-9E47-96FC-8D788F1DCB8E}"/>
              </a:ext>
            </a:extLst>
          </p:cNvPr>
          <p:cNvSpPr/>
          <p:nvPr/>
        </p:nvSpPr>
        <p:spPr>
          <a:xfrm rot="16200000">
            <a:off x="3868421" y="2517982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5D0FCA75-CD17-C84E-A143-6BC81000D4BC}"/>
              </a:ext>
            </a:extLst>
          </p:cNvPr>
          <p:cNvSpPr/>
          <p:nvPr/>
        </p:nvSpPr>
        <p:spPr>
          <a:xfrm rot="16200000">
            <a:off x="2291395" y="251412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E2C1B547-4F24-AE4F-B29B-8B994C73E5AC}"/>
              </a:ext>
            </a:extLst>
          </p:cNvPr>
          <p:cNvSpPr/>
          <p:nvPr/>
        </p:nvSpPr>
        <p:spPr>
          <a:xfrm rot="16200000">
            <a:off x="680098" y="251487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09782AB-8523-C845-921A-A757D0071217}"/>
              </a:ext>
            </a:extLst>
          </p:cNvPr>
          <p:cNvSpPr/>
          <p:nvPr/>
        </p:nvSpPr>
        <p:spPr>
          <a:xfrm>
            <a:off x="3856968" y="12019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7FD3321-A32D-2E46-8D18-F363106FDD3D}"/>
              </a:ext>
            </a:extLst>
          </p:cNvPr>
          <p:cNvSpPr/>
          <p:nvPr/>
        </p:nvSpPr>
        <p:spPr>
          <a:xfrm>
            <a:off x="5475509" y="117806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EDB347F-8DCC-5240-85AB-9AA41399B695}"/>
              </a:ext>
            </a:extLst>
          </p:cNvPr>
          <p:cNvSpPr/>
          <p:nvPr/>
        </p:nvSpPr>
        <p:spPr>
          <a:xfrm>
            <a:off x="660384" y="119813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66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Encoder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77EB9AC-F13A-2F4E-9B8E-A141B2FCAC28}"/>
              </a:ext>
            </a:extLst>
          </p:cNvPr>
          <p:cNvSpPr/>
          <p:nvPr/>
        </p:nvSpPr>
        <p:spPr>
          <a:xfrm>
            <a:off x="228346" y="5091592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405AFD-4F28-1747-8E9D-67BC5DCFA087}"/>
              </a:ext>
            </a:extLst>
          </p:cNvPr>
          <p:cNvGrpSpPr/>
          <p:nvPr/>
        </p:nvGrpSpPr>
        <p:grpSpPr>
          <a:xfrm rot="16200000">
            <a:off x="2138357" y="1915734"/>
            <a:ext cx="701316" cy="175324"/>
            <a:chOff x="2297660" y="4140835"/>
            <a:chExt cx="1364224" cy="311369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749876A9-6364-B940-B029-4B78064F3E18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0129DE9-C5BC-A045-BE11-C7AC78A1FDB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9203950-4424-EB4E-AF06-CAAB2036B2B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B7530E5-DB23-084A-8BC5-D51187FC8F01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4294515-CFAB-CF45-BDF3-5894F149044C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35A5268-41C8-4147-9444-6387530845C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DE9D54C-2D1B-2A45-9981-7F70D2CBD5D4}"/>
              </a:ext>
            </a:extLst>
          </p:cNvPr>
          <p:cNvSpPr/>
          <p:nvPr/>
        </p:nvSpPr>
        <p:spPr>
          <a:xfrm>
            <a:off x="2312589" y="119871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D697656-5F57-A445-BE6D-0E840582568E}"/>
              </a:ext>
            </a:extLst>
          </p:cNvPr>
          <p:cNvGrpSpPr/>
          <p:nvPr/>
        </p:nvGrpSpPr>
        <p:grpSpPr>
          <a:xfrm rot="16200000">
            <a:off x="3705486" y="1895204"/>
            <a:ext cx="701316" cy="175324"/>
            <a:chOff x="2297660" y="4140835"/>
            <a:chExt cx="1364224" cy="311369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F40F7A9-B71C-B647-A885-D315A157F2AB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760AB7-B53E-B14A-BBA1-770E12DF7F4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26D0637-C592-9244-A4A5-2D3014D03B5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4EA4761-DE20-FD4E-B819-8E8BA4A0A564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1593512-C3AA-A94A-B995-81BC93FEAC8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10CBAA63-5CBE-0443-83DC-4B33CA7A9C6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Right Arrow 71">
            <a:extLst>
              <a:ext uri="{FF2B5EF4-FFF2-40B4-BE49-F238E27FC236}">
                <a16:creationId xmlns:a16="http://schemas.microsoft.com/office/drawing/2014/main" id="{902997A9-C80F-EE48-874E-D3535B919194}"/>
              </a:ext>
            </a:extLst>
          </p:cNvPr>
          <p:cNvSpPr/>
          <p:nvPr/>
        </p:nvSpPr>
        <p:spPr>
          <a:xfrm rot="16200000">
            <a:off x="5508883" y="4821796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6AF2362-E44C-9C4A-8AF4-43D17326FC5B}"/>
              </a:ext>
            </a:extLst>
          </p:cNvPr>
          <p:cNvGrpSpPr/>
          <p:nvPr/>
        </p:nvGrpSpPr>
        <p:grpSpPr>
          <a:xfrm rot="16200000">
            <a:off x="5324027" y="1871289"/>
            <a:ext cx="701316" cy="175324"/>
            <a:chOff x="2297660" y="4140835"/>
            <a:chExt cx="1364224" cy="311369"/>
          </a:xfrm>
        </p:grpSpPr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851EC1EB-A794-2442-AC56-E18C4F35F88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0468785-1472-4247-B245-A2215E149D5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84A2662-22A7-3141-BC85-F4783E8AB8E1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2C2C2BF-C67A-034F-B042-C505F864661F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32A27C4-72DE-E74C-8772-6955515F7579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750595A-FCF4-B440-8226-544AC23307D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440C635-228B-384C-9AE8-61F4AF455681}"/>
              </a:ext>
            </a:extLst>
          </p:cNvPr>
          <p:cNvGrpSpPr/>
          <p:nvPr/>
        </p:nvGrpSpPr>
        <p:grpSpPr>
          <a:xfrm rot="16200000">
            <a:off x="508902" y="1891352"/>
            <a:ext cx="701316" cy="175324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F8E3D6E4-63F2-FA40-96B0-D9A57F55818F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86CDA1B-7812-0F4D-A7B3-144DF45CDF21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A060F84-C2B6-F24C-A658-D6B020F771B4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EA2AB7D9-B7E4-174F-812E-504DEDC00CC5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F287190-49B7-DD43-AC02-DF422D5691E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21582D9-C9F4-9146-9782-EA68B7815506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888201A5-FB57-E24C-B291-AEEE41D0E900}"/>
              </a:ext>
            </a:extLst>
          </p:cNvPr>
          <p:cNvSpPr/>
          <p:nvPr/>
        </p:nvSpPr>
        <p:spPr>
          <a:xfrm>
            <a:off x="2701342" y="5238340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DDB5075F-67F2-7B47-BDA6-85836F57C536}"/>
              </a:ext>
            </a:extLst>
          </p:cNvPr>
          <p:cNvSpPr txBox="1">
            <a:spLocks/>
          </p:cNvSpPr>
          <p:nvPr/>
        </p:nvSpPr>
        <p:spPr>
          <a:xfrm>
            <a:off x="2701342" y="5267203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E74D144E-E43E-604E-BD7C-426046E72465}"/>
              </a:ext>
            </a:extLst>
          </p:cNvPr>
          <p:cNvSpPr/>
          <p:nvPr/>
        </p:nvSpPr>
        <p:spPr>
          <a:xfrm rot="16200000">
            <a:off x="3863315" y="482564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ight Arrow 89">
            <a:extLst>
              <a:ext uri="{FF2B5EF4-FFF2-40B4-BE49-F238E27FC236}">
                <a16:creationId xmlns:a16="http://schemas.microsoft.com/office/drawing/2014/main" id="{5C92A667-0A3F-BF47-9018-3F5E13B1115B}"/>
              </a:ext>
            </a:extLst>
          </p:cNvPr>
          <p:cNvSpPr/>
          <p:nvPr/>
        </p:nvSpPr>
        <p:spPr>
          <a:xfrm rot="16200000">
            <a:off x="2286289" y="48217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F72F0AFF-9247-5F44-A7B0-D814963ABED1}"/>
              </a:ext>
            </a:extLst>
          </p:cNvPr>
          <p:cNvSpPr/>
          <p:nvPr/>
        </p:nvSpPr>
        <p:spPr>
          <a:xfrm rot="16200000">
            <a:off x="674992" y="482254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07CB14-81B2-E546-9454-921BE58605FE}"/>
              </a:ext>
            </a:extLst>
          </p:cNvPr>
          <p:cNvSpPr/>
          <p:nvPr/>
        </p:nvSpPr>
        <p:spPr>
          <a:xfrm>
            <a:off x="228346" y="3942977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Arrow 92">
            <a:extLst>
              <a:ext uri="{FF2B5EF4-FFF2-40B4-BE49-F238E27FC236}">
                <a16:creationId xmlns:a16="http://schemas.microsoft.com/office/drawing/2014/main" id="{36E6F3C9-56AA-444E-8472-EF5862274FAA}"/>
              </a:ext>
            </a:extLst>
          </p:cNvPr>
          <p:cNvSpPr/>
          <p:nvPr/>
        </p:nvSpPr>
        <p:spPr>
          <a:xfrm rot="16200000">
            <a:off x="5508883" y="3673181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6D63887-C8C2-EC46-977D-B73D69C4638B}"/>
              </a:ext>
            </a:extLst>
          </p:cNvPr>
          <p:cNvSpPr/>
          <p:nvPr/>
        </p:nvSpPr>
        <p:spPr>
          <a:xfrm>
            <a:off x="2701342" y="4089725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6F30B9AA-92C1-7940-9437-BA05C83BE043}"/>
              </a:ext>
            </a:extLst>
          </p:cNvPr>
          <p:cNvSpPr txBox="1">
            <a:spLocks/>
          </p:cNvSpPr>
          <p:nvPr/>
        </p:nvSpPr>
        <p:spPr>
          <a:xfrm>
            <a:off x="2701342" y="4118588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F7055D40-2494-844B-8591-D713A966563D}"/>
              </a:ext>
            </a:extLst>
          </p:cNvPr>
          <p:cNvSpPr/>
          <p:nvPr/>
        </p:nvSpPr>
        <p:spPr>
          <a:xfrm rot="16200000">
            <a:off x="3863315" y="3677034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15A1DF5D-157D-2D43-9CA0-22EAC7A2D802}"/>
              </a:ext>
            </a:extLst>
          </p:cNvPr>
          <p:cNvSpPr/>
          <p:nvPr/>
        </p:nvSpPr>
        <p:spPr>
          <a:xfrm rot="16200000">
            <a:off x="2286289" y="36731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19F3033F-93AD-544A-B80C-784A51FC9608}"/>
              </a:ext>
            </a:extLst>
          </p:cNvPr>
          <p:cNvSpPr/>
          <p:nvPr/>
        </p:nvSpPr>
        <p:spPr>
          <a:xfrm rot="16200000">
            <a:off x="674992" y="367393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30BDA97-A325-594D-B760-6A03E092AD6F}"/>
              </a:ext>
            </a:extLst>
          </p:cNvPr>
          <p:cNvSpPr/>
          <p:nvPr/>
        </p:nvSpPr>
        <p:spPr>
          <a:xfrm>
            <a:off x="233452" y="2783925"/>
            <a:ext cx="6932336" cy="7797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ight Arrow 102">
            <a:extLst>
              <a:ext uri="{FF2B5EF4-FFF2-40B4-BE49-F238E27FC236}">
                <a16:creationId xmlns:a16="http://schemas.microsoft.com/office/drawing/2014/main" id="{BBFDE791-AEF5-3547-B277-C8C0F258C141}"/>
              </a:ext>
            </a:extLst>
          </p:cNvPr>
          <p:cNvSpPr/>
          <p:nvPr/>
        </p:nvSpPr>
        <p:spPr>
          <a:xfrm rot="16200000">
            <a:off x="5513989" y="2514129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AFB90A0-1156-BD44-9692-6ACF780A9612}"/>
              </a:ext>
            </a:extLst>
          </p:cNvPr>
          <p:cNvSpPr/>
          <p:nvPr/>
        </p:nvSpPr>
        <p:spPr>
          <a:xfrm>
            <a:off x="2706448" y="2930673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ontent Placeholder 2">
            <a:extLst>
              <a:ext uri="{FF2B5EF4-FFF2-40B4-BE49-F238E27FC236}">
                <a16:creationId xmlns:a16="http://schemas.microsoft.com/office/drawing/2014/main" id="{788AFEE3-5DDD-814C-89AE-887E717D44E1}"/>
              </a:ext>
            </a:extLst>
          </p:cNvPr>
          <p:cNvSpPr txBox="1">
            <a:spLocks/>
          </p:cNvSpPr>
          <p:nvPr/>
        </p:nvSpPr>
        <p:spPr>
          <a:xfrm>
            <a:off x="2706448" y="2959536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#3</a:t>
            </a:r>
          </a:p>
        </p:txBody>
      </p:sp>
      <p:sp>
        <p:nvSpPr>
          <p:cNvPr id="106" name="Right Arrow 105">
            <a:extLst>
              <a:ext uri="{FF2B5EF4-FFF2-40B4-BE49-F238E27FC236}">
                <a16:creationId xmlns:a16="http://schemas.microsoft.com/office/drawing/2014/main" id="{AE1A1A26-72D4-9E47-96FC-8D788F1DCB8E}"/>
              </a:ext>
            </a:extLst>
          </p:cNvPr>
          <p:cNvSpPr/>
          <p:nvPr/>
        </p:nvSpPr>
        <p:spPr>
          <a:xfrm rot="16200000">
            <a:off x="3868421" y="2517982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Arrow 106">
            <a:extLst>
              <a:ext uri="{FF2B5EF4-FFF2-40B4-BE49-F238E27FC236}">
                <a16:creationId xmlns:a16="http://schemas.microsoft.com/office/drawing/2014/main" id="{5D0FCA75-CD17-C84E-A143-6BC81000D4BC}"/>
              </a:ext>
            </a:extLst>
          </p:cNvPr>
          <p:cNvSpPr/>
          <p:nvPr/>
        </p:nvSpPr>
        <p:spPr>
          <a:xfrm rot="16200000">
            <a:off x="2291395" y="251412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ight Arrow 107">
            <a:extLst>
              <a:ext uri="{FF2B5EF4-FFF2-40B4-BE49-F238E27FC236}">
                <a16:creationId xmlns:a16="http://schemas.microsoft.com/office/drawing/2014/main" id="{E2C1B547-4F24-AE4F-B29B-8B994C73E5AC}"/>
              </a:ext>
            </a:extLst>
          </p:cNvPr>
          <p:cNvSpPr/>
          <p:nvPr/>
        </p:nvSpPr>
        <p:spPr>
          <a:xfrm rot="16200000">
            <a:off x="680098" y="2514878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09782AB-8523-C845-921A-A757D0071217}"/>
              </a:ext>
            </a:extLst>
          </p:cNvPr>
          <p:cNvSpPr/>
          <p:nvPr/>
        </p:nvSpPr>
        <p:spPr>
          <a:xfrm>
            <a:off x="3856968" y="12019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C7FD3321-A32D-2E46-8D18-F363106FDD3D}"/>
              </a:ext>
            </a:extLst>
          </p:cNvPr>
          <p:cNvSpPr/>
          <p:nvPr/>
        </p:nvSpPr>
        <p:spPr>
          <a:xfrm>
            <a:off x="5475509" y="1178068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EDB347F-8DCC-5240-85AB-9AA41399B695}"/>
              </a:ext>
            </a:extLst>
          </p:cNvPr>
          <p:cNvSpPr/>
          <p:nvPr/>
        </p:nvSpPr>
        <p:spPr>
          <a:xfrm>
            <a:off x="660384" y="119813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69D34-F89B-4346-86F5-C7D78732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44" y="733088"/>
            <a:ext cx="3378200" cy="586740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A984ED22-5B45-A54E-98D5-DC41A3C0B618}"/>
              </a:ext>
            </a:extLst>
          </p:cNvPr>
          <p:cNvSpPr/>
          <p:nvPr/>
        </p:nvSpPr>
        <p:spPr>
          <a:xfrm>
            <a:off x="7687836" y="2309609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854242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8188E9-5615-1E43-8B1F-7F2DFD3B58C9}"/>
              </a:ext>
            </a:extLst>
          </p:cNvPr>
          <p:cNvSpPr/>
          <p:nvPr/>
        </p:nvSpPr>
        <p:spPr>
          <a:xfrm>
            <a:off x="1431755" y="1961658"/>
            <a:ext cx="93284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venir Medium" panose="02000503020000020003" pitchFamily="2" charset="0"/>
              </a:rPr>
              <a:t>The </a:t>
            </a:r>
            <a:r>
              <a:rPr lang="en-US" sz="3200" u="sng" dirty="0">
                <a:latin typeface="Avenir Medium" panose="02000503020000020003" pitchFamily="2" charset="0"/>
              </a:rPr>
              <a:t>original Transformer</a:t>
            </a:r>
            <a:r>
              <a:rPr lang="en-US" sz="3200" dirty="0">
                <a:latin typeface="Avenir Medium" panose="02000503020000020003" pitchFamily="2" charset="0"/>
              </a:rPr>
              <a:t> model was intended for Machine Translation, so it had </a:t>
            </a:r>
            <a:r>
              <a:rPr lang="en-US" sz="3200" dirty="0">
                <a:solidFill>
                  <a:srgbClr val="C00000"/>
                </a:solidFill>
                <a:latin typeface="Avenir Medium" panose="02000503020000020003" pitchFamily="2" charset="0"/>
              </a:rPr>
              <a:t>Decoders</a:t>
            </a:r>
            <a:r>
              <a:rPr lang="en-US" sz="3200" dirty="0">
                <a:latin typeface="Avenir Medium" panose="02000503020000020003" pitchFamily="2" charset="0"/>
              </a:rPr>
              <a:t>, too</a:t>
            </a:r>
          </a:p>
        </p:txBody>
      </p:sp>
    </p:spTree>
    <p:extLst>
      <p:ext uri="{BB962C8B-B14F-4D97-AF65-F5344CB8AC3E}">
        <p14:creationId xmlns:p14="http://schemas.microsoft.com/office/powerpoint/2010/main" val="30378415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54343" y="2231553"/>
            <a:ext cx="35479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9E44DF9-1A32-6148-8490-3F653B97BE92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3927216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54343" y="3069753"/>
            <a:ext cx="36114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37AC510-963A-8149-B472-FF914EE29E74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415851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90005" y="1522547"/>
            <a:ext cx="6932336" cy="4687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390686" y="573277"/>
            <a:ext cx="3344642" cy="6430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612508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439439" y="620994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&lt;s&gt;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1811179" y="620994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latin typeface="Avenir Light" panose="020B0402020203020204" pitchFamily="34" charset="77"/>
              </a:rPr>
              <a:t>El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3332747" y="619714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err="1">
                <a:latin typeface="Avenir Light" panose="020B0402020203020204" pitchFamily="34" charset="77"/>
              </a:rPr>
              <a:t>perro</a:t>
            </a:r>
            <a:endParaRPr lang="en-US" sz="1600" b="1" dirty="0">
              <a:latin typeface="Avenir Light" panose="020B0402020203020204" pitchFamily="34" charset="77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4903115" y="61889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 err="1">
                <a:latin typeface="Avenir Light" panose="020B0402020203020204" pitchFamily="34" charset="77"/>
              </a:rPr>
              <a:t>marrón</a:t>
            </a:r>
            <a:endParaRPr lang="en-US" sz="1600" b="1" dirty="0">
              <a:latin typeface="Avenir Light" panose="020B04020202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633476" y="638932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237694" y="637156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91876" y="63838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5360944" y="63721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98FA0-65F5-4248-93D8-15678FDC5918}"/>
              </a:ext>
            </a:extLst>
          </p:cNvPr>
          <p:cNvGrpSpPr/>
          <p:nvPr/>
        </p:nvGrpSpPr>
        <p:grpSpPr>
          <a:xfrm>
            <a:off x="726010" y="5103454"/>
            <a:ext cx="1051031" cy="740493"/>
            <a:chOff x="946537" y="3988506"/>
            <a:chExt cx="1051031" cy="74049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3FE6FB-0ECF-D643-BE58-2F50437AE449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87" name="Rounded Rectangle 86">
                <a:extLst>
                  <a:ext uri="{FF2B5EF4-FFF2-40B4-BE49-F238E27FC236}">
                    <a16:creationId xmlns:a16="http://schemas.microsoft.com/office/drawing/2014/main" id="{DEF8373A-3B15-7D4D-A873-DBAC472C1CAE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E910EA5-B0F7-4441-AD9C-9E997C22AEAF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F8F8A2F-FDBD-6D47-9DA9-209B44A7B973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E12B986C-6096-F14E-B324-55639E35ECF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930F2F4-8B82-D54E-9DEB-1AB003271301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A97DD1D-FDC6-C748-B0DB-E5165D474331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B73A2D-C973-8743-89EB-F8F99F4FA7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5EDF5381-AED0-D840-88EC-9DB7748EC1FF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DFBA774-D618-5F46-B57B-4BD56D9A75AA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C68B01-8976-F54A-9F41-E9746CB3A7B1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FE64C21-ABC0-A944-A9B3-F799CCE3E35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2D4451-BABD-464D-B2C5-7D6D6F3121C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D358D3D0-B9AC-4649-B37F-DC4B1A6532D2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2D753C7-6190-0E45-8C5A-6A0E3CCAE0ED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07B5D4E-1ACF-C14E-88EB-15AC36096752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8B78474-1EAF-4E4C-8E73-2B80AE991C55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23DCD4F-0535-BB45-8CB7-6B20ACF18B58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7ACF419C-022B-C743-8E19-84227760A269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7D09889-359B-E242-A4FA-8C731E5CADA9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A3E2CD6-7C87-9447-82EF-AC1DC571C7D4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27ABBAF-80F3-A649-A7C4-9D16AAA76788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198245" y="60399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5CA323-746B-CF41-B0E5-5739CA58120C}"/>
              </a:ext>
            </a:extLst>
          </p:cNvPr>
          <p:cNvGrpSpPr/>
          <p:nvPr/>
        </p:nvGrpSpPr>
        <p:grpSpPr>
          <a:xfrm>
            <a:off x="2311747" y="5118077"/>
            <a:ext cx="1051031" cy="740493"/>
            <a:chOff x="946537" y="3988506"/>
            <a:chExt cx="1051031" cy="74049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96CEECC-C24D-4C46-A0A7-94945580FEED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21" name="Rounded Rectangle 220">
                <a:extLst>
                  <a:ext uri="{FF2B5EF4-FFF2-40B4-BE49-F238E27FC236}">
                    <a16:creationId xmlns:a16="http://schemas.microsoft.com/office/drawing/2014/main" id="{78758333-681A-2B43-B33D-30E2ECCE4A40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F8C45FCF-24D8-BF4D-82A0-74B52CB0EEDE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181728DC-CE1D-F54F-98A5-20183D8922B7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2F665D53-7FEF-234B-B28B-542FAEC4AA30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41EF21E-2568-E64F-9201-0250D4F11AD4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D7964A0-EBA7-6E4A-B903-4ACD5957E44F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152B1737-8058-4343-91EC-7CE7FB15F987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08" name="Rounded Rectangle 207">
                <a:extLst>
                  <a:ext uri="{FF2B5EF4-FFF2-40B4-BE49-F238E27FC236}">
                    <a16:creationId xmlns:a16="http://schemas.microsoft.com/office/drawing/2014/main" id="{D90F15DA-F497-BF4A-BDDB-28B416F9E27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2E101B7D-92FD-B94E-9472-90E251A18694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256D39D9-7D9D-A44F-97CB-6D30207BF9B3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A097F330-6F86-3742-A539-5AD02ED6CC34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BF7EE08E-97C9-6741-89CE-FC3640C24CAA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04" name="Rounded Rectangle 203">
                <a:extLst>
                  <a:ext uri="{FF2B5EF4-FFF2-40B4-BE49-F238E27FC236}">
                    <a16:creationId xmlns:a16="http://schemas.microsoft.com/office/drawing/2014/main" id="{9F8ABEAE-45F2-4A4D-87E7-2CCBB79CB638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5E9BF4CA-F7E9-A94B-98D9-6556B8891EC4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5CF05625-E646-0046-A7A3-5807BC3776AF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77658928-CE18-7347-9EE0-11CF10B6D071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CDEC95CE-5D98-8743-B7C1-E1F63CA48A07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157" name="Rounded Rectangle 156">
                <a:extLst>
                  <a:ext uri="{FF2B5EF4-FFF2-40B4-BE49-F238E27FC236}">
                    <a16:creationId xmlns:a16="http://schemas.microsoft.com/office/drawing/2014/main" id="{512D4F72-C3D8-4145-9657-EFCD80D258B2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42355C3E-387E-9047-90E4-6E6C09BEBDFC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ADDE1F7E-CCB6-0A43-8DBB-732C61F8415C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14998FC1-3022-984E-89FF-F161B6937FC1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76506" y="60253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353A7FC-D6FE-8E44-AFC5-0AE884744A1D}"/>
              </a:ext>
            </a:extLst>
          </p:cNvPr>
          <p:cNvGrpSpPr/>
          <p:nvPr/>
        </p:nvGrpSpPr>
        <p:grpSpPr>
          <a:xfrm>
            <a:off x="3890008" y="5103454"/>
            <a:ext cx="1051031" cy="740493"/>
            <a:chOff x="946537" y="3988506"/>
            <a:chExt cx="1051031" cy="740493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E3695824-A536-E247-8AEE-38AF2CA27E1E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45" name="Rounded Rectangle 244">
                <a:extLst>
                  <a:ext uri="{FF2B5EF4-FFF2-40B4-BE49-F238E27FC236}">
                    <a16:creationId xmlns:a16="http://schemas.microsoft.com/office/drawing/2014/main" id="{A6AEC9CD-1F6B-E544-A44E-4C615C9B4D57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A01907D3-5123-C740-9CA5-29F59F757A15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69BAC587-F07E-314E-A8FB-BFE17B940860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6476E79C-E03E-4644-B71D-D6CB28BEAD1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A8630E60-3030-7040-BA21-1586701D2533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122C2647-5217-FD44-BB40-C9BEE7A0F76D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A4A28C23-AA44-D447-9CEC-954FA0AFF1FC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41" name="Rounded Rectangle 240">
                <a:extLst>
                  <a:ext uri="{FF2B5EF4-FFF2-40B4-BE49-F238E27FC236}">
                    <a16:creationId xmlns:a16="http://schemas.microsoft.com/office/drawing/2014/main" id="{B037E015-3E7D-1346-9D50-781023D97E6A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6F1BB54A-B503-B748-A1BC-181F5ADA4131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616FBC4E-96A5-3F48-A397-5C3516AAA4DD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4A1BC99F-B414-C14E-A7B7-BA2DD4BD66E5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F12320-C8A4-F240-9576-24BF75E604ED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37" name="Rounded Rectangle 236">
                <a:extLst>
                  <a:ext uri="{FF2B5EF4-FFF2-40B4-BE49-F238E27FC236}">
                    <a16:creationId xmlns:a16="http://schemas.microsoft.com/office/drawing/2014/main" id="{2517FCDF-9D1A-F144-B184-74DBD974C3B0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15673711-E893-3E40-9CE0-6E210442B448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1B97342B-620F-F24C-8839-0042055C9151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14439D52-A575-1049-88FE-F4CFAEC776E2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6F5854-B834-3748-939B-34FFA90C9F23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33" name="Rounded Rectangle 232">
                <a:extLst>
                  <a:ext uri="{FF2B5EF4-FFF2-40B4-BE49-F238E27FC236}">
                    <a16:creationId xmlns:a16="http://schemas.microsoft.com/office/drawing/2014/main" id="{52BEC5BA-C27F-FC49-B5B8-3442D9E4949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0F7A5CAC-91C9-F148-B566-BAEF11114E80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31D41840-7245-244D-B8C1-74366821A4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73F71C9-3A29-3F49-BD1C-7E6E4F93618A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5384627" y="601076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AF756B9-2E3B-774D-85B9-B06E57BAEE73}"/>
              </a:ext>
            </a:extLst>
          </p:cNvPr>
          <p:cNvGrpSpPr/>
          <p:nvPr/>
        </p:nvGrpSpPr>
        <p:grpSpPr>
          <a:xfrm>
            <a:off x="5498129" y="5088874"/>
            <a:ext cx="1051031" cy="740493"/>
            <a:chOff x="946537" y="3988506"/>
            <a:chExt cx="1051031" cy="740493"/>
          </a:xfrm>
        </p:grpSpPr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0A2910BC-A40F-4246-BA3A-A7490304EFFB}"/>
                </a:ext>
              </a:extLst>
            </p:cNvPr>
            <p:cNvGrpSpPr/>
            <p:nvPr/>
          </p:nvGrpSpPr>
          <p:grpSpPr>
            <a:xfrm rot="16200000">
              <a:off x="664737" y="4273546"/>
              <a:ext cx="737253" cy="173653"/>
              <a:chOff x="2297660" y="4140835"/>
              <a:chExt cx="1364224" cy="311369"/>
            </a:xfrm>
          </p:grpSpPr>
          <p:sp>
            <p:nvSpPr>
              <p:cNvPr id="269" name="Rounded Rectangle 268">
                <a:extLst>
                  <a:ext uri="{FF2B5EF4-FFF2-40B4-BE49-F238E27FC236}">
                    <a16:creationId xmlns:a16="http://schemas.microsoft.com/office/drawing/2014/main" id="{C8A28B7B-FBE2-8D46-98A0-88E1F83DDA1F}"/>
                  </a:ext>
                </a:extLst>
              </p:cNvPr>
              <p:cNvSpPr/>
              <p:nvPr/>
            </p:nvSpPr>
            <p:spPr>
              <a:xfrm>
                <a:off x="2297660" y="4140835"/>
                <a:ext cx="1364224" cy="311369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D337D7E-4ECB-9945-90E9-BAED529FC789}"/>
                  </a:ext>
                </a:extLst>
              </p:cNvPr>
              <p:cNvSpPr/>
              <p:nvPr/>
            </p:nvSpPr>
            <p:spPr>
              <a:xfrm>
                <a:off x="2382210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1036D113-1B20-944D-9851-8E9D5484B6A6}"/>
                  </a:ext>
                </a:extLst>
              </p:cNvPr>
              <p:cNvSpPr/>
              <p:nvPr/>
            </p:nvSpPr>
            <p:spPr>
              <a:xfrm>
                <a:off x="2628469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53F2DC2-AC78-8545-B888-E4DC340559BA}"/>
                  </a:ext>
                </a:extLst>
              </p:cNvPr>
              <p:cNvSpPr/>
              <p:nvPr/>
            </p:nvSpPr>
            <p:spPr>
              <a:xfrm>
                <a:off x="2874728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A4C012A-CE62-7D41-9529-1879A60A62AB}"/>
                  </a:ext>
                </a:extLst>
              </p:cNvPr>
              <p:cNvSpPr/>
              <p:nvPr/>
            </p:nvSpPr>
            <p:spPr>
              <a:xfrm>
                <a:off x="3126597" y="4194102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054BC7E-96C1-E841-802D-F8C067F22DE2}"/>
                  </a:ext>
                </a:extLst>
              </p:cNvPr>
              <p:cNvSpPr/>
              <p:nvPr/>
            </p:nvSpPr>
            <p:spPr>
              <a:xfrm>
                <a:off x="3384593" y="4196386"/>
                <a:ext cx="203200" cy="2032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5B2DBB8B-8BEC-3648-A7FA-D5B532EC72BF}"/>
                </a:ext>
              </a:extLst>
            </p:cNvPr>
            <p:cNvGrpSpPr/>
            <p:nvPr/>
          </p:nvGrpSpPr>
          <p:grpSpPr>
            <a:xfrm>
              <a:off x="1218020" y="3993313"/>
              <a:ext cx="173654" cy="448665"/>
              <a:chOff x="1094892" y="3913966"/>
              <a:chExt cx="311369" cy="830216"/>
            </a:xfrm>
          </p:grpSpPr>
          <p:sp>
            <p:nvSpPr>
              <p:cNvPr id="265" name="Rounded Rectangle 264">
                <a:extLst>
                  <a:ext uri="{FF2B5EF4-FFF2-40B4-BE49-F238E27FC236}">
                    <a16:creationId xmlns:a16="http://schemas.microsoft.com/office/drawing/2014/main" id="{CCAEA2BF-2C2A-BD47-8C8B-345D0F79E678}"/>
                  </a:ext>
                </a:extLst>
              </p:cNvPr>
              <p:cNvSpPr/>
              <p:nvPr/>
            </p:nvSpPr>
            <p:spPr>
              <a:xfrm rot="16200000">
                <a:off x="835469" y="4173389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0AF5D692-BA9B-B845-BA4C-E95A11FA2A57}"/>
                  </a:ext>
                </a:extLst>
              </p:cNvPr>
              <p:cNvSpPr/>
              <p:nvPr/>
            </p:nvSpPr>
            <p:spPr>
              <a:xfrm rot="16200000">
                <a:off x="1148159" y="4497922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F026B4BE-D3FE-754F-B375-CB2F769A26F7}"/>
                  </a:ext>
                </a:extLst>
              </p:cNvPr>
              <p:cNvSpPr/>
              <p:nvPr/>
            </p:nvSpPr>
            <p:spPr>
              <a:xfrm rot="16200000">
                <a:off x="1148159" y="4246053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5B48AC09-47D8-AB48-9C5D-FB903574183B}"/>
                  </a:ext>
                </a:extLst>
              </p:cNvPr>
              <p:cNvSpPr/>
              <p:nvPr/>
            </p:nvSpPr>
            <p:spPr>
              <a:xfrm rot="16200000">
                <a:off x="1150443" y="3988057"/>
                <a:ext cx="203200" cy="203200"/>
              </a:xfrm>
              <a:prstGeom prst="ellipse">
                <a:avLst/>
              </a:prstGeom>
              <a:solidFill>
                <a:srgbClr val="C977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A59A26B4-9C89-1545-9C24-D733F845C6BB}"/>
                </a:ext>
              </a:extLst>
            </p:cNvPr>
            <p:cNvGrpSpPr/>
            <p:nvPr/>
          </p:nvGrpSpPr>
          <p:grpSpPr>
            <a:xfrm>
              <a:off x="1512467" y="3988507"/>
              <a:ext cx="173654" cy="448665"/>
              <a:chOff x="1482035" y="3910729"/>
              <a:chExt cx="311369" cy="830216"/>
            </a:xfrm>
          </p:grpSpPr>
          <p:sp>
            <p:nvSpPr>
              <p:cNvPr id="261" name="Rounded Rectangle 260">
                <a:extLst>
                  <a:ext uri="{FF2B5EF4-FFF2-40B4-BE49-F238E27FC236}">
                    <a16:creationId xmlns:a16="http://schemas.microsoft.com/office/drawing/2014/main" id="{88E36EAF-9AD4-A646-843C-3F70765CA00E}"/>
                  </a:ext>
                </a:extLst>
              </p:cNvPr>
              <p:cNvSpPr/>
              <p:nvPr/>
            </p:nvSpPr>
            <p:spPr>
              <a:xfrm rot="16200000">
                <a:off x="1222612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F350B2A0-8ECC-5A41-9BD2-94F55EA607DF}"/>
                  </a:ext>
                </a:extLst>
              </p:cNvPr>
              <p:cNvSpPr/>
              <p:nvPr/>
            </p:nvSpPr>
            <p:spPr>
              <a:xfrm rot="16200000">
                <a:off x="1535302" y="4494685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ED16BF-26AA-BA44-9429-F41E28AA1D97}"/>
                  </a:ext>
                </a:extLst>
              </p:cNvPr>
              <p:cNvSpPr/>
              <p:nvPr/>
            </p:nvSpPr>
            <p:spPr>
              <a:xfrm rot="16200000">
                <a:off x="1535302" y="4242816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58777D2-685D-BE40-B028-93C8E346294C}"/>
                  </a:ext>
                </a:extLst>
              </p:cNvPr>
              <p:cNvSpPr/>
              <p:nvPr/>
            </p:nvSpPr>
            <p:spPr>
              <a:xfrm rot="16200000">
                <a:off x="1537586" y="3984820"/>
                <a:ext cx="203200" cy="203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59B06AA5-1304-6145-9237-20E326008544}"/>
                </a:ext>
              </a:extLst>
            </p:cNvPr>
            <p:cNvGrpSpPr/>
            <p:nvPr/>
          </p:nvGrpSpPr>
          <p:grpSpPr>
            <a:xfrm>
              <a:off x="1823914" y="3988506"/>
              <a:ext cx="173654" cy="448665"/>
              <a:chOff x="1876708" y="3910729"/>
              <a:chExt cx="311369" cy="830216"/>
            </a:xfrm>
          </p:grpSpPr>
          <p:sp>
            <p:nvSpPr>
              <p:cNvPr id="257" name="Rounded Rectangle 256">
                <a:extLst>
                  <a:ext uri="{FF2B5EF4-FFF2-40B4-BE49-F238E27FC236}">
                    <a16:creationId xmlns:a16="http://schemas.microsoft.com/office/drawing/2014/main" id="{3A4A94FD-9059-C245-B805-7948B2E7A5FF}"/>
                  </a:ext>
                </a:extLst>
              </p:cNvPr>
              <p:cNvSpPr/>
              <p:nvPr/>
            </p:nvSpPr>
            <p:spPr>
              <a:xfrm rot="16200000">
                <a:off x="1617285" y="4170152"/>
                <a:ext cx="830216" cy="311369"/>
              </a:xfrm>
              <a:prstGeom prst="round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0C6A81B7-7536-4E42-9B75-0E598AE0E21E}"/>
                  </a:ext>
                </a:extLst>
              </p:cNvPr>
              <p:cNvSpPr/>
              <p:nvPr/>
            </p:nvSpPr>
            <p:spPr>
              <a:xfrm rot="16200000">
                <a:off x="1929975" y="4494685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1011066-F0D3-2A41-BFA2-DE85FEA417D9}"/>
                  </a:ext>
                </a:extLst>
              </p:cNvPr>
              <p:cNvSpPr/>
              <p:nvPr/>
            </p:nvSpPr>
            <p:spPr>
              <a:xfrm rot="16200000">
                <a:off x="1929975" y="4242816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E12A5C8C-F39F-2A44-BB63-320A902F6373}"/>
                  </a:ext>
                </a:extLst>
              </p:cNvPr>
              <p:cNvSpPr/>
              <p:nvPr/>
            </p:nvSpPr>
            <p:spPr>
              <a:xfrm rot="16200000">
                <a:off x="1932259" y="3984820"/>
                <a:ext cx="203200" cy="203200"/>
              </a:xfrm>
              <a:prstGeom prst="ellipse">
                <a:avLst/>
              </a:prstGeom>
              <a:solidFill>
                <a:srgbClr val="0070C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E7923306-7717-4A49-959E-4406C759960D}"/>
              </a:ext>
            </a:extLst>
          </p:cNvPr>
          <p:cNvSpPr/>
          <p:nvPr/>
        </p:nvSpPr>
        <p:spPr>
          <a:xfrm>
            <a:off x="310149" y="4917159"/>
            <a:ext cx="6601050" cy="980102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ight Arrow 291">
            <a:extLst>
              <a:ext uri="{FF2B5EF4-FFF2-40B4-BE49-F238E27FC236}">
                <a16:creationId xmlns:a16="http://schemas.microsoft.com/office/drawing/2014/main" id="{BD7730E7-C4EF-A14F-82B1-6AFC4F2D8DBF}"/>
              </a:ext>
            </a:extLst>
          </p:cNvPr>
          <p:cNvSpPr/>
          <p:nvPr/>
        </p:nvSpPr>
        <p:spPr>
          <a:xfrm rot="16200000">
            <a:off x="608583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Right Arrow 292">
            <a:extLst>
              <a:ext uri="{FF2B5EF4-FFF2-40B4-BE49-F238E27FC236}">
                <a16:creationId xmlns:a16="http://schemas.microsoft.com/office/drawing/2014/main" id="{D1E94379-BB5F-424D-B177-105298779742}"/>
              </a:ext>
            </a:extLst>
          </p:cNvPr>
          <p:cNvSpPr/>
          <p:nvPr/>
        </p:nvSpPr>
        <p:spPr>
          <a:xfrm rot="16200000">
            <a:off x="2194320" y="46366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ight Arrow 293">
            <a:extLst>
              <a:ext uri="{FF2B5EF4-FFF2-40B4-BE49-F238E27FC236}">
                <a16:creationId xmlns:a16="http://schemas.microsoft.com/office/drawing/2014/main" id="{EA8C0DBE-0C6F-414C-AE10-76381B423A17}"/>
              </a:ext>
            </a:extLst>
          </p:cNvPr>
          <p:cNvSpPr/>
          <p:nvPr/>
        </p:nvSpPr>
        <p:spPr>
          <a:xfrm rot="16200000">
            <a:off x="3772581" y="46220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Right Arrow 294">
            <a:extLst>
              <a:ext uri="{FF2B5EF4-FFF2-40B4-BE49-F238E27FC236}">
                <a16:creationId xmlns:a16="http://schemas.microsoft.com/office/drawing/2014/main" id="{B5109F7D-47D0-EE47-AE78-5F7CF44130A3}"/>
              </a:ext>
            </a:extLst>
          </p:cNvPr>
          <p:cNvSpPr/>
          <p:nvPr/>
        </p:nvSpPr>
        <p:spPr>
          <a:xfrm rot="16200000">
            <a:off x="5380702" y="46074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3835AF01-1FFE-7C4C-9083-483A52031759}"/>
              </a:ext>
            </a:extLst>
          </p:cNvPr>
          <p:cNvSpPr/>
          <p:nvPr/>
        </p:nvSpPr>
        <p:spPr>
          <a:xfrm>
            <a:off x="3528398" y="4733156"/>
            <a:ext cx="3379912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F388055-E2DD-CF48-A1E2-6D9EC3987D02}"/>
              </a:ext>
            </a:extLst>
          </p:cNvPr>
          <p:cNvSpPr txBox="1">
            <a:spLocks/>
          </p:cNvSpPr>
          <p:nvPr/>
        </p:nvSpPr>
        <p:spPr>
          <a:xfrm>
            <a:off x="3260772" y="467480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Masked Self-attention Head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5929686" y="1186144"/>
            <a:ext cx="1216759" cy="330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5839526" y="1136217"/>
            <a:ext cx="1357567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</a:t>
            </a:r>
          </a:p>
        </p:txBody>
      </p:sp>
      <p:sp>
        <p:nvSpPr>
          <p:cNvPr id="310" name="Title 1">
            <a:extLst>
              <a:ext uri="{FF2B5EF4-FFF2-40B4-BE49-F238E27FC236}">
                <a16:creationId xmlns:a16="http://schemas.microsoft.com/office/drawing/2014/main" id="{F7C84E60-3213-8040-BF12-1DCAACCA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Transformer </a:t>
            </a:r>
            <a:r>
              <a:rPr lang="en-US" dirty="0">
                <a:solidFill>
                  <a:srgbClr val="7030A0"/>
                </a:solidFill>
              </a:rPr>
              <a:t>Decoder</a:t>
            </a:r>
          </a:p>
        </p:txBody>
      </p:sp>
      <p:sp>
        <p:nvSpPr>
          <p:cNvPr id="352" name="Right Arrow 351">
            <a:extLst>
              <a:ext uri="{FF2B5EF4-FFF2-40B4-BE49-F238E27FC236}">
                <a16:creationId xmlns:a16="http://schemas.microsoft.com/office/drawing/2014/main" id="{9C48ACAB-7DE5-7347-8CD6-2E1E1C10C21F}"/>
              </a:ext>
            </a:extLst>
          </p:cNvPr>
          <p:cNvSpPr/>
          <p:nvPr/>
        </p:nvSpPr>
        <p:spPr>
          <a:xfrm rot="16200000">
            <a:off x="2289013" y="205972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C2E7ACD9-5B4C-4C41-8150-6AB3EE88BFAD}"/>
              </a:ext>
            </a:extLst>
          </p:cNvPr>
          <p:cNvGrpSpPr/>
          <p:nvPr/>
        </p:nvGrpSpPr>
        <p:grpSpPr>
          <a:xfrm rot="16200000">
            <a:off x="2093725" y="1495784"/>
            <a:ext cx="701316" cy="175324"/>
            <a:chOff x="2297660" y="4140835"/>
            <a:chExt cx="1364224" cy="311369"/>
          </a:xfrm>
        </p:grpSpPr>
        <p:sp>
          <p:nvSpPr>
            <p:cNvPr id="354" name="Rounded Rectangle 353">
              <a:extLst>
                <a:ext uri="{FF2B5EF4-FFF2-40B4-BE49-F238E27FC236}">
                  <a16:creationId xmlns:a16="http://schemas.microsoft.com/office/drawing/2014/main" id="{3C902AB0-0BC0-5D40-8702-52D2143AA6B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3DD2405A-F157-A848-B13C-37ACC4651B00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26A34201-2AAC-0C4A-9BDC-805EC9AFF1B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456CCA6A-97C3-B44A-B207-5779BBBB97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CA4BD4D-5E0A-1945-8F53-E66DE10112B4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9EC85138-0941-6A49-B72D-7D3728515307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054FDB78-3646-1244-A44F-554C28C529AC}"/>
              </a:ext>
            </a:extLst>
          </p:cNvPr>
          <p:cNvSpPr/>
          <p:nvPr/>
        </p:nvSpPr>
        <p:spPr>
          <a:xfrm>
            <a:off x="2267957" y="77876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5055FAA-A792-7148-B3C2-F3D3DB518C49}"/>
              </a:ext>
            </a:extLst>
          </p:cNvPr>
          <p:cNvSpPr/>
          <p:nvPr/>
        </p:nvSpPr>
        <p:spPr>
          <a:xfrm>
            <a:off x="2100754" y="2338119"/>
            <a:ext cx="2115948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ight Arrow 361">
            <a:extLst>
              <a:ext uri="{FF2B5EF4-FFF2-40B4-BE49-F238E27FC236}">
                <a16:creationId xmlns:a16="http://schemas.microsoft.com/office/drawing/2014/main" id="{6D780829-1B67-8A41-8672-EEA6CC254381}"/>
              </a:ext>
            </a:extLst>
          </p:cNvPr>
          <p:cNvSpPr/>
          <p:nvPr/>
        </p:nvSpPr>
        <p:spPr>
          <a:xfrm rot="16200000">
            <a:off x="3856142" y="2039195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022582D8-4D35-024E-9493-3B442709D581}"/>
              </a:ext>
            </a:extLst>
          </p:cNvPr>
          <p:cNvGrpSpPr/>
          <p:nvPr/>
        </p:nvGrpSpPr>
        <p:grpSpPr>
          <a:xfrm rot="16200000">
            <a:off x="3660854" y="1475254"/>
            <a:ext cx="701316" cy="175324"/>
            <a:chOff x="2297660" y="4140835"/>
            <a:chExt cx="1364224" cy="311369"/>
          </a:xfrm>
        </p:grpSpPr>
        <p:sp>
          <p:nvSpPr>
            <p:cNvPr id="364" name="Rounded Rectangle 363">
              <a:extLst>
                <a:ext uri="{FF2B5EF4-FFF2-40B4-BE49-F238E27FC236}">
                  <a16:creationId xmlns:a16="http://schemas.microsoft.com/office/drawing/2014/main" id="{16A03A4B-016B-BD44-9557-2A300742E5F3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5A4381F-0E63-C146-BB66-97D8E5EBCCB2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D599832-1CBF-FA47-BA74-D3A640ED95F9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E6C427B-68A8-BF49-92E2-B4ADD3C0C9F6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C5DD3DB-1577-8E42-8987-89690DC8D38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48CF4444-C37F-6F4D-99E2-BA9E5CDC4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862F3BA-B283-3F44-B6AA-E7671F0505C2}"/>
              </a:ext>
            </a:extLst>
          </p:cNvPr>
          <p:cNvSpPr/>
          <p:nvPr/>
        </p:nvSpPr>
        <p:spPr>
          <a:xfrm>
            <a:off x="3835086" y="75823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71" name="Content Placeholder 2">
            <a:extLst>
              <a:ext uri="{FF2B5EF4-FFF2-40B4-BE49-F238E27FC236}">
                <a16:creationId xmlns:a16="http://schemas.microsoft.com/office/drawing/2014/main" id="{53830B15-B223-2A40-B339-1B38814E741F}"/>
              </a:ext>
            </a:extLst>
          </p:cNvPr>
          <p:cNvSpPr txBox="1">
            <a:spLocks/>
          </p:cNvSpPr>
          <p:nvPr/>
        </p:nvSpPr>
        <p:spPr>
          <a:xfrm>
            <a:off x="2680249" y="2310884"/>
            <a:ext cx="932741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FFNN</a:t>
            </a:r>
          </a:p>
        </p:txBody>
      </p:sp>
      <p:sp>
        <p:nvSpPr>
          <p:cNvPr id="372" name="Right Arrow 371">
            <a:extLst>
              <a:ext uri="{FF2B5EF4-FFF2-40B4-BE49-F238E27FC236}">
                <a16:creationId xmlns:a16="http://schemas.microsoft.com/office/drawing/2014/main" id="{252AA250-A33C-684A-A35A-F61BC2C0DB59}"/>
              </a:ext>
            </a:extLst>
          </p:cNvPr>
          <p:cNvSpPr/>
          <p:nvPr/>
        </p:nvSpPr>
        <p:spPr>
          <a:xfrm rot="16200000">
            <a:off x="5474683" y="2015280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4CBD15E3-6BF0-1F4F-B777-7F30D4DE1D7E}"/>
              </a:ext>
            </a:extLst>
          </p:cNvPr>
          <p:cNvGrpSpPr/>
          <p:nvPr/>
        </p:nvGrpSpPr>
        <p:grpSpPr>
          <a:xfrm rot="16200000">
            <a:off x="5279395" y="1451339"/>
            <a:ext cx="701316" cy="175324"/>
            <a:chOff x="2297660" y="4140835"/>
            <a:chExt cx="1364224" cy="311369"/>
          </a:xfrm>
        </p:grpSpPr>
        <p:sp>
          <p:nvSpPr>
            <p:cNvPr id="374" name="Rounded Rectangle 373">
              <a:extLst>
                <a:ext uri="{FF2B5EF4-FFF2-40B4-BE49-F238E27FC236}">
                  <a16:creationId xmlns:a16="http://schemas.microsoft.com/office/drawing/2014/main" id="{03FC0D50-1FBE-4F48-99C9-E3FB47C377C6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101F819A-CC8C-5540-BC84-CC94686ED7CD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1866EB6E-E8A4-D748-9DD8-B463B3375A75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264D96CB-7F27-3F4F-A7DA-525795994FC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5E312E7E-E556-B94A-B146-6EF03E542A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5BB93A00-D0E9-A540-AE4D-E6AB04EA979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40BA70-6C48-D242-B4B7-066FB48CA927}"/>
              </a:ext>
            </a:extLst>
          </p:cNvPr>
          <p:cNvSpPr/>
          <p:nvPr/>
        </p:nvSpPr>
        <p:spPr>
          <a:xfrm>
            <a:off x="5453627" y="734320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75F0B9C0-76CC-064C-BF54-CE8EE89B1C5C}"/>
              </a:ext>
            </a:extLst>
          </p:cNvPr>
          <p:cNvSpPr/>
          <p:nvPr/>
        </p:nvSpPr>
        <p:spPr>
          <a:xfrm>
            <a:off x="310149" y="2267670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Right Arrow 381">
            <a:extLst>
              <a:ext uri="{FF2B5EF4-FFF2-40B4-BE49-F238E27FC236}">
                <a16:creationId xmlns:a16="http://schemas.microsoft.com/office/drawing/2014/main" id="{4709EBB6-3122-F142-AA5F-A7F7ECAD5BE8}"/>
              </a:ext>
            </a:extLst>
          </p:cNvPr>
          <p:cNvSpPr/>
          <p:nvPr/>
        </p:nvSpPr>
        <p:spPr>
          <a:xfrm rot="16200000">
            <a:off x="659558" y="2035343"/>
            <a:ext cx="327702" cy="17532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ECDB557-EA9E-EF44-94E8-9380122877DA}"/>
              </a:ext>
            </a:extLst>
          </p:cNvPr>
          <p:cNvGrpSpPr/>
          <p:nvPr/>
        </p:nvGrpSpPr>
        <p:grpSpPr>
          <a:xfrm rot="16200000">
            <a:off x="464270" y="1471402"/>
            <a:ext cx="701316" cy="175324"/>
            <a:chOff x="2297660" y="4140835"/>
            <a:chExt cx="1364224" cy="311369"/>
          </a:xfrm>
        </p:grpSpPr>
        <p:sp>
          <p:nvSpPr>
            <p:cNvPr id="384" name="Rounded Rectangle 383">
              <a:extLst>
                <a:ext uri="{FF2B5EF4-FFF2-40B4-BE49-F238E27FC236}">
                  <a16:creationId xmlns:a16="http://schemas.microsoft.com/office/drawing/2014/main" id="{24895CF6-E7F2-964A-AE41-70C5AEA34AF1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CBCCB80-56F4-C643-969F-FCD52EFD8A0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2349DC53-91B6-0B41-9059-FD52935EE5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71F8FD3-3E7D-A34B-AF61-A49075D7E2E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B65F741A-939F-C946-B0DC-F5C6331911CA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B3BB659-609D-B349-A7C9-DCC0273EC9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E5CB55D-D3B1-BF4A-BC41-133BFF5C6B74}"/>
              </a:ext>
            </a:extLst>
          </p:cNvPr>
          <p:cNvSpPr/>
          <p:nvPr/>
        </p:nvSpPr>
        <p:spPr>
          <a:xfrm>
            <a:off x="638502" y="7543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DB4D4A9-A07C-B74A-B380-C4F29A43DAC8}"/>
              </a:ext>
            </a:extLst>
          </p:cNvPr>
          <p:cNvSpPr/>
          <p:nvPr/>
        </p:nvSpPr>
        <p:spPr>
          <a:xfrm>
            <a:off x="1629702" y="2909874"/>
            <a:ext cx="4088013" cy="3109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DC8DDD41-78D8-984C-832A-57B863D727EC}"/>
              </a:ext>
            </a:extLst>
          </p:cNvPr>
          <p:cNvSpPr/>
          <p:nvPr/>
        </p:nvSpPr>
        <p:spPr>
          <a:xfrm>
            <a:off x="324068" y="2838901"/>
            <a:ext cx="6563185" cy="460397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3" name="Content Placeholder 2">
            <a:extLst>
              <a:ext uri="{FF2B5EF4-FFF2-40B4-BE49-F238E27FC236}">
                <a16:creationId xmlns:a16="http://schemas.microsoft.com/office/drawing/2014/main" id="{6CA8CD43-D544-E443-9E1C-00BEFDAB0A61}"/>
              </a:ext>
            </a:extLst>
          </p:cNvPr>
          <p:cNvSpPr txBox="1">
            <a:spLocks/>
          </p:cNvSpPr>
          <p:nvPr/>
        </p:nvSpPr>
        <p:spPr>
          <a:xfrm>
            <a:off x="1699806" y="2868041"/>
            <a:ext cx="3981713" cy="49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+</a:t>
            </a:r>
            <a:r>
              <a:rPr lang="en-US" sz="1600" dirty="0">
                <a:solidFill>
                  <a:srgbClr val="FFFF00"/>
                </a:solidFill>
                <a:latin typeface="Avenir Light" panose="020B0402020203020204" pitchFamily="34" charset="77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venir Medium" panose="02000503020000020003" pitchFamily="2" charset="0"/>
              </a:rPr>
              <a:t>x</a:t>
            </a:r>
            <a:r>
              <a:rPr lang="en-US" sz="1600" baseline="-250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Residual Connections   +LayerNorm</a:t>
            </a:r>
          </a:p>
        </p:txBody>
      </p:sp>
      <p:sp>
        <p:nvSpPr>
          <p:cNvPr id="612" name="Content Placeholder 2">
            <a:extLst>
              <a:ext uri="{FF2B5EF4-FFF2-40B4-BE49-F238E27FC236}">
                <a16:creationId xmlns:a16="http://schemas.microsoft.com/office/drawing/2014/main" id="{BA86B114-DFD6-084F-A865-01E460873732}"/>
              </a:ext>
            </a:extLst>
          </p:cNvPr>
          <p:cNvSpPr txBox="1">
            <a:spLocks/>
          </p:cNvSpPr>
          <p:nvPr/>
        </p:nvSpPr>
        <p:spPr>
          <a:xfrm>
            <a:off x="326783" y="324814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1A</a:t>
            </a:r>
          </a:p>
        </p:txBody>
      </p:sp>
      <p:grpSp>
        <p:nvGrpSpPr>
          <p:cNvPr id="613" name="Group 612">
            <a:extLst>
              <a:ext uri="{FF2B5EF4-FFF2-40B4-BE49-F238E27FC236}">
                <a16:creationId xmlns:a16="http://schemas.microsoft.com/office/drawing/2014/main" id="{C299930D-60D3-4D4B-8581-35860B29AF21}"/>
              </a:ext>
            </a:extLst>
          </p:cNvPr>
          <p:cNvGrpSpPr/>
          <p:nvPr/>
        </p:nvGrpSpPr>
        <p:grpSpPr>
          <a:xfrm>
            <a:off x="729764" y="3599259"/>
            <a:ext cx="243478" cy="752858"/>
            <a:chOff x="827778" y="1767374"/>
            <a:chExt cx="311369" cy="868951"/>
          </a:xfrm>
        </p:grpSpPr>
        <p:sp>
          <p:nvSpPr>
            <p:cNvPr id="614" name="Rounded Rectangle 613">
              <a:extLst>
                <a:ext uri="{FF2B5EF4-FFF2-40B4-BE49-F238E27FC236}">
                  <a16:creationId xmlns:a16="http://schemas.microsoft.com/office/drawing/2014/main" id="{6907510E-1EBE-0F45-9DD0-D92B273AED32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6D2267AD-B879-614F-BCDB-0B368844824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8BD3A192-3D86-CD43-BB97-93EE1DFE9DB1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1FC01950-0348-FB4C-A2C8-D20035141F8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8" name="Group 617">
            <a:extLst>
              <a:ext uri="{FF2B5EF4-FFF2-40B4-BE49-F238E27FC236}">
                <a16:creationId xmlns:a16="http://schemas.microsoft.com/office/drawing/2014/main" id="{4549B81A-E6CC-B641-A552-8489CBE9A2D0}"/>
              </a:ext>
            </a:extLst>
          </p:cNvPr>
          <p:cNvGrpSpPr/>
          <p:nvPr/>
        </p:nvGrpSpPr>
        <p:grpSpPr>
          <a:xfrm>
            <a:off x="1016004" y="3600028"/>
            <a:ext cx="243478" cy="752858"/>
            <a:chOff x="827778" y="1767374"/>
            <a:chExt cx="311369" cy="868951"/>
          </a:xfrm>
        </p:grpSpPr>
        <p:sp>
          <p:nvSpPr>
            <p:cNvPr id="619" name="Rounded Rectangle 618">
              <a:extLst>
                <a:ext uri="{FF2B5EF4-FFF2-40B4-BE49-F238E27FC236}">
                  <a16:creationId xmlns:a16="http://schemas.microsoft.com/office/drawing/2014/main" id="{257F80B7-7A60-BB49-A1AB-FB3F9D92237E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6FFD4CDF-FDA9-6C42-AE9D-9C585F47B143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441BFE30-7057-014F-8A77-F42E56EACE16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F9EE2073-0C78-0C44-9D96-40A3E39B90E5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3" name="Group 622">
            <a:extLst>
              <a:ext uri="{FF2B5EF4-FFF2-40B4-BE49-F238E27FC236}">
                <a16:creationId xmlns:a16="http://schemas.microsoft.com/office/drawing/2014/main" id="{E006AC49-3A52-F045-A3A6-620204BA944E}"/>
              </a:ext>
            </a:extLst>
          </p:cNvPr>
          <p:cNvGrpSpPr/>
          <p:nvPr/>
        </p:nvGrpSpPr>
        <p:grpSpPr>
          <a:xfrm>
            <a:off x="432485" y="3610578"/>
            <a:ext cx="243478" cy="752858"/>
            <a:chOff x="827778" y="1767374"/>
            <a:chExt cx="311369" cy="868951"/>
          </a:xfrm>
        </p:grpSpPr>
        <p:sp>
          <p:nvSpPr>
            <p:cNvPr id="624" name="Rounded Rectangle 623">
              <a:extLst>
                <a:ext uri="{FF2B5EF4-FFF2-40B4-BE49-F238E27FC236}">
                  <a16:creationId xmlns:a16="http://schemas.microsoft.com/office/drawing/2014/main" id="{839FC4B9-025B-4846-89D3-6726652A9DFC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81C5387-7DF5-B445-B9BF-89CBF330276D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B9D472CE-E103-5E40-9C8B-E9B2025A523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F3BCEFD-0550-1544-A295-2198BEF5822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8" name="Content Placeholder 2">
            <a:extLst>
              <a:ext uri="{FF2B5EF4-FFF2-40B4-BE49-F238E27FC236}">
                <a16:creationId xmlns:a16="http://schemas.microsoft.com/office/drawing/2014/main" id="{37C7C97C-ECDD-7744-BC2D-F960CB3E8E88}"/>
              </a:ext>
            </a:extLst>
          </p:cNvPr>
          <p:cNvSpPr txBox="1">
            <a:spLocks/>
          </p:cNvSpPr>
          <p:nvPr/>
        </p:nvSpPr>
        <p:spPr>
          <a:xfrm>
            <a:off x="644592" y="324980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1B</a:t>
            </a:r>
          </a:p>
        </p:txBody>
      </p:sp>
      <p:sp>
        <p:nvSpPr>
          <p:cNvPr id="629" name="Content Placeholder 2">
            <a:extLst>
              <a:ext uri="{FF2B5EF4-FFF2-40B4-BE49-F238E27FC236}">
                <a16:creationId xmlns:a16="http://schemas.microsoft.com/office/drawing/2014/main" id="{3E3A1685-AB88-0D41-BEFC-B27424E8288A}"/>
              </a:ext>
            </a:extLst>
          </p:cNvPr>
          <p:cNvSpPr txBox="1">
            <a:spLocks/>
          </p:cNvSpPr>
          <p:nvPr/>
        </p:nvSpPr>
        <p:spPr>
          <a:xfrm>
            <a:off x="931211" y="326525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1C</a:t>
            </a:r>
          </a:p>
        </p:txBody>
      </p:sp>
      <p:sp>
        <p:nvSpPr>
          <p:cNvPr id="630" name="Content Placeholder 2">
            <a:extLst>
              <a:ext uri="{FF2B5EF4-FFF2-40B4-BE49-F238E27FC236}">
                <a16:creationId xmlns:a16="http://schemas.microsoft.com/office/drawing/2014/main" id="{4A372307-7B9A-4843-B4B6-2EF8D9340234}"/>
              </a:ext>
            </a:extLst>
          </p:cNvPr>
          <p:cNvSpPr txBox="1">
            <a:spLocks/>
          </p:cNvSpPr>
          <p:nvPr/>
        </p:nvSpPr>
        <p:spPr>
          <a:xfrm>
            <a:off x="1962554" y="3280533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2A</a:t>
            </a:r>
          </a:p>
        </p:txBody>
      </p: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C81000A6-E78C-2A42-B3AA-0C08CA63B966}"/>
              </a:ext>
            </a:extLst>
          </p:cNvPr>
          <p:cNvGrpSpPr/>
          <p:nvPr/>
        </p:nvGrpSpPr>
        <p:grpSpPr>
          <a:xfrm>
            <a:off x="2365535" y="3631645"/>
            <a:ext cx="243478" cy="752858"/>
            <a:chOff x="827778" y="1767374"/>
            <a:chExt cx="311369" cy="868951"/>
          </a:xfrm>
        </p:grpSpPr>
        <p:sp>
          <p:nvSpPr>
            <p:cNvPr id="632" name="Rounded Rectangle 631">
              <a:extLst>
                <a:ext uri="{FF2B5EF4-FFF2-40B4-BE49-F238E27FC236}">
                  <a16:creationId xmlns:a16="http://schemas.microsoft.com/office/drawing/2014/main" id="{E7B1AE68-2452-DA42-B3A0-9E09B48B34B8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1C18D7A-587F-FA49-9BB7-B6A0DFA0710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391E6653-7FA6-2441-816B-BB34BAF5363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82EBB9C8-5292-F74D-A2B6-121C697CEF1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6" name="Group 635">
            <a:extLst>
              <a:ext uri="{FF2B5EF4-FFF2-40B4-BE49-F238E27FC236}">
                <a16:creationId xmlns:a16="http://schemas.microsoft.com/office/drawing/2014/main" id="{5D6713C1-BA64-E64F-95F7-3D83960463D4}"/>
              </a:ext>
            </a:extLst>
          </p:cNvPr>
          <p:cNvGrpSpPr/>
          <p:nvPr/>
        </p:nvGrpSpPr>
        <p:grpSpPr>
          <a:xfrm>
            <a:off x="2651775" y="3632414"/>
            <a:ext cx="243478" cy="752858"/>
            <a:chOff x="827778" y="1767374"/>
            <a:chExt cx="311369" cy="868951"/>
          </a:xfrm>
        </p:grpSpPr>
        <p:sp>
          <p:nvSpPr>
            <p:cNvPr id="637" name="Rounded Rectangle 636">
              <a:extLst>
                <a:ext uri="{FF2B5EF4-FFF2-40B4-BE49-F238E27FC236}">
                  <a16:creationId xmlns:a16="http://schemas.microsoft.com/office/drawing/2014/main" id="{95A9B274-7EDA-1E4D-9088-B899B7EB6D2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E211762A-C616-0942-BA5B-837A0D42609E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7AB92C6-ADE1-704C-BD98-04FEA6FE668E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8B282C56-594E-9F41-A62E-3EB48F79C71E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6BD289DE-8601-E54B-8328-0568097A9593}"/>
              </a:ext>
            </a:extLst>
          </p:cNvPr>
          <p:cNvGrpSpPr/>
          <p:nvPr/>
        </p:nvGrpSpPr>
        <p:grpSpPr>
          <a:xfrm>
            <a:off x="2068256" y="3642964"/>
            <a:ext cx="243478" cy="752858"/>
            <a:chOff x="827778" y="1767374"/>
            <a:chExt cx="311369" cy="868951"/>
          </a:xfrm>
        </p:grpSpPr>
        <p:sp>
          <p:nvSpPr>
            <p:cNvPr id="642" name="Rounded Rectangle 641">
              <a:extLst>
                <a:ext uri="{FF2B5EF4-FFF2-40B4-BE49-F238E27FC236}">
                  <a16:creationId xmlns:a16="http://schemas.microsoft.com/office/drawing/2014/main" id="{D4EA0D82-ACE5-B742-BF45-6BC550960329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0210690B-D284-6C41-9486-F56C440241A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DF0EEF07-6FF3-E443-965E-25A42C78A94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EE871ED-27C2-0A46-A7BB-42A600FACBB6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6" name="Content Placeholder 2">
            <a:extLst>
              <a:ext uri="{FF2B5EF4-FFF2-40B4-BE49-F238E27FC236}">
                <a16:creationId xmlns:a16="http://schemas.microsoft.com/office/drawing/2014/main" id="{7013B042-BCCD-0E4F-AD69-D19B1E3A3A5A}"/>
              </a:ext>
            </a:extLst>
          </p:cNvPr>
          <p:cNvSpPr txBox="1">
            <a:spLocks/>
          </p:cNvSpPr>
          <p:nvPr/>
        </p:nvSpPr>
        <p:spPr>
          <a:xfrm>
            <a:off x="2280363" y="3282187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2B</a:t>
            </a:r>
          </a:p>
        </p:txBody>
      </p:sp>
      <p:sp>
        <p:nvSpPr>
          <p:cNvPr id="647" name="Content Placeholder 2">
            <a:extLst>
              <a:ext uri="{FF2B5EF4-FFF2-40B4-BE49-F238E27FC236}">
                <a16:creationId xmlns:a16="http://schemas.microsoft.com/office/drawing/2014/main" id="{0BA75F4D-A0F5-BF4E-AC23-E58E27F4971F}"/>
              </a:ext>
            </a:extLst>
          </p:cNvPr>
          <p:cNvSpPr txBox="1">
            <a:spLocks/>
          </p:cNvSpPr>
          <p:nvPr/>
        </p:nvSpPr>
        <p:spPr>
          <a:xfrm>
            <a:off x="2566982" y="329763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2C</a:t>
            </a:r>
          </a:p>
        </p:txBody>
      </p:sp>
      <p:sp>
        <p:nvSpPr>
          <p:cNvPr id="648" name="Content Placeholder 2">
            <a:extLst>
              <a:ext uri="{FF2B5EF4-FFF2-40B4-BE49-F238E27FC236}">
                <a16:creationId xmlns:a16="http://schemas.microsoft.com/office/drawing/2014/main" id="{75F58838-C56D-1846-B6ED-FAC179AAB993}"/>
              </a:ext>
            </a:extLst>
          </p:cNvPr>
          <p:cNvSpPr txBox="1">
            <a:spLocks/>
          </p:cNvSpPr>
          <p:nvPr/>
        </p:nvSpPr>
        <p:spPr>
          <a:xfrm>
            <a:off x="3528398" y="3263416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3A</a:t>
            </a:r>
          </a:p>
        </p:txBody>
      </p:sp>
      <p:grpSp>
        <p:nvGrpSpPr>
          <p:cNvPr id="649" name="Group 648">
            <a:extLst>
              <a:ext uri="{FF2B5EF4-FFF2-40B4-BE49-F238E27FC236}">
                <a16:creationId xmlns:a16="http://schemas.microsoft.com/office/drawing/2014/main" id="{6C969280-2BF8-E74C-8232-00448BD3133A}"/>
              </a:ext>
            </a:extLst>
          </p:cNvPr>
          <p:cNvGrpSpPr/>
          <p:nvPr/>
        </p:nvGrpSpPr>
        <p:grpSpPr>
          <a:xfrm>
            <a:off x="3931379" y="3614528"/>
            <a:ext cx="243478" cy="752858"/>
            <a:chOff x="827778" y="1767374"/>
            <a:chExt cx="311369" cy="868951"/>
          </a:xfrm>
        </p:grpSpPr>
        <p:sp>
          <p:nvSpPr>
            <p:cNvPr id="650" name="Rounded Rectangle 649">
              <a:extLst>
                <a:ext uri="{FF2B5EF4-FFF2-40B4-BE49-F238E27FC236}">
                  <a16:creationId xmlns:a16="http://schemas.microsoft.com/office/drawing/2014/main" id="{62731598-6976-0547-933D-B0683F45883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395455C2-DA9F-9648-86AE-0DE7D061A0D9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5BCF1A4C-514A-D343-A299-AB48963A6A9B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F892D3E-CEF8-D741-912B-EBC0580FD5B7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C148F20E-6091-6345-BED9-ECCB3C45592F}"/>
              </a:ext>
            </a:extLst>
          </p:cNvPr>
          <p:cNvGrpSpPr/>
          <p:nvPr/>
        </p:nvGrpSpPr>
        <p:grpSpPr>
          <a:xfrm>
            <a:off x="4217619" y="3615297"/>
            <a:ext cx="243478" cy="752858"/>
            <a:chOff x="827778" y="1767374"/>
            <a:chExt cx="311369" cy="868951"/>
          </a:xfrm>
        </p:grpSpPr>
        <p:sp>
          <p:nvSpPr>
            <p:cNvPr id="655" name="Rounded Rectangle 654">
              <a:extLst>
                <a:ext uri="{FF2B5EF4-FFF2-40B4-BE49-F238E27FC236}">
                  <a16:creationId xmlns:a16="http://schemas.microsoft.com/office/drawing/2014/main" id="{BF4CACEA-D2C4-0246-A1EF-AAF7FF7BC986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D5BCA08-B42D-4148-BD1E-62430B211FB4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6F78337D-72CB-8149-9B8C-BAD432E8CB2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D296F69B-F580-A64E-A898-BAD76A427559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9" name="Group 658">
            <a:extLst>
              <a:ext uri="{FF2B5EF4-FFF2-40B4-BE49-F238E27FC236}">
                <a16:creationId xmlns:a16="http://schemas.microsoft.com/office/drawing/2014/main" id="{DEAFD947-03A0-9840-9EAD-05D5F3A55B16}"/>
              </a:ext>
            </a:extLst>
          </p:cNvPr>
          <p:cNvGrpSpPr/>
          <p:nvPr/>
        </p:nvGrpSpPr>
        <p:grpSpPr>
          <a:xfrm>
            <a:off x="3634100" y="3625847"/>
            <a:ext cx="243478" cy="752858"/>
            <a:chOff x="827778" y="1767374"/>
            <a:chExt cx="311369" cy="868951"/>
          </a:xfrm>
        </p:grpSpPr>
        <p:sp>
          <p:nvSpPr>
            <p:cNvPr id="660" name="Rounded Rectangle 659">
              <a:extLst>
                <a:ext uri="{FF2B5EF4-FFF2-40B4-BE49-F238E27FC236}">
                  <a16:creationId xmlns:a16="http://schemas.microsoft.com/office/drawing/2014/main" id="{F0C23304-0047-7C46-A796-DAC36ACD1601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20DED78F-1A6B-4F41-B107-DE42D442559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BBDBDC0D-3164-3844-AD97-2B7DDB888D9D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6FE7536F-E689-DD4D-8203-A0EC893E2653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4" name="Content Placeholder 2">
            <a:extLst>
              <a:ext uri="{FF2B5EF4-FFF2-40B4-BE49-F238E27FC236}">
                <a16:creationId xmlns:a16="http://schemas.microsoft.com/office/drawing/2014/main" id="{BD1B2E61-7782-B14B-93EE-70A0FDE63ADC}"/>
              </a:ext>
            </a:extLst>
          </p:cNvPr>
          <p:cNvSpPr txBox="1">
            <a:spLocks/>
          </p:cNvSpPr>
          <p:nvPr/>
        </p:nvSpPr>
        <p:spPr>
          <a:xfrm>
            <a:off x="3846207" y="3265070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3B</a:t>
            </a:r>
          </a:p>
        </p:txBody>
      </p:sp>
      <p:sp>
        <p:nvSpPr>
          <p:cNvPr id="665" name="Content Placeholder 2">
            <a:extLst>
              <a:ext uri="{FF2B5EF4-FFF2-40B4-BE49-F238E27FC236}">
                <a16:creationId xmlns:a16="http://schemas.microsoft.com/office/drawing/2014/main" id="{3C087D70-1CB4-8D42-8444-D3D0E5BFBF4E}"/>
              </a:ext>
            </a:extLst>
          </p:cNvPr>
          <p:cNvSpPr txBox="1">
            <a:spLocks/>
          </p:cNvSpPr>
          <p:nvPr/>
        </p:nvSpPr>
        <p:spPr>
          <a:xfrm>
            <a:off x="4132826" y="3280519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3C</a:t>
            </a:r>
          </a:p>
        </p:txBody>
      </p:sp>
      <p:sp>
        <p:nvSpPr>
          <p:cNvPr id="666" name="Content Placeholder 2">
            <a:extLst>
              <a:ext uri="{FF2B5EF4-FFF2-40B4-BE49-F238E27FC236}">
                <a16:creationId xmlns:a16="http://schemas.microsoft.com/office/drawing/2014/main" id="{630188AB-7999-E340-9C7A-05FD341EC600}"/>
              </a:ext>
            </a:extLst>
          </p:cNvPr>
          <p:cNvSpPr txBox="1">
            <a:spLocks/>
          </p:cNvSpPr>
          <p:nvPr/>
        </p:nvSpPr>
        <p:spPr>
          <a:xfrm>
            <a:off x="5224402" y="3222321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4A</a:t>
            </a:r>
          </a:p>
        </p:txBody>
      </p:sp>
      <p:grpSp>
        <p:nvGrpSpPr>
          <p:cNvPr id="667" name="Group 666">
            <a:extLst>
              <a:ext uri="{FF2B5EF4-FFF2-40B4-BE49-F238E27FC236}">
                <a16:creationId xmlns:a16="http://schemas.microsoft.com/office/drawing/2014/main" id="{2CCB7F76-EA43-4B40-B257-B2A34D812669}"/>
              </a:ext>
            </a:extLst>
          </p:cNvPr>
          <p:cNvGrpSpPr/>
          <p:nvPr/>
        </p:nvGrpSpPr>
        <p:grpSpPr>
          <a:xfrm>
            <a:off x="5627383" y="3573433"/>
            <a:ext cx="243478" cy="752858"/>
            <a:chOff x="827778" y="1767374"/>
            <a:chExt cx="311369" cy="868951"/>
          </a:xfrm>
        </p:grpSpPr>
        <p:sp>
          <p:nvSpPr>
            <p:cNvPr id="668" name="Rounded Rectangle 667">
              <a:extLst>
                <a:ext uri="{FF2B5EF4-FFF2-40B4-BE49-F238E27FC236}">
                  <a16:creationId xmlns:a16="http://schemas.microsoft.com/office/drawing/2014/main" id="{4F2F2E23-86CC-5846-BAF6-7062BC46D96F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FBE4122C-67FE-F843-AA01-448AC3DF1EFF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55D522C2-441A-CE45-8936-B76B7789DCD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88B8D688-23B4-A14F-8B94-338159EFE990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6F0CE89B-385F-FA47-AF7A-32E814980CF6}"/>
              </a:ext>
            </a:extLst>
          </p:cNvPr>
          <p:cNvGrpSpPr/>
          <p:nvPr/>
        </p:nvGrpSpPr>
        <p:grpSpPr>
          <a:xfrm>
            <a:off x="5913623" y="3574202"/>
            <a:ext cx="243478" cy="752858"/>
            <a:chOff x="827778" y="1767374"/>
            <a:chExt cx="311369" cy="868951"/>
          </a:xfrm>
        </p:grpSpPr>
        <p:sp>
          <p:nvSpPr>
            <p:cNvPr id="673" name="Rounded Rectangle 672">
              <a:extLst>
                <a:ext uri="{FF2B5EF4-FFF2-40B4-BE49-F238E27FC236}">
                  <a16:creationId xmlns:a16="http://schemas.microsoft.com/office/drawing/2014/main" id="{FD8F650E-AE75-A14C-B8D1-180DF52319C7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3650028-7638-494B-BFB4-B9680BD9602A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B4B19E51-E6EF-7C43-8C7E-8E9A35F42782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3EFAB411-609D-414B-9853-B55D38320BB8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D04907D7-3823-B949-954C-62E7637EA0A5}"/>
              </a:ext>
            </a:extLst>
          </p:cNvPr>
          <p:cNvGrpSpPr/>
          <p:nvPr/>
        </p:nvGrpSpPr>
        <p:grpSpPr>
          <a:xfrm>
            <a:off x="5330104" y="3584752"/>
            <a:ext cx="243478" cy="752858"/>
            <a:chOff x="827778" y="1767374"/>
            <a:chExt cx="311369" cy="868951"/>
          </a:xfrm>
        </p:grpSpPr>
        <p:sp>
          <p:nvSpPr>
            <p:cNvPr id="678" name="Rounded Rectangle 677">
              <a:extLst>
                <a:ext uri="{FF2B5EF4-FFF2-40B4-BE49-F238E27FC236}">
                  <a16:creationId xmlns:a16="http://schemas.microsoft.com/office/drawing/2014/main" id="{43B2B1A9-5429-6341-8D14-614ED59CB8E0}"/>
                </a:ext>
              </a:extLst>
            </p:cNvPr>
            <p:cNvSpPr/>
            <p:nvPr/>
          </p:nvSpPr>
          <p:spPr>
            <a:xfrm rot="5400000">
              <a:off x="548987" y="2046165"/>
              <a:ext cx="868951" cy="311369"/>
            </a:xfrm>
            <a:prstGeom prst="roundRect">
              <a:avLst/>
            </a:prstGeom>
            <a:noFill/>
            <a:ln w="38100">
              <a:solidFill>
                <a:srgbClr val="FF7F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4336C1F-0DF9-4A4D-88C1-2B7E1631A0D7}"/>
                </a:ext>
              </a:extLst>
            </p:cNvPr>
            <p:cNvSpPr/>
            <p:nvPr/>
          </p:nvSpPr>
          <p:spPr>
            <a:xfrm rot="5400000">
              <a:off x="882681" y="1851924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BE194159-C961-F048-BDBE-60919FC7FC57}"/>
                </a:ext>
              </a:extLst>
            </p:cNvPr>
            <p:cNvSpPr/>
            <p:nvPr/>
          </p:nvSpPr>
          <p:spPr>
            <a:xfrm rot="5400000">
              <a:off x="882681" y="2098183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F6665A99-DE94-6749-A107-E4F96C0DABFB}"/>
                </a:ext>
              </a:extLst>
            </p:cNvPr>
            <p:cNvSpPr/>
            <p:nvPr/>
          </p:nvSpPr>
          <p:spPr>
            <a:xfrm rot="5400000">
              <a:off x="882681" y="2344442"/>
              <a:ext cx="203200" cy="203200"/>
            </a:xfrm>
            <a:prstGeom prst="ellipse">
              <a:avLst/>
            </a:prstGeom>
            <a:solidFill>
              <a:srgbClr val="DE55B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2" name="Content Placeholder 2">
            <a:extLst>
              <a:ext uri="{FF2B5EF4-FFF2-40B4-BE49-F238E27FC236}">
                <a16:creationId xmlns:a16="http://schemas.microsoft.com/office/drawing/2014/main" id="{DC188BF1-4CB0-304D-88CE-7DF52E4BE3CD}"/>
              </a:ext>
            </a:extLst>
          </p:cNvPr>
          <p:cNvSpPr txBox="1">
            <a:spLocks/>
          </p:cNvSpPr>
          <p:nvPr/>
        </p:nvSpPr>
        <p:spPr>
          <a:xfrm>
            <a:off x="5542211" y="3223975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4B</a:t>
            </a:r>
          </a:p>
        </p:txBody>
      </p:sp>
      <p:sp>
        <p:nvSpPr>
          <p:cNvPr id="683" name="Content Placeholder 2">
            <a:extLst>
              <a:ext uri="{FF2B5EF4-FFF2-40B4-BE49-F238E27FC236}">
                <a16:creationId xmlns:a16="http://schemas.microsoft.com/office/drawing/2014/main" id="{467EBF75-251C-1A4F-9E73-3B17146A0228}"/>
              </a:ext>
            </a:extLst>
          </p:cNvPr>
          <p:cNvSpPr txBox="1">
            <a:spLocks/>
          </p:cNvSpPr>
          <p:nvPr/>
        </p:nvSpPr>
        <p:spPr>
          <a:xfrm>
            <a:off x="5828830" y="3239424"/>
            <a:ext cx="46757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DE55B3"/>
                </a:solidFill>
                <a:latin typeface="Avenir Light" panose="020B0402020203020204" pitchFamily="34" charset="77"/>
              </a:rPr>
              <a:t>z</a:t>
            </a:r>
            <a:r>
              <a:rPr lang="en-US" sz="1600" b="1" baseline="-25000" dirty="0">
                <a:solidFill>
                  <a:srgbClr val="DE55B3"/>
                </a:solidFill>
                <a:latin typeface="Avenir Light" panose="020B0402020203020204" pitchFamily="34" charset="77"/>
              </a:rPr>
              <a:t>4C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436E7-68F7-CF49-880D-3B9DFC0A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92" y="448583"/>
            <a:ext cx="2535529" cy="6085269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D4CF8A7D-B6CF-6E48-BD63-F35D97E697F3}"/>
              </a:ext>
            </a:extLst>
          </p:cNvPr>
          <p:cNvSpPr/>
          <p:nvPr/>
        </p:nvSpPr>
        <p:spPr>
          <a:xfrm>
            <a:off x="7752782" y="2297963"/>
            <a:ext cx="744438" cy="1234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72A044F6-5276-534C-899B-5448A8FA28D3}"/>
              </a:ext>
            </a:extLst>
          </p:cNvPr>
          <p:cNvSpPr/>
          <p:nvPr/>
        </p:nvSpPr>
        <p:spPr>
          <a:xfrm>
            <a:off x="10911969" y="2204303"/>
            <a:ext cx="963586" cy="62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43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339086" y="1956226"/>
            <a:ext cx="8146563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514842" y="4804408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Transformer Encoders and Decoders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539897" y="5517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14512" y="58044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906607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1867361" y="577353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3004149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21801" y="61512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297266" y="613951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33608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41807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296862" y="5503215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362590" y="5475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458727" y="5496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8769419" y="2110511"/>
            <a:ext cx="3193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Transformer Encoders </a:t>
            </a:r>
            <a:r>
              <a:rPr lang="en-US" sz="2000" dirty="0">
                <a:latin typeface="Avenir Book" panose="02000503020000020003" pitchFamily="2" charset="0"/>
              </a:rPr>
              <a:t>produce </a:t>
            </a:r>
            <a:r>
              <a:rPr lang="en-US" sz="2000" b="1" dirty="0">
                <a:highlight>
                  <a:srgbClr val="FFFF00"/>
                </a:highlight>
                <a:latin typeface="Avenir Book" panose="02000503020000020003" pitchFamily="2" charset="0"/>
              </a:rPr>
              <a:t>contextualized embeddings </a:t>
            </a:r>
            <a:r>
              <a:rPr lang="en-US" sz="2000" dirty="0">
                <a:latin typeface="Avenir Book" panose="02000503020000020003" pitchFamily="2" charset="0"/>
              </a:rPr>
              <a:t>of each word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235853" y="483680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235853" y="486567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523826" y="375777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548881" y="4471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305846" y="44565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371574" y="4429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467711" y="44495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244837" y="379017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244837" y="381903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514842" y="2103931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539897" y="2817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296862" y="28027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362590" y="2775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458727" y="279571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235853" y="2136331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235853" y="2165194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215205" y="3248712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1903094" y="3238609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581907" y="3242375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8769419" y="3785226"/>
            <a:ext cx="30942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Transformer Decoders </a:t>
            </a:r>
            <a:r>
              <a:rPr lang="en-US" sz="2000" dirty="0">
                <a:latin typeface="Avenir Book" panose="02000503020000020003" pitchFamily="2" charset="0"/>
              </a:rPr>
              <a:t>generate new sequences of text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C039C3B-F3FE-3B4F-B98C-77C76B1D6EF1}"/>
              </a:ext>
            </a:extLst>
          </p:cNvPr>
          <p:cNvSpPr/>
          <p:nvPr/>
        </p:nvSpPr>
        <p:spPr>
          <a:xfrm>
            <a:off x="5031435" y="485795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B8304AB-2970-EA44-96E9-58E12F153927}"/>
              </a:ext>
            </a:extLst>
          </p:cNvPr>
          <p:cNvSpPr/>
          <p:nvPr/>
        </p:nvSpPr>
        <p:spPr>
          <a:xfrm>
            <a:off x="5752446" y="489035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1763411B-8A2F-1049-9BF6-353A47192EC2}"/>
              </a:ext>
            </a:extLst>
          </p:cNvPr>
          <p:cNvSpPr txBox="1">
            <a:spLocks/>
          </p:cNvSpPr>
          <p:nvPr/>
        </p:nvSpPr>
        <p:spPr>
          <a:xfrm>
            <a:off x="5752446" y="491922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3BA3854-55A0-DE44-A3DB-BF1618EE52CB}"/>
              </a:ext>
            </a:extLst>
          </p:cNvPr>
          <p:cNvSpPr/>
          <p:nvPr/>
        </p:nvSpPr>
        <p:spPr>
          <a:xfrm>
            <a:off x="5040419" y="3811327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74FE87C-0979-6148-A503-335039FD4A33}"/>
              </a:ext>
            </a:extLst>
          </p:cNvPr>
          <p:cNvSpPr/>
          <p:nvPr/>
        </p:nvSpPr>
        <p:spPr>
          <a:xfrm rot="16200000">
            <a:off x="5065474" y="4524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26C26852-6E58-C246-B7C5-34843B69EC10}"/>
              </a:ext>
            </a:extLst>
          </p:cNvPr>
          <p:cNvSpPr/>
          <p:nvPr/>
        </p:nvSpPr>
        <p:spPr>
          <a:xfrm rot="16200000">
            <a:off x="5822439" y="45101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661AE14D-CBB1-B842-A12D-EED892A76CE4}"/>
              </a:ext>
            </a:extLst>
          </p:cNvPr>
          <p:cNvSpPr/>
          <p:nvPr/>
        </p:nvSpPr>
        <p:spPr>
          <a:xfrm rot="16200000">
            <a:off x="6888167" y="4482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9C863AA-E30F-674C-BEC4-9FA2944EC03D}"/>
              </a:ext>
            </a:extLst>
          </p:cNvPr>
          <p:cNvSpPr/>
          <p:nvPr/>
        </p:nvSpPr>
        <p:spPr>
          <a:xfrm rot="16200000">
            <a:off x="7984304" y="45031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C742E66-86B2-F74B-A42B-F6CC6C9F24E4}"/>
              </a:ext>
            </a:extLst>
          </p:cNvPr>
          <p:cNvSpPr/>
          <p:nvPr/>
        </p:nvSpPr>
        <p:spPr>
          <a:xfrm>
            <a:off x="5761430" y="3843727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4A6F53B5-C62F-7B49-8858-C30DDECFA36A}"/>
              </a:ext>
            </a:extLst>
          </p:cNvPr>
          <p:cNvSpPr txBox="1">
            <a:spLocks/>
          </p:cNvSpPr>
          <p:nvPr/>
        </p:nvSpPr>
        <p:spPr>
          <a:xfrm>
            <a:off x="5761430" y="3872590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15307F3-80CC-2244-BABE-B58049E7EA66}"/>
              </a:ext>
            </a:extLst>
          </p:cNvPr>
          <p:cNvSpPr/>
          <p:nvPr/>
        </p:nvSpPr>
        <p:spPr>
          <a:xfrm>
            <a:off x="5031435" y="215748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087B729E-0493-AB40-A2C3-7C2B8B72B4D9}"/>
              </a:ext>
            </a:extLst>
          </p:cNvPr>
          <p:cNvSpPr/>
          <p:nvPr/>
        </p:nvSpPr>
        <p:spPr>
          <a:xfrm rot="16200000">
            <a:off x="5056490" y="2870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FFF41EE5-52B1-9145-A73F-99CCA1D39B29}"/>
              </a:ext>
            </a:extLst>
          </p:cNvPr>
          <p:cNvSpPr/>
          <p:nvPr/>
        </p:nvSpPr>
        <p:spPr>
          <a:xfrm rot="16200000">
            <a:off x="5813455" y="285628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05B20DD6-B967-0A43-982F-A5024F88B80D}"/>
              </a:ext>
            </a:extLst>
          </p:cNvPr>
          <p:cNvSpPr/>
          <p:nvPr/>
        </p:nvSpPr>
        <p:spPr>
          <a:xfrm rot="16200000">
            <a:off x="6879183" y="2828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5C3BD9BB-FE41-0643-86FE-49A0C628B1C1}"/>
              </a:ext>
            </a:extLst>
          </p:cNvPr>
          <p:cNvSpPr/>
          <p:nvPr/>
        </p:nvSpPr>
        <p:spPr>
          <a:xfrm rot="16200000">
            <a:off x="7975320" y="28492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DF332C-9975-6742-835E-068522FCD347}"/>
              </a:ext>
            </a:extLst>
          </p:cNvPr>
          <p:cNvSpPr/>
          <p:nvPr/>
        </p:nvSpPr>
        <p:spPr>
          <a:xfrm>
            <a:off x="5752446" y="218988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8B29C652-2A30-5E47-9C36-0E00524F8EF1}"/>
              </a:ext>
            </a:extLst>
          </p:cNvPr>
          <p:cNvSpPr txBox="1">
            <a:spLocks/>
          </p:cNvSpPr>
          <p:nvPr/>
        </p:nvSpPr>
        <p:spPr>
          <a:xfrm>
            <a:off x="5752446" y="221874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#8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83F314F-5E7B-3747-9038-4BE34A63D456}"/>
              </a:ext>
            </a:extLst>
          </p:cNvPr>
          <p:cNvSpPr/>
          <p:nvPr/>
        </p:nvSpPr>
        <p:spPr>
          <a:xfrm>
            <a:off x="5731798" y="330226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11DC5B6-B001-BB43-96FD-384C42F27C5F}"/>
              </a:ext>
            </a:extLst>
          </p:cNvPr>
          <p:cNvSpPr/>
          <p:nvPr/>
        </p:nvSpPr>
        <p:spPr>
          <a:xfrm rot="5400000">
            <a:off x="6419687" y="329216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2ACE02B-D4B6-9B48-9F85-F692470DEE94}"/>
              </a:ext>
            </a:extLst>
          </p:cNvPr>
          <p:cNvSpPr/>
          <p:nvPr/>
        </p:nvSpPr>
        <p:spPr>
          <a:xfrm rot="5215788">
            <a:off x="7098500" y="3295926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241A231-CEE7-D54C-8D77-6F8E0A0D708B}"/>
              </a:ext>
            </a:extLst>
          </p:cNvPr>
          <p:cNvSpPr/>
          <p:nvPr/>
        </p:nvSpPr>
        <p:spPr>
          <a:xfrm rot="16200000">
            <a:off x="5465838" y="185932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B53BFFFC-C155-544C-98AF-DBD737BFF69C}"/>
              </a:ext>
            </a:extLst>
          </p:cNvPr>
          <p:cNvSpPr/>
          <p:nvPr/>
        </p:nvSpPr>
        <p:spPr>
          <a:xfrm rot="16200000">
            <a:off x="6494052" y="18622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AA7A48C-A4D2-0B43-BD91-4D7B136091DA}"/>
              </a:ext>
            </a:extLst>
          </p:cNvPr>
          <p:cNvSpPr/>
          <p:nvPr/>
        </p:nvSpPr>
        <p:spPr>
          <a:xfrm rot="16200000">
            <a:off x="7522266" y="1878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ED3E15D0-38AF-C447-88D4-43630834B72F}"/>
              </a:ext>
            </a:extLst>
          </p:cNvPr>
          <p:cNvSpPr txBox="1">
            <a:spLocks/>
          </p:cNvSpPr>
          <p:nvPr/>
        </p:nvSpPr>
        <p:spPr>
          <a:xfrm>
            <a:off x="5173181" y="1326991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hnědý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474EB221-E3FE-ED43-ADB6-622E9B9BD58B}"/>
              </a:ext>
            </a:extLst>
          </p:cNvPr>
          <p:cNvSpPr txBox="1">
            <a:spLocks/>
          </p:cNvSpPr>
          <p:nvPr/>
        </p:nvSpPr>
        <p:spPr>
          <a:xfrm>
            <a:off x="6235332" y="1348568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pes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35EB8FA-5A76-834F-8B31-29EDEE20A54B}"/>
              </a:ext>
            </a:extLst>
          </p:cNvPr>
          <p:cNvSpPr txBox="1">
            <a:spLocks/>
          </p:cNvSpPr>
          <p:nvPr/>
        </p:nvSpPr>
        <p:spPr>
          <a:xfrm>
            <a:off x="7301805" y="1356907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běžel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2876746" y="1599981"/>
            <a:ext cx="2154689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2879020" y="1569032"/>
            <a:ext cx="210805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Transformer</a:t>
            </a:r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E0811FD4-E318-5343-B38D-A88C107F23D9}"/>
              </a:ext>
            </a:extLst>
          </p:cNvPr>
          <p:cNvSpPr/>
          <p:nvPr/>
        </p:nvSpPr>
        <p:spPr>
          <a:xfrm rot="14695145" flipH="1">
            <a:off x="3073067" y="3715624"/>
            <a:ext cx="2683410" cy="249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82ADE934-7BCA-404C-A452-E5A9B981FAF5}"/>
              </a:ext>
            </a:extLst>
          </p:cNvPr>
          <p:cNvSpPr/>
          <p:nvPr/>
        </p:nvSpPr>
        <p:spPr>
          <a:xfrm rot="13662289" flipH="1">
            <a:off x="3566436" y="3023990"/>
            <a:ext cx="1764879" cy="24974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84011957-5672-F84B-9744-6DA3F9C72467}"/>
              </a:ext>
            </a:extLst>
          </p:cNvPr>
          <p:cNvSpPr/>
          <p:nvPr/>
        </p:nvSpPr>
        <p:spPr>
          <a:xfrm rot="10800000" flipH="1">
            <a:off x="3830366" y="2333215"/>
            <a:ext cx="1189931" cy="20187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9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43B902C-4DD5-8942-AE47-56F4AFFEF4C5}"/>
              </a:ext>
            </a:extLst>
          </p:cNvPr>
          <p:cNvSpPr/>
          <p:nvPr/>
        </p:nvSpPr>
        <p:spPr>
          <a:xfrm>
            <a:off x="8819612" y="1446099"/>
            <a:ext cx="1205844" cy="5170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339086" y="1956226"/>
            <a:ext cx="8146563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514842" y="4804408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Transformer Encoders and Decoders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539897" y="5517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14512" y="58044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906607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1867361" y="577353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3004149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21801" y="61512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297266" y="613951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33608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41807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296862" y="5503215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362590" y="5475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458727" y="5496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235853" y="483680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235853" y="486567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523826" y="375777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548881" y="4471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305846" y="44565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371574" y="4429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467711" y="44495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244837" y="379017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244837" y="381903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514842" y="2103931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539897" y="2817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296862" y="28027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362590" y="2775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458727" y="279571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235853" y="2136331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235853" y="2165194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215205" y="3248712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1903094" y="3238609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581907" y="3242375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8720018" y="2103931"/>
            <a:ext cx="317592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Transformer Decoders </a:t>
            </a:r>
            <a:r>
              <a:rPr lang="en-US" sz="2000" dirty="0">
                <a:latin typeface="Avenir Book" panose="02000503020000020003" pitchFamily="2" charset="0"/>
              </a:rPr>
              <a:t>are identical to the 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Encoders</a:t>
            </a:r>
            <a:r>
              <a:rPr lang="en-US" sz="2000" dirty="0">
                <a:latin typeface="Avenir Book" panose="02000503020000020003" pitchFamily="2" charset="0"/>
              </a:rPr>
              <a:t>, except they have an additional </a:t>
            </a:r>
            <a:r>
              <a:rPr lang="en-US" sz="2000" dirty="0">
                <a:highlight>
                  <a:srgbClr val="FFFF00"/>
                </a:highlight>
                <a:latin typeface="Avenir Book" panose="02000503020000020003" pitchFamily="2" charset="0"/>
              </a:rPr>
              <a:t>Attention Head</a:t>
            </a:r>
            <a:r>
              <a:rPr lang="en-US" sz="2000" dirty="0">
                <a:latin typeface="Avenir Book" panose="02000503020000020003" pitchFamily="2" charset="0"/>
              </a:rPr>
              <a:t> in between the </a:t>
            </a:r>
            <a:r>
              <a:rPr lang="en-US" sz="2000" u="sng" dirty="0">
                <a:latin typeface="Avenir Book" panose="02000503020000020003" pitchFamily="2" charset="0"/>
              </a:rPr>
              <a:t>Self-Attention</a:t>
            </a:r>
            <a:r>
              <a:rPr lang="en-US" sz="2000" dirty="0">
                <a:latin typeface="Avenir Book" panose="02000503020000020003" pitchFamily="2" charset="0"/>
              </a:rPr>
              <a:t> and </a:t>
            </a:r>
            <a:r>
              <a:rPr lang="en-US" sz="2000" u="sng" dirty="0">
                <a:latin typeface="Avenir Book" panose="02000503020000020003" pitchFamily="2" charset="0"/>
              </a:rPr>
              <a:t>FFNN</a:t>
            </a:r>
            <a:r>
              <a:rPr lang="en-US" sz="2000" dirty="0">
                <a:latin typeface="Avenir Book" panose="02000503020000020003" pitchFamily="2" charset="0"/>
              </a:rPr>
              <a:t> layers.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This additional </a:t>
            </a:r>
            <a:r>
              <a:rPr lang="en-US" sz="2000" dirty="0">
                <a:highlight>
                  <a:srgbClr val="FFFF00"/>
                </a:highlight>
                <a:latin typeface="Avenir Book" panose="02000503020000020003" pitchFamily="2" charset="0"/>
              </a:rPr>
              <a:t>Attention Head</a:t>
            </a:r>
            <a:r>
              <a:rPr lang="en-US" sz="2000" dirty="0">
                <a:latin typeface="Avenir Book" panose="02000503020000020003" pitchFamily="2" charset="0"/>
              </a:rPr>
              <a:t> </a:t>
            </a:r>
            <a:r>
              <a:rPr lang="en-US" sz="2000" b="1" dirty="0">
                <a:latin typeface="Avenir Book" panose="02000503020000020003" pitchFamily="2" charset="0"/>
              </a:rPr>
              <a:t>focuses on parts of the encoder’s representations.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C039C3B-F3FE-3B4F-B98C-77C76B1D6EF1}"/>
              </a:ext>
            </a:extLst>
          </p:cNvPr>
          <p:cNvSpPr/>
          <p:nvPr/>
        </p:nvSpPr>
        <p:spPr>
          <a:xfrm>
            <a:off x="5031435" y="485795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B8304AB-2970-EA44-96E9-58E12F153927}"/>
              </a:ext>
            </a:extLst>
          </p:cNvPr>
          <p:cNvSpPr/>
          <p:nvPr/>
        </p:nvSpPr>
        <p:spPr>
          <a:xfrm>
            <a:off x="5752446" y="489035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1763411B-8A2F-1049-9BF6-353A47192EC2}"/>
              </a:ext>
            </a:extLst>
          </p:cNvPr>
          <p:cNvSpPr txBox="1">
            <a:spLocks/>
          </p:cNvSpPr>
          <p:nvPr/>
        </p:nvSpPr>
        <p:spPr>
          <a:xfrm>
            <a:off x="5752446" y="491922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3BA3854-55A0-DE44-A3DB-BF1618EE52CB}"/>
              </a:ext>
            </a:extLst>
          </p:cNvPr>
          <p:cNvSpPr/>
          <p:nvPr/>
        </p:nvSpPr>
        <p:spPr>
          <a:xfrm>
            <a:off x="5040419" y="3811327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74FE87C-0979-6148-A503-335039FD4A33}"/>
              </a:ext>
            </a:extLst>
          </p:cNvPr>
          <p:cNvSpPr/>
          <p:nvPr/>
        </p:nvSpPr>
        <p:spPr>
          <a:xfrm rot="16200000">
            <a:off x="5065474" y="4524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26C26852-6E58-C246-B7C5-34843B69EC10}"/>
              </a:ext>
            </a:extLst>
          </p:cNvPr>
          <p:cNvSpPr/>
          <p:nvPr/>
        </p:nvSpPr>
        <p:spPr>
          <a:xfrm rot="16200000">
            <a:off x="5822439" y="45101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661AE14D-CBB1-B842-A12D-EED892A76CE4}"/>
              </a:ext>
            </a:extLst>
          </p:cNvPr>
          <p:cNvSpPr/>
          <p:nvPr/>
        </p:nvSpPr>
        <p:spPr>
          <a:xfrm rot="16200000">
            <a:off x="6888167" y="4482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9C863AA-E30F-674C-BEC4-9FA2944EC03D}"/>
              </a:ext>
            </a:extLst>
          </p:cNvPr>
          <p:cNvSpPr/>
          <p:nvPr/>
        </p:nvSpPr>
        <p:spPr>
          <a:xfrm rot="16200000">
            <a:off x="7984304" y="45031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C742E66-86B2-F74B-A42B-F6CC6C9F24E4}"/>
              </a:ext>
            </a:extLst>
          </p:cNvPr>
          <p:cNvSpPr/>
          <p:nvPr/>
        </p:nvSpPr>
        <p:spPr>
          <a:xfrm>
            <a:off x="5761430" y="3843727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4A6F53B5-C62F-7B49-8858-C30DDECFA36A}"/>
              </a:ext>
            </a:extLst>
          </p:cNvPr>
          <p:cNvSpPr txBox="1">
            <a:spLocks/>
          </p:cNvSpPr>
          <p:nvPr/>
        </p:nvSpPr>
        <p:spPr>
          <a:xfrm>
            <a:off x="5761430" y="3872590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15307F3-80CC-2244-BABE-B58049E7EA66}"/>
              </a:ext>
            </a:extLst>
          </p:cNvPr>
          <p:cNvSpPr/>
          <p:nvPr/>
        </p:nvSpPr>
        <p:spPr>
          <a:xfrm>
            <a:off x="5031435" y="215748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087B729E-0493-AB40-A2C3-7C2B8B72B4D9}"/>
              </a:ext>
            </a:extLst>
          </p:cNvPr>
          <p:cNvSpPr/>
          <p:nvPr/>
        </p:nvSpPr>
        <p:spPr>
          <a:xfrm rot="16200000">
            <a:off x="5056490" y="2870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FFF41EE5-52B1-9145-A73F-99CCA1D39B29}"/>
              </a:ext>
            </a:extLst>
          </p:cNvPr>
          <p:cNvSpPr/>
          <p:nvPr/>
        </p:nvSpPr>
        <p:spPr>
          <a:xfrm rot="16200000">
            <a:off x="5813455" y="285628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05B20DD6-B967-0A43-982F-A5024F88B80D}"/>
              </a:ext>
            </a:extLst>
          </p:cNvPr>
          <p:cNvSpPr/>
          <p:nvPr/>
        </p:nvSpPr>
        <p:spPr>
          <a:xfrm rot="16200000">
            <a:off x="6879183" y="2828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5C3BD9BB-FE41-0643-86FE-49A0C628B1C1}"/>
              </a:ext>
            </a:extLst>
          </p:cNvPr>
          <p:cNvSpPr/>
          <p:nvPr/>
        </p:nvSpPr>
        <p:spPr>
          <a:xfrm rot="16200000">
            <a:off x="7975320" y="28492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DF332C-9975-6742-835E-068522FCD347}"/>
              </a:ext>
            </a:extLst>
          </p:cNvPr>
          <p:cNvSpPr/>
          <p:nvPr/>
        </p:nvSpPr>
        <p:spPr>
          <a:xfrm>
            <a:off x="5752446" y="218988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8B29C652-2A30-5E47-9C36-0E00524F8EF1}"/>
              </a:ext>
            </a:extLst>
          </p:cNvPr>
          <p:cNvSpPr txBox="1">
            <a:spLocks/>
          </p:cNvSpPr>
          <p:nvPr/>
        </p:nvSpPr>
        <p:spPr>
          <a:xfrm>
            <a:off x="5752446" y="221874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#8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83F314F-5E7B-3747-9038-4BE34A63D456}"/>
              </a:ext>
            </a:extLst>
          </p:cNvPr>
          <p:cNvSpPr/>
          <p:nvPr/>
        </p:nvSpPr>
        <p:spPr>
          <a:xfrm>
            <a:off x="5731798" y="330226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11DC5B6-B001-BB43-96FD-384C42F27C5F}"/>
              </a:ext>
            </a:extLst>
          </p:cNvPr>
          <p:cNvSpPr/>
          <p:nvPr/>
        </p:nvSpPr>
        <p:spPr>
          <a:xfrm rot="5400000">
            <a:off x="6419687" y="329216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2ACE02B-D4B6-9B48-9F85-F692470DEE94}"/>
              </a:ext>
            </a:extLst>
          </p:cNvPr>
          <p:cNvSpPr/>
          <p:nvPr/>
        </p:nvSpPr>
        <p:spPr>
          <a:xfrm rot="5215788">
            <a:off x="7098500" y="3295926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241A231-CEE7-D54C-8D77-6F8E0A0D708B}"/>
              </a:ext>
            </a:extLst>
          </p:cNvPr>
          <p:cNvSpPr/>
          <p:nvPr/>
        </p:nvSpPr>
        <p:spPr>
          <a:xfrm rot="16200000">
            <a:off x="5465838" y="185932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B53BFFFC-C155-544C-98AF-DBD737BFF69C}"/>
              </a:ext>
            </a:extLst>
          </p:cNvPr>
          <p:cNvSpPr/>
          <p:nvPr/>
        </p:nvSpPr>
        <p:spPr>
          <a:xfrm rot="16200000">
            <a:off x="6494052" y="18622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AA7A48C-A4D2-0B43-BD91-4D7B136091DA}"/>
              </a:ext>
            </a:extLst>
          </p:cNvPr>
          <p:cNvSpPr/>
          <p:nvPr/>
        </p:nvSpPr>
        <p:spPr>
          <a:xfrm rot="16200000">
            <a:off x="7522266" y="1878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ED3E15D0-38AF-C447-88D4-43630834B72F}"/>
              </a:ext>
            </a:extLst>
          </p:cNvPr>
          <p:cNvSpPr txBox="1">
            <a:spLocks/>
          </p:cNvSpPr>
          <p:nvPr/>
        </p:nvSpPr>
        <p:spPr>
          <a:xfrm>
            <a:off x="5173181" y="1326991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hnědý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474EB221-E3FE-ED43-ADB6-622E9B9BD58B}"/>
              </a:ext>
            </a:extLst>
          </p:cNvPr>
          <p:cNvSpPr txBox="1">
            <a:spLocks/>
          </p:cNvSpPr>
          <p:nvPr/>
        </p:nvSpPr>
        <p:spPr>
          <a:xfrm>
            <a:off x="6235332" y="1348568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pes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35EB8FA-5A76-834F-8B31-29EDEE20A54B}"/>
              </a:ext>
            </a:extLst>
          </p:cNvPr>
          <p:cNvSpPr txBox="1">
            <a:spLocks/>
          </p:cNvSpPr>
          <p:nvPr/>
        </p:nvSpPr>
        <p:spPr>
          <a:xfrm>
            <a:off x="7301805" y="1356907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běžel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2876746" y="1599981"/>
            <a:ext cx="2154689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2879020" y="1569032"/>
            <a:ext cx="210805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Transformer</a:t>
            </a:r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E0811FD4-E318-5343-B38D-A88C107F23D9}"/>
              </a:ext>
            </a:extLst>
          </p:cNvPr>
          <p:cNvSpPr/>
          <p:nvPr/>
        </p:nvSpPr>
        <p:spPr>
          <a:xfrm rot="14695145" flipH="1">
            <a:off x="3073067" y="3715624"/>
            <a:ext cx="2683410" cy="249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82ADE934-7BCA-404C-A452-E5A9B981FAF5}"/>
              </a:ext>
            </a:extLst>
          </p:cNvPr>
          <p:cNvSpPr/>
          <p:nvPr/>
        </p:nvSpPr>
        <p:spPr>
          <a:xfrm rot="13662289" flipH="1">
            <a:off x="3566436" y="3023990"/>
            <a:ext cx="1764879" cy="24974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84011957-5672-F84B-9744-6DA3F9C72467}"/>
              </a:ext>
            </a:extLst>
          </p:cNvPr>
          <p:cNvSpPr/>
          <p:nvPr/>
        </p:nvSpPr>
        <p:spPr>
          <a:xfrm rot="10800000" flipH="1">
            <a:off x="3830366" y="2333215"/>
            <a:ext cx="1189931" cy="20187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B4524D1-FCB7-0146-A914-A196147BC653}"/>
              </a:ext>
            </a:extLst>
          </p:cNvPr>
          <p:cNvSpPr/>
          <p:nvPr/>
        </p:nvSpPr>
        <p:spPr>
          <a:xfrm>
            <a:off x="8844984" y="1473795"/>
            <a:ext cx="118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Light" panose="020B0402020203020204" pitchFamily="34" charset="77"/>
              </a:rPr>
              <a:t>NOTE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380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43B902C-4DD5-8942-AE47-56F4AFFEF4C5}"/>
              </a:ext>
            </a:extLst>
          </p:cNvPr>
          <p:cNvSpPr/>
          <p:nvPr/>
        </p:nvSpPr>
        <p:spPr>
          <a:xfrm>
            <a:off x="8819612" y="1446099"/>
            <a:ext cx="1205844" cy="5170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339086" y="1956226"/>
            <a:ext cx="8146563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514842" y="4804408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Transformer Encoders and Decoders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539897" y="5517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14512" y="58044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906607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1867361" y="577353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3004149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21801" y="61512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297266" y="613951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33608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41807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296862" y="5503215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362590" y="5475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458727" y="5496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235853" y="483680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235853" y="486567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523826" y="375777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548881" y="4471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305846" y="44565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371574" y="4429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467711" y="44495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244837" y="379017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244837" y="381903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514842" y="2103931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539897" y="2817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296862" y="28027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362590" y="2775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458727" y="279571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235853" y="2136331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235853" y="2165194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215205" y="3248712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1903094" y="3238609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581907" y="3242375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8720018" y="2103931"/>
            <a:ext cx="317592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query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n-US" sz="2000" dirty="0">
                <a:latin typeface="Avenir Book" panose="02000503020000020003" pitchFamily="2" charset="0"/>
              </a:rPr>
              <a:t>vector for a Transformer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Decoder’s </a:t>
            </a: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Attention Head </a:t>
            </a:r>
            <a:r>
              <a:rPr lang="en-US" sz="2000" dirty="0">
                <a:latin typeface="Avenir Book" panose="02000503020000020003" pitchFamily="2" charset="0"/>
              </a:rPr>
              <a:t>(not Self-Attention Head) is from the output of the </a:t>
            </a:r>
            <a:r>
              <a:rPr lang="en-US" sz="2000" u="sng" dirty="0">
                <a:latin typeface="Avenir Book" panose="02000503020000020003" pitchFamily="2" charset="0"/>
              </a:rPr>
              <a:t>previous decoder layer</a:t>
            </a:r>
            <a:r>
              <a:rPr lang="en-US" sz="2000" dirty="0">
                <a:latin typeface="Avenir Book" panose="02000503020000020003" pitchFamily="2" charset="0"/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However, the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key</a:t>
            </a:r>
            <a:r>
              <a:rPr lang="en-US" sz="2000" dirty="0">
                <a:latin typeface="Avenir Book" panose="02000503020000020003" pitchFamily="2" charset="0"/>
              </a:rPr>
              <a:t> and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value</a:t>
            </a:r>
            <a:r>
              <a:rPr lang="en-US" sz="2000" dirty="0">
                <a:latin typeface="Avenir Book" panose="02000503020000020003" pitchFamily="2" charset="0"/>
              </a:rPr>
              <a:t> vectors are from the </a:t>
            </a:r>
            <a:r>
              <a:rPr lang="en-US" sz="2000" dirty="0">
                <a:highlight>
                  <a:srgbClr val="FFFF00"/>
                </a:highlight>
                <a:latin typeface="Avenir Book" panose="02000503020000020003" pitchFamily="2" charset="0"/>
              </a:rPr>
              <a:t>Transformer Encoders</a:t>
            </a:r>
            <a:r>
              <a:rPr lang="en-US" sz="2000" dirty="0">
                <a:latin typeface="Avenir Book" panose="02000503020000020003" pitchFamily="2" charset="0"/>
              </a:rPr>
              <a:t>’ outputs.</a:t>
            </a:r>
            <a:endParaRPr lang="en-US" sz="2000" b="1" dirty="0">
              <a:latin typeface="Avenir Book" panose="02000503020000020003" pitchFamily="2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C039C3B-F3FE-3B4F-B98C-77C76B1D6EF1}"/>
              </a:ext>
            </a:extLst>
          </p:cNvPr>
          <p:cNvSpPr/>
          <p:nvPr/>
        </p:nvSpPr>
        <p:spPr>
          <a:xfrm>
            <a:off x="5031435" y="485795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B8304AB-2970-EA44-96E9-58E12F153927}"/>
              </a:ext>
            </a:extLst>
          </p:cNvPr>
          <p:cNvSpPr/>
          <p:nvPr/>
        </p:nvSpPr>
        <p:spPr>
          <a:xfrm>
            <a:off x="5752446" y="489035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1763411B-8A2F-1049-9BF6-353A47192EC2}"/>
              </a:ext>
            </a:extLst>
          </p:cNvPr>
          <p:cNvSpPr txBox="1">
            <a:spLocks/>
          </p:cNvSpPr>
          <p:nvPr/>
        </p:nvSpPr>
        <p:spPr>
          <a:xfrm>
            <a:off x="5752446" y="491922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3BA3854-55A0-DE44-A3DB-BF1618EE52CB}"/>
              </a:ext>
            </a:extLst>
          </p:cNvPr>
          <p:cNvSpPr/>
          <p:nvPr/>
        </p:nvSpPr>
        <p:spPr>
          <a:xfrm>
            <a:off x="5040419" y="3811327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74FE87C-0979-6148-A503-335039FD4A33}"/>
              </a:ext>
            </a:extLst>
          </p:cNvPr>
          <p:cNvSpPr/>
          <p:nvPr/>
        </p:nvSpPr>
        <p:spPr>
          <a:xfrm rot="16200000">
            <a:off x="5065474" y="4524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26C26852-6E58-C246-B7C5-34843B69EC10}"/>
              </a:ext>
            </a:extLst>
          </p:cNvPr>
          <p:cNvSpPr/>
          <p:nvPr/>
        </p:nvSpPr>
        <p:spPr>
          <a:xfrm rot="16200000">
            <a:off x="5822439" y="45101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661AE14D-CBB1-B842-A12D-EED892A76CE4}"/>
              </a:ext>
            </a:extLst>
          </p:cNvPr>
          <p:cNvSpPr/>
          <p:nvPr/>
        </p:nvSpPr>
        <p:spPr>
          <a:xfrm rot="16200000">
            <a:off x="6888167" y="4482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9C863AA-E30F-674C-BEC4-9FA2944EC03D}"/>
              </a:ext>
            </a:extLst>
          </p:cNvPr>
          <p:cNvSpPr/>
          <p:nvPr/>
        </p:nvSpPr>
        <p:spPr>
          <a:xfrm rot="16200000">
            <a:off x="7984304" y="45031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C742E66-86B2-F74B-A42B-F6CC6C9F24E4}"/>
              </a:ext>
            </a:extLst>
          </p:cNvPr>
          <p:cNvSpPr/>
          <p:nvPr/>
        </p:nvSpPr>
        <p:spPr>
          <a:xfrm>
            <a:off x="5761430" y="3843727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4A6F53B5-C62F-7B49-8858-C30DDECFA36A}"/>
              </a:ext>
            </a:extLst>
          </p:cNvPr>
          <p:cNvSpPr txBox="1">
            <a:spLocks/>
          </p:cNvSpPr>
          <p:nvPr/>
        </p:nvSpPr>
        <p:spPr>
          <a:xfrm>
            <a:off x="5761430" y="3872590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15307F3-80CC-2244-BABE-B58049E7EA66}"/>
              </a:ext>
            </a:extLst>
          </p:cNvPr>
          <p:cNvSpPr/>
          <p:nvPr/>
        </p:nvSpPr>
        <p:spPr>
          <a:xfrm>
            <a:off x="5031435" y="215748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087B729E-0493-AB40-A2C3-7C2B8B72B4D9}"/>
              </a:ext>
            </a:extLst>
          </p:cNvPr>
          <p:cNvSpPr/>
          <p:nvPr/>
        </p:nvSpPr>
        <p:spPr>
          <a:xfrm rot="16200000">
            <a:off x="5056490" y="2870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FFF41EE5-52B1-9145-A73F-99CCA1D39B29}"/>
              </a:ext>
            </a:extLst>
          </p:cNvPr>
          <p:cNvSpPr/>
          <p:nvPr/>
        </p:nvSpPr>
        <p:spPr>
          <a:xfrm rot="16200000">
            <a:off x="5813455" y="285628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05B20DD6-B967-0A43-982F-A5024F88B80D}"/>
              </a:ext>
            </a:extLst>
          </p:cNvPr>
          <p:cNvSpPr/>
          <p:nvPr/>
        </p:nvSpPr>
        <p:spPr>
          <a:xfrm rot="16200000">
            <a:off x="6879183" y="2828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5C3BD9BB-FE41-0643-86FE-49A0C628B1C1}"/>
              </a:ext>
            </a:extLst>
          </p:cNvPr>
          <p:cNvSpPr/>
          <p:nvPr/>
        </p:nvSpPr>
        <p:spPr>
          <a:xfrm rot="16200000">
            <a:off x="7975320" y="28492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DF332C-9975-6742-835E-068522FCD347}"/>
              </a:ext>
            </a:extLst>
          </p:cNvPr>
          <p:cNvSpPr/>
          <p:nvPr/>
        </p:nvSpPr>
        <p:spPr>
          <a:xfrm>
            <a:off x="5752446" y="218988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8B29C652-2A30-5E47-9C36-0E00524F8EF1}"/>
              </a:ext>
            </a:extLst>
          </p:cNvPr>
          <p:cNvSpPr txBox="1">
            <a:spLocks/>
          </p:cNvSpPr>
          <p:nvPr/>
        </p:nvSpPr>
        <p:spPr>
          <a:xfrm>
            <a:off x="5752446" y="221874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#8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83F314F-5E7B-3747-9038-4BE34A63D456}"/>
              </a:ext>
            </a:extLst>
          </p:cNvPr>
          <p:cNvSpPr/>
          <p:nvPr/>
        </p:nvSpPr>
        <p:spPr>
          <a:xfrm>
            <a:off x="5731798" y="330226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11DC5B6-B001-BB43-96FD-384C42F27C5F}"/>
              </a:ext>
            </a:extLst>
          </p:cNvPr>
          <p:cNvSpPr/>
          <p:nvPr/>
        </p:nvSpPr>
        <p:spPr>
          <a:xfrm rot="5400000">
            <a:off x="6419687" y="329216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2ACE02B-D4B6-9B48-9F85-F692470DEE94}"/>
              </a:ext>
            </a:extLst>
          </p:cNvPr>
          <p:cNvSpPr/>
          <p:nvPr/>
        </p:nvSpPr>
        <p:spPr>
          <a:xfrm rot="5215788">
            <a:off x="7098500" y="3295926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241A231-CEE7-D54C-8D77-6F8E0A0D708B}"/>
              </a:ext>
            </a:extLst>
          </p:cNvPr>
          <p:cNvSpPr/>
          <p:nvPr/>
        </p:nvSpPr>
        <p:spPr>
          <a:xfrm rot="16200000">
            <a:off x="5465838" y="185932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B53BFFFC-C155-544C-98AF-DBD737BFF69C}"/>
              </a:ext>
            </a:extLst>
          </p:cNvPr>
          <p:cNvSpPr/>
          <p:nvPr/>
        </p:nvSpPr>
        <p:spPr>
          <a:xfrm rot="16200000">
            <a:off x="6494052" y="18622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AA7A48C-A4D2-0B43-BD91-4D7B136091DA}"/>
              </a:ext>
            </a:extLst>
          </p:cNvPr>
          <p:cNvSpPr/>
          <p:nvPr/>
        </p:nvSpPr>
        <p:spPr>
          <a:xfrm rot="16200000">
            <a:off x="7522266" y="1878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ED3E15D0-38AF-C447-88D4-43630834B72F}"/>
              </a:ext>
            </a:extLst>
          </p:cNvPr>
          <p:cNvSpPr txBox="1">
            <a:spLocks/>
          </p:cNvSpPr>
          <p:nvPr/>
        </p:nvSpPr>
        <p:spPr>
          <a:xfrm>
            <a:off x="5173181" y="1326991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hnědý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474EB221-E3FE-ED43-ADB6-622E9B9BD58B}"/>
              </a:ext>
            </a:extLst>
          </p:cNvPr>
          <p:cNvSpPr txBox="1">
            <a:spLocks/>
          </p:cNvSpPr>
          <p:nvPr/>
        </p:nvSpPr>
        <p:spPr>
          <a:xfrm>
            <a:off x="6235332" y="1348568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pes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35EB8FA-5A76-834F-8B31-29EDEE20A54B}"/>
              </a:ext>
            </a:extLst>
          </p:cNvPr>
          <p:cNvSpPr txBox="1">
            <a:spLocks/>
          </p:cNvSpPr>
          <p:nvPr/>
        </p:nvSpPr>
        <p:spPr>
          <a:xfrm>
            <a:off x="7301805" y="1356907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běžel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2876746" y="1599981"/>
            <a:ext cx="2154689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2879020" y="1569032"/>
            <a:ext cx="210805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Transformer</a:t>
            </a:r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E0811FD4-E318-5343-B38D-A88C107F23D9}"/>
              </a:ext>
            </a:extLst>
          </p:cNvPr>
          <p:cNvSpPr/>
          <p:nvPr/>
        </p:nvSpPr>
        <p:spPr>
          <a:xfrm rot="14695145" flipH="1">
            <a:off x="3073067" y="3715624"/>
            <a:ext cx="2683410" cy="249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82ADE934-7BCA-404C-A452-E5A9B981FAF5}"/>
              </a:ext>
            </a:extLst>
          </p:cNvPr>
          <p:cNvSpPr/>
          <p:nvPr/>
        </p:nvSpPr>
        <p:spPr>
          <a:xfrm rot="13662289" flipH="1">
            <a:off x="3566436" y="3023990"/>
            <a:ext cx="1764879" cy="24974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84011957-5672-F84B-9744-6DA3F9C72467}"/>
              </a:ext>
            </a:extLst>
          </p:cNvPr>
          <p:cNvSpPr/>
          <p:nvPr/>
        </p:nvSpPr>
        <p:spPr>
          <a:xfrm rot="10800000" flipH="1">
            <a:off x="3830366" y="2333215"/>
            <a:ext cx="1189931" cy="20187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B4524D1-FCB7-0146-A914-A196147BC653}"/>
              </a:ext>
            </a:extLst>
          </p:cNvPr>
          <p:cNvSpPr/>
          <p:nvPr/>
        </p:nvSpPr>
        <p:spPr>
          <a:xfrm>
            <a:off x="8844984" y="1473795"/>
            <a:ext cx="118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Light" panose="020B0402020203020204" pitchFamily="34" charset="77"/>
              </a:rPr>
              <a:t>NOTE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66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43B902C-4DD5-8942-AE47-56F4AFFEF4C5}"/>
              </a:ext>
            </a:extLst>
          </p:cNvPr>
          <p:cNvSpPr/>
          <p:nvPr/>
        </p:nvSpPr>
        <p:spPr>
          <a:xfrm>
            <a:off x="8819612" y="1446099"/>
            <a:ext cx="1205844" cy="5170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339086" y="1956226"/>
            <a:ext cx="8146563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514842" y="4804408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Transformer Encoders and Decoders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539897" y="5517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14512" y="58044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906607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1867361" y="577353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3004149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21801" y="61512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297266" y="613951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33608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41807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296862" y="5503215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362590" y="5475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458727" y="5496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235853" y="483680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235853" y="486567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523826" y="375777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548881" y="4471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305846" y="44565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371574" y="4429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467711" y="44495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244837" y="379017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244837" y="381903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514842" y="2103931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539897" y="2817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296862" y="28027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362590" y="2775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458727" y="279571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235853" y="2136331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235853" y="2165194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215205" y="3248712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1903094" y="3238609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581907" y="3242375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8720018" y="2103931"/>
            <a:ext cx="31759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venir Book" panose="02000503020000020003" pitchFamily="2" charset="0"/>
              </a:rPr>
              <a:t>query,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key,</a:t>
            </a:r>
            <a:r>
              <a:rPr lang="en-US" sz="2000" dirty="0">
                <a:latin typeface="Avenir Book" panose="02000503020000020003" pitchFamily="2" charset="0"/>
              </a:rPr>
              <a:t> and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value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n-US" sz="2000" dirty="0">
                <a:latin typeface="Avenir Book" panose="02000503020000020003" pitchFamily="2" charset="0"/>
              </a:rPr>
              <a:t>vectors for a Transformer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Decoder’s </a:t>
            </a:r>
            <a:r>
              <a:rPr lang="en-US" sz="2000" b="1" dirty="0">
                <a:solidFill>
                  <a:srgbClr val="C00000"/>
                </a:solidFill>
                <a:latin typeface="Avenir Book" panose="02000503020000020003" pitchFamily="2" charset="0"/>
              </a:rPr>
              <a:t>Self-Attention Head </a:t>
            </a:r>
            <a:r>
              <a:rPr lang="en-US" sz="2000" dirty="0">
                <a:latin typeface="Avenir Book" panose="02000503020000020003" pitchFamily="2" charset="0"/>
              </a:rPr>
              <a:t>(not Attention Head) are all from the output of the </a:t>
            </a:r>
            <a:r>
              <a:rPr lang="en-US" sz="2000" u="sng" dirty="0">
                <a:latin typeface="Avenir Book" panose="02000503020000020003" pitchFamily="2" charset="0"/>
              </a:rPr>
              <a:t>previous decoder layer</a:t>
            </a:r>
            <a:r>
              <a:rPr lang="en-US" sz="2000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C039C3B-F3FE-3B4F-B98C-77C76B1D6EF1}"/>
              </a:ext>
            </a:extLst>
          </p:cNvPr>
          <p:cNvSpPr/>
          <p:nvPr/>
        </p:nvSpPr>
        <p:spPr>
          <a:xfrm>
            <a:off x="5031435" y="485795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B8304AB-2970-EA44-96E9-58E12F153927}"/>
              </a:ext>
            </a:extLst>
          </p:cNvPr>
          <p:cNvSpPr/>
          <p:nvPr/>
        </p:nvSpPr>
        <p:spPr>
          <a:xfrm>
            <a:off x="5752446" y="489035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1763411B-8A2F-1049-9BF6-353A47192EC2}"/>
              </a:ext>
            </a:extLst>
          </p:cNvPr>
          <p:cNvSpPr txBox="1">
            <a:spLocks/>
          </p:cNvSpPr>
          <p:nvPr/>
        </p:nvSpPr>
        <p:spPr>
          <a:xfrm>
            <a:off x="5752446" y="491922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3BA3854-55A0-DE44-A3DB-BF1618EE52CB}"/>
              </a:ext>
            </a:extLst>
          </p:cNvPr>
          <p:cNvSpPr/>
          <p:nvPr/>
        </p:nvSpPr>
        <p:spPr>
          <a:xfrm>
            <a:off x="5040419" y="3811327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74FE87C-0979-6148-A503-335039FD4A33}"/>
              </a:ext>
            </a:extLst>
          </p:cNvPr>
          <p:cNvSpPr/>
          <p:nvPr/>
        </p:nvSpPr>
        <p:spPr>
          <a:xfrm rot="16200000">
            <a:off x="5065474" y="4524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26C26852-6E58-C246-B7C5-34843B69EC10}"/>
              </a:ext>
            </a:extLst>
          </p:cNvPr>
          <p:cNvSpPr/>
          <p:nvPr/>
        </p:nvSpPr>
        <p:spPr>
          <a:xfrm rot="16200000">
            <a:off x="5822439" y="45101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661AE14D-CBB1-B842-A12D-EED892A76CE4}"/>
              </a:ext>
            </a:extLst>
          </p:cNvPr>
          <p:cNvSpPr/>
          <p:nvPr/>
        </p:nvSpPr>
        <p:spPr>
          <a:xfrm rot="16200000">
            <a:off x="6888167" y="4482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9C863AA-E30F-674C-BEC4-9FA2944EC03D}"/>
              </a:ext>
            </a:extLst>
          </p:cNvPr>
          <p:cNvSpPr/>
          <p:nvPr/>
        </p:nvSpPr>
        <p:spPr>
          <a:xfrm rot="16200000">
            <a:off x="7984304" y="45031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C742E66-86B2-F74B-A42B-F6CC6C9F24E4}"/>
              </a:ext>
            </a:extLst>
          </p:cNvPr>
          <p:cNvSpPr/>
          <p:nvPr/>
        </p:nvSpPr>
        <p:spPr>
          <a:xfrm>
            <a:off x="5761430" y="3843727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4A6F53B5-C62F-7B49-8858-C30DDECFA36A}"/>
              </a:ext>
            </a:extLst>
          </p:cNvPr>
          <p:cNvSpPr txBox="1">
            <a:spLocks/>
          </p:cNvSpPr>
          <p:nvPr/>
        </p:nvSpPr>
        <p:spPr>
          <a:xfrm>
            <a:off x="5761430" y="3872590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15307F3-80CC-2244-BABE-B58049E7EA66}"/>
              </a:ext>
            </a:extLst>
          </p:cNvPr>
          <p:cNvSpPr/>
          <p:nvPr/>
        </p:nvSpPr>
        <p:spPr>
          <a:xfrm>
            <a:off x="5031435" y="215748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087B729E-0493-AB40-A2C3-7C2B8B72B4D9}"/>
              </a:ext>
            </a:extLst>
          </p:cNvPr>
          <p:cNvSpPr/>
          <p:nvPr/>
        </p:nvSpPr>
        <p:spPr>
          <a:xfrm rot="16200000">
            <a:off x="5056490" y="2870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FFF41EE5-52B1-9145-A73F-99CCA1D39B29}"/>
              </a:ext>
            </a:extLst>
          </p:cNvPr>
          <p:cNvSpPr/>
          <p:nvPr/>
        </p:nvSpPr>
        <p:spPr>
          <a:xfrm rot="16200000">
            <a:off x="5813455" y="285628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05B20DD6-B967-0A43-982F-A5024F88B80D}"/>
              </a:ext>
            </a:extLst>
          </p:cNvPr>
          <p:cNvSpPr/>
          <p:nvPr/>
        </p:nvSpPr>
        <p:spPr>
          <a:xfrm rot="16200000">
            <a:off x="6879183" y="2828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5C3BD9BB-FE41-0643-86FE-49A0C628B1C1}"/>
              </a:ext>
            </a:extLst>
          </p:cNvPr>
          <p:cNvSpPr/>
          <p:nvPr/>
        </p:nvSpPr>
        <p:spPr>
          <a:xfrm rot="16200000">
            <a:off x="7975320" y="28492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DF332C-9975-6742-835E-068522FCD347}"/>
              </a:ext>
            </a:extLst>
          </p:cNvPr>
          <p:cNvSpPr/>
          <p:nvPr/>
        </p:nvSpPr>
        <p:spPr>
          <a:xfrm>
            <a:off x="5752446" y="218988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8B29C652-2A30-5E47-9C36-0E00524F8EF1}"/>
              </a:ext>
            </a:extLst>
          </p:cNvPr>
          <p:cNvSpPr txBox="1">
            <a:spLocks/>
          </p:cNvSpPr>
          <p:nvPr/>
        </p:nvSpPr>
        <p:spPr>
          <a:xfrm>
            <a:off x="5752446" y="221874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#8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83F314F-5E7B-3747-9038-4BE34A63D456}"/>
              </a:ext>
            </a:extLst>
          </p:cNvPr>
          <p:cNvSpPr/>
          <p:nvPr/>
        </p:nvSpPr>
        <p:spPr>
          <a:xfrm>
            <a:off x="5731798" y="330226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11DC5B6-B001-BB43-96FD-384C42F27C5F}"/>
              </a:ext>
            </a:extLst>
          </p:cNvPr>
          <p:cNvSpPr/>
          <p:nvPr/>
        </p:nvSpPr>
        <p:spPr>
          <a:xfrm rot="5400000">
            <a:off x="6419687" y="329216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2ACE02B-D4B6-9B48-9F85-F692470DEE94}"/>
              </a:ext>
            </a:extLst>
          </p:cNvPr>
          <p:cNvSpPr/>
          <p:nvPr/>
        </p:nvSpPr>
        <p:spPr>
          <a:xfrm rot="5215788">
            <a:off x="7098500" y="3295926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241A231-CEE7-D54C-8D77-6F8E0A0D708B}"/>
              </a:ext>
            </a:extLst>
          </p:cNvPr>
          <p:cNvSpPr/>
          <p:nvPr/>
        </p:nvSpPr>
        <p:spPr>
          <a:xfrm rot="16200000">
            <a:off x="5465838" y="185932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B53BFFFC-C155-544C-98AF-DBD737BFF69C}"/>
              </a:ext>
            </a:extLst>
          </p:cNvPr>
          <p:cNvSpPr/>
          <p:nvPr/>
        </p:nvSpPr>
        <p:spPr>
          <a:xfrm rot="16200000">
            <a:off x="6494052" y="18622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AA7A48C-A4D2-0B43-BD91-4D7B136091DA}"/>
              </a:ext>
            </a:extLst>
          </p:cNvPr>
          <p:cNvSpPr/>
          <p:nvPr/>
        </p:nvSpPr>
        <p:spPr>
          <a:xfrm rot="16200000">
            <a:off x="7522266" y="1878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ED3E15D0-38AF-C447-88D4-43630834B72F}"/>
              </a:ext>
            </a:extLst>
          </p:cNvPr>
          <p:cNvSpPr txBox="1">
            <a:spLocks/>
          </p:cNvSpPr>
          <p:nvPr/>
        </p:nvSpPr>
        <p:spPr>
          <a:xfrm>
            <a:off x="5173181" y="1326991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hnědý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474EB221-E3FE-ED43-ADB6-622E9B9BD58B}"/>
              </a:ext>
            </a:extLst>
          </p:cNvPr>
          <p:cNvSpPr txBox="1">
            <a:spLocks/>
          </p:cNvSpPr>
          <p:nvPr/>
        </p:nvSpPr>
        <p:spPr>
          <a:xfrm>
            <a:off x="6235332" y="1348568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pes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35EB8FA-5A76-834F-8B31-29EDEE20A54B}"/>
              </a:ext>
            </a:extLst>
          </p:cNvPr>
          <p:cNvSpPr txBox="1">
            <a:spLocks/>
          </p:cNvSpPr>
          <p:nvPr/>
        </p:nvSpPr>
        <p:spPr>
          <a:xfrm>
            <a:off x="7301805" y="1356907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běžel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2876746" y="1599981"/>
            <a:ext cx="2154689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2879020" y="1569032"/>
            <a:ext cx="210805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Transformer</a:t>
            </a:r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E0811FD4-E318-5343-B38D-A88C107F23D9}"/>
              </a:ext>
            </a:extLst>
          </p:cNvPr>
          <p:cNvSpPr/>
          <p:nvPr/>
        </p:nvSpPr>
        <p:spPr>
          <a:xfrm rot="14695145" flipH="1">
            <a:off x="3073067" y="3715624"/>
            <a:ext cx="2683410" cy="249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82ADE934-7BCA-404C-A452-E5A9B981FAF5}"/>
              </a:ext>
            </a:extLst>
          </p:cNvPr>
          <p:cNvSpPr/>
          <p:nvPr/>
        </p:nvSpPr>
        <p:spPr>
          <a:xfrm rot="13662289" flipH="1">
            <a:off x="3566436" y="3023990"/>
            <a:ext cx="1764879" cy="24974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84011957-5672-F84B-9744-6DA3F9C72467}"/>
              </a:ext>
            </a:extLst>
          </p:cNvPr>
          <p:cNvSpPr/>
          <p:nvPr/>
        </p:nvSpPr>
        <p:spPr>
          <a:xfrm rot="10800000" flipH="1">
            <a:off x="3830366" y="2333215"/>
            <a:ext cx="1189931" cy="20187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B4524D1-FCB7-0146-A914-A196147BC653}"/>
              </a:ext>
            </a:extLst>
          </p:cNvPr>
          <p:cNvSpPr/>
          <p:nvPr/>
        </p:nvSpPr>
        <p:spPr>
          <a:xfrm>
            <a:off x="8844984" y="1473795"/>
            <a:ext cx="118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Light" panose="020B0402020203020204" pitchFamily="34" charset="77"/>
              </a:rPr>
              <a:t>NOTE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62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6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D43B902C-4DD5-8942-AE47-56F4AFFEF4C5}"/>
              </a:ext>
            </a:extLst>
          </p:cNvPr>
          <p:cNvSpPr/>
          <p:nvPr/>
        </p:nvSpPr>
        <p:spPr>
          <a:xfrm>
            <a:off x="8844984" y="1445688"/>
            <a:ext cx="2504756" cy="5170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339086" y="1956226"/>
            <a:ext cx="8146563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514842" y="4804408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Transformer Encoders and Decoders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539897" y="5517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14512" y="5804446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906607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1867361" y="577353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3004149" y="5782339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21801" y="61512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1297266" y="613951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233608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3418074" y="613904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1296862" y="5503215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2362590" y="54758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3458727" y="5496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1235853" y="4836808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1235853" y="4865671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523826" y="375777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548881" y="4471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1305846" y="445658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2371574" y="442920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3467711" y="44495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1244837" y="379017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1244837" y="381903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514842" y="2103931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539897" y="2817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1296862" y="2802738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2362590" y="277536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3458727" y="279571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1235853" y="2136331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1235853" y="2165194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1215205" y="3248712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1903094" y="3238609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2581907" y="3242375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8720018" y="2103931"/>
            <a:ext cx="317592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The Transformer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Decoders </a:t>
            </a:r>
            <a:r>
              <a:rPr lang="en-US" sz="2000" dirty="0">
                <a:latin typeface="Avenir Book" panose="02000503020000020003" pitchFamily="2" charset="0"/>
              </a:rPr>
              <a:t>have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positional embeddings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, </a:t>
            </a:r>
            <a:r>
              <a:rPr lang="en-US" sz="2000" dirty="0">
                <a:latin typeface="Avenir Book" panose="02000503020000020003" pitchFamily="2" charset="0"/>
              </a:rPr>
              <a:t>too, just like the</a:t>
            </a:r>
            <a:r>
              <a:rPr lang="en-US" sz="2000" dirty="0">
                <a:solidFill>
                  <a:srgbClr val="C00000"/>
                </a:solidFill>
                <a:latin typeface="Avenir Book" panose="02000503020000020003" pitchFamily="2" charset="0"/>
              </a:rPr>
              <a:t> Encoders.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latin typeface="Avenir Book" panose="02000503020000020003" pitchFamily="2" charset="0"/>
              </a:rPr>
              <a:t>Critically, each position is </a:t>
            </a:r>
            <a:r>
              <a:rPr lang="en-US" sz="2000" dirty="0">
                <a:highlight>
                  <a:srgbClr val="FFFF00"/>
                </a:highlight>
                <a:latin typeface="Avenir Book" panose="02000503020000020003" pitchFamily="2" charset="0"/>
              </a:rPr>
              <a:t>only allowed to attend to the previous indices</a:t>
            </a:r>
            <a:r>
              <a:rPr lang="en-US" sz="2000" dirty="0">
                <a:latin typeface="Avenir Book" panose="02000503020000020003" pitchFamily="2" charset="0"/>
              </a:rPr>
              <a:t>. This </a:t>
            </a:r>
            <a:r>
              <a:rPr lang="en-US" sz="2000" i="1" dirty="0">
                <a:latin typeface="Avenir Book" panose="02000503020000020003" pitchFamily="2" charset="0"/>
              </a:rPr>
              <a:t>masked</a:t>
            </a:r>
            <a:r>
              <a:rPr lang="en-US" sz="2000" dirty="0">
                <a:latin typeface="Avenir Book" panose="02000503020000020003" pitchFamily="2" charset="0"/>
              </a:rPr>
              <a:t> Attention preserves it as being an auto-regressive LM.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C039C3B-F3FE-3B4F-B98C-77C76B1D6EF1}"/>
              </a:ext>
            </a:extLst>
          </p:cNvPr>
          <p:cNvSpPr/>
          <p:nvPr/>
        </p:nvSpPr>
        <p:spPr>
          <a:xfrm>
            <a:off x="5031435" y="485795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B8304AB-2970-EA44-96E9-58E12F153927}"/>
              </a:ext>
            </a:extLst>
          </p:cNvPr>
          <p:cNvSpPr/>
          <p:nvPr/>
        </p:nvSpPr>
        <p:spPr>
          <a:xfrm>
            <a:off x="5752446" y="489035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1763411B-8A2F-1049-9BF6-353A47192EC2}"/>
              </a:ext>
            </a:extLst>
          </p:cNvPr>
          <p:cNvSpPr txBox="1">
            <a:spLocks/>
          </p:cNvSpPr>
          <p:nvPr/>
        </p:nvSpPr>
        <p:spPr>
          <a:xfrm>
            <a:off x="5752446" y="491922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#1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3BA3854-55A0-DE44-A3DB-BF1618EE52CB}"/>
              </a:ext>
            </a:extLst>
          </p:cNvPr>
          <p:cNvSpPr/>
          <p:nvPr/>
        </p:nvSpPr>
        <p:spPr>
          <a:xfrm>
            <a:off x="5040419" y="3811327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ight Arrow 118">
            <a:extLst>
              <a:ext uri="{FF2B5EF4-FFF2-40B4-BE49-F238E27FC236}">
                <a16:creationId xmlns:a16="http://schemas.microsoft.com/office/drawing/2014/main" id="{674FE87C-0979-6148-A503-335039FD4A33}"/>
              </a:ext>
            </a:extLst>
          </p:cNvPr>
          <p:cNvSpPr/>
          <p:nvPr/>
        </p:nvSpPr>
        <p:spPr>
          <a:xfrm rot="16200000">
            <a:off x="5065474" y="4524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ight Arrow 119">
            <a:extLst>
              <a:ext uri="{FF2B5EF4-FFF2-40B4-BE49-F238E27FC236}">
                <a16:creationId xmlns:a16="http://schemas.microsoft.com/office/drawing/2014/main" id="{26C26852-6E58-C246-B7C5-34843B69EC10}"/>
              </a:ext>
            </a:extLst>
          </p:cNvPr>
          <p:cNvSpPr/>
          <p:nvPr/>
        </p:nvSpPr>
        <p:spPr>
          <a:xfrm rot="16200000">
            <a:off x="5822439" y="451013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>
            <a:extLst>
              <a:ext uri="{FF2B5EF4-FFF2-40B4-BE49-F238E27FC236}">
                <a16:creationId xmlns:a16="http://schemas.microsoft.com/office/drawing/2014/main" id="{661AE14D-CBB1-B842-A12D-EED892A76CE4}"/>
              </a:ext>
            </a:extLst>
          </p:cNvPr>
          <p:cNvSpPr/>
          <p:nvPr/>
        </p:nvSpPr>
        <p:spPr>
          <a:xfrm rot="16200000">
            <a:off x="6888167" y="448275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D9C863AA-E30F-674C-BEC4-9FA2944EC03D}"/>
              </a:ext>
            </a:extLst>
          </p:cNvPr>
          <p:cNvSpPr/>
          <p:nvPr/>
        </p:nvSpPr>
        <p:spPr>
          <a:xfrm rot="16200000">
            <a:off x="7984304" y="45031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9C742E66-86B2-F74B-A42B-F6CC6C9F24E4}"/>
              </a:ext>
            </a:extLst>
          </p:cNvPr>
          <p:cNvSpPr/>
          <p:nvPr/>
        </p:nvSpPr>
        <p:spPr>
          <a:xfrm>
            <a:off x="5761430" y="3843727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4A6F53B5-C62F-7B49-8858-C30DDECFA36A}"/>
              </a:ext>
            </a:extLst>
          </p:cNvPr>
          <p:cNvSpPr txBox="1">
            <a:spLocks/>
          </p:cNvSpPr>
          <p:nvPr/>
        </p:nvSpPr>
        <p:spPr>
          <a:xfrm>
            <a:off x="5761430" y="3872590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D15307F3-80CC-2244-BABE-B58049E7EA66}"/>
              </a:ext>
            </a:extLst>
          </p:cNvPr>
          <p:cNvSpPr/>
          <p:nvPr/>
        </p:nvSpPr>
        <p:spPr>
          <a:xfrm>
            <a:off x="5031435" y="215748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ight Arrow 126">
            <a:extLst>
              <a:ext uri="{FF2B5EF4-FFF2-40B4-BE49-F238E27FC236}">
                <a16:creationId xmlns:a16="http://schemas.microsoft.com/office/drawing/2014/main" id="{087B729E-0493-AB40-A2C3-7C2B8B72B4D9}"/>
              </a:ext>
            </a:extLst>
          </p:cNvPr>
          <p:cNvSpPr/>
          <p:nvPr/>
        </p:nvSpPr>
        <p:spPr>
          <a:xfrm rot="16200000">
            <a:off x="5056490" y="2870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Arrow 127">
            <a:extLst>
              <a:ext uri="{FF2B5EF4-FFF2-40B4-BE49-F238E27FC236}">
                <a16:creationId xmlns:a16="http://schemas.microsoft.com/office/drawing/2014/main" id="{FFF41EE5-52B1-9145-A73F-99CCA1D39B29}"/>
              </a:ext>
            </a:extLst>
          </p:cNvPr>
          <p:cNvSpPr/>
          <p:nvPr/>
        </p:nvSpPr>
        <p:spPr>
          <a:xfrm rot="16200000">
            <a:off x="5813455" y="285628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05B20DD6-B967-0A43-982F-A5024F88B80D}"/>
              </a:ext>
            </a:extLst>
          </p:cNvPr>
          <p:cNvSpPr/>
          <p:nvPr/>
        </p:nvSpPr>
        <p:spPr>
          <a:xfrm rot="16200000">
            <a:off x="6879183" y="282891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>
            <a:extLst>
              <a:ext uri="{FF2B5EF4-FFF2-40B4-BE49-F238E27FC236}">
                <a16:creationId xmlns:a16="http://schemas.microsoft.com/office/drawing/2014/main" id="{5C3BD9BB-FE41-0643-86FE-49A0C628B1C1}"/>
              </a:ext>
            </a:extLst>
          </p:cNvPr>
          <p:cNvSpPr/>
          <p:nvPr/>
        </p:nvSpPr>
        <p:spPr>
          <a:xfrm rot="16200000">
            <a:off x="7975320" y="284926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5DF332C-9975-6742-835E-068522FCD347}"/>
              </a:ext>
            </a:extLst>
          </p:cNvPr>
          <p:cNvSpPr/>
          <p:nvPr/>
        </p:nvSpPr>
        <p:spPr>
          <a:xfrm>
            <a:off x="5752446" y="218988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8B29C652-2A30-5E47-9C36-0E00524F8EF1}"/>
              </a:ext>
            </a:extLst>
          </p:cNvPr>
          <p:cNvSpPr txBox="1">
            <a:spLocks/>
          </p:cNvSpPr>
          <p:nvPr/>
        </p:nvSpPr>
        <p:spPr>
          <a:xfrm>
            <a:off x="5752446" y="221874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Decoder #8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83F314F-5E7B-3747-9038-4BE34A63D456}"/>
              </a:ext>
            </a:extLst>
          </p:cNvPr>
          <p:cNvSpPr/>
          <p:nvPr/>
        </p:nvSpPr>
        <p:spPr>
          <a:xfrm>
            <a:off x="5731798" y="330226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11DC5B6-B001-BB43-96FD-384C42F27C5F}"/>
              </a:ext>
            </a:extLst>
          </p:cNvPr>
          <p:cNvSpPr/>
          <p:nvPr/>
        </p:nvSpPr>
        <p:spPr>
          <a:xfrm rot="5400000">
            <a:off x="6419687" y="329216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32ACE02B-D4B6-9B48-9F85-F692470DEE94}"/>
              </a:ext>
            </a:extLst>
          </p:cNvPr>
          <p:cNvSpPr/>
          <p:nvPr/>
        </p:nvSpPr>
        <p:spPr>
          <a:xfrm rot="5215788">
            <a:off x="7098500" y="3295926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ight Arrow 135">
            <a:extLst>
              <a:ext uri="{FF2B5EF4-FFF2-40B4-BE49-F238E27FC236}">
                <a16:creationId xmlns:a16="http://schemas.microsoft.com/office/drawing/2014/main" id="{8241A231-CEE7-D54C-8D77-6F8E0A0D708B}"/>
              </a:ext>
            </a:extLst>
          </p:cNvPr>
          <p:cNvSpPr/>
          <p:nvPr/>
        </p:nvSpPr>
        <p:spPr>
          <a:xfrm rot="16200000">
            <a:off x="5465838" y="185932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B53BFFFC-C155-544C-98AF-DBD737BFF69C}"/>
              </a:ext>
            </a:extLst>
          </p:cNvPr>
          <p:cNvSpPr/>
          <p:nvPr/>
        </p:nvSpPr>
        <p:spPr>
          <a:xfrm rot="16200000">
            <a:off x="6494052" y="186225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1AA7A48C-A4D2-0B43-BD91-4D7B136091DA}"/>
              </a:ext>
            </a:extLst>
          </p:cNvPr>
          <p:cNvSpPr/>
          <p:nvPr/>
        </p:nvSpPr>
        <p:spPr>
          <a:xfrm rot="16200000">
            <a:off x="7522266" y="187819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ED3E15D0-38AF-C447-88D4-43630834B72F}"/>
              </a:ext>
            </a:extLst>
          </p:cNvPr>
          <p:cNvSpPr txBox="1">
            <a:spLocks/>
          </p:cNvSpPr>
          <p:nvPr/>
        </p:nvSpPr>
        <p:spPr>
          <a:xfrm>
            <a:off x="5173181" y="1326991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hnědý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0" name="Content Placeholder 2">
            <a:extLst>
              <a:ext uri="{FF2B5EF4-FFF2-40B4-BE49-F238E27FC236}">
                <a16:creationId xmlns:a16="http://schemas.microsoft.com/office/drawing/2014/main" id="{474EB221-E3FE-ED43-ADB6-622E9B9BD58B}"/>
              </a:ext>
            </a:extLst>
          </p:cNvPr>
          <p:cNvSpPr txBox="1">
            <a:spLocks/>
          </p:cNvSpPr>
          <p:nvPr/>
        </p:nvSpPr>
        <p:spPr>
          <a:xfrm>
            <a:off x="6235332" y="1348568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Avenir Light" panose="020B0402020203020204" pitchFamily="34" charset="77"/>
              </a:rPr>
              <a:t>pes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35EB8FA-5A76-834F-8B31-29EDEE20A54B}"/>
              </a:ext>
            </a:extLst>
          </p:cNvPr>
          <p:cNvSpPr txBox="1">
            <a:spLocks/>
          </p:cNvSpPr>
          <p:nvPr/>
        </p:nvSpPr>
        <p:spPr>
          <a:xfrm>
            <a:off x="7301805" y="1356907"/>
            <a:ext cx="840329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1800" dirty="0">
                <a:solidFill>
                  <a:schemeClr val="accent6">
                    <a:lumMod val="75000"/>
                  </a:schemeClr>
                </a:solidFill>
              </a:rPr>
              <a:t>běžel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2876746" y="1599981"/>
            <a:ext cx="2154689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2879020" y="1569032"/>
            <a:ext cx="2108050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Transformer</a:t>
            </a:r>
          </a:p>
        </p:txBody>
      </p:sp>
      <p:sp>
        <p:nvSpPr>
          <p:cNvPr id="146" name="Right Arrow 145">
            <a:extLst>
              <a:ext uri="{FF2B5EF4-FFF2-40B4-BE49-F238E27FC236}">
                <a16:creationId xmlns:a16="http://schemas.microsoft.com/office/drawing/2014/main" id="{E0811FD4-E318-5343-B38D-A88C107F23D9}"/>
              </a:ext>
            </a:extLst>
          </p:cNvPr>
          <p:cNvSpPr/>
          <p:nvPr/>
        </p:nvSpPr>
        <p:spPr>
          <a:xfrm rot="14695145" flipH="1">
            <a:off x="3073067" y="3715624"/>
            <a:ext cx="2683410" cy="2490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ight Arrow 146">
            <a:extLst>
              <a:ext uri="{FF2B5EF4-FFF2-40B4-BE49-F238E27FC236}">
                <a16:creationId xmlns:a16="http://schemas.microsoft.com/office/drawing/2014/main" id="{82ADE934-7BCA-404C-A452-E5A9B981FAF5}"/>
              </a:ext>
            </a:extLst>
          </p:cNvPr>
          <p:cNvSpPr/>
          <p:nvPr/>
        </p:nvSpPr>
        <p:spPr>
          <a:xfrm rot="13662289" flipH="1">
            <a:off x="3566436" y="3023990"/>
            <a:ext cx="1764879" cy="249748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ight Arrow 147">
            <a:extLst>
              <a:ext uri="{FF2B5EF4-FFF2-40B4-BE49-F238E27FC236}">
                <a16:creationId xmlns:a16="http://schemas.microsoft.com/office/drawing/2014/main" id="{84011957-5672-F84B-9744-6DA3F9C72467}"/>
              </a:ext>
            </a:extLst>
          </p:cNvPr>
          <p:cNvSpPr/>
          <p:nvPr/>
        </p:nvSpPr>
        <p:spPr>
          <a:xfrm rot="10800000" flipH="1">
            <a:off x="3830366" y="2333215"/>
            <a:ext cx="1189931" cy="20187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B4524D1-FCB7-0146-A914-A196147BC653}"/>
              </a:ext>
            </a:extLst>
          </p:cNvPr>
          <p:cNvSpPr/>
          <p:nvPr/>
        </p:nvSpPr>
        <p:spPr>
          <a:xfrm>
            <a:off x="9131719" y="1482191"/>
            <a:ext cx="2191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venir Light" panose="020B0402020203020204" pitchFamily="34" charset="77"/>
              </a:rPr>
              <a:t>IMPORTANT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7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5A569-EC68-4A42-80AD-C5C464DF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65" y="247650"/>
            <a:ext cx="11026270" cy="6362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27977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59F7B9-ACA1-1D46-B765-9415AB7D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" y="212435"/>
            <a:ext cx="11900658" cy="65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2104071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FA032A3-B128-134C-9266-2A4A96C0D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" y="114301"/>
            <a:ext cx="12021502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CD935C-D019-194B-A2F6-4BED61CEAC6E}"/>
              </a:ext>
            </a:extLst>
          </p:cNvPr>
          <p:cNvSpPr/>
          <p:nvPr/>
        </p:nvSpPr>
        <p:spPr>
          <a:xfrm>
            <a:off x="8673483" y="6333351"/>
            <a:ext cx="33728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jalammar.github.io</a:t>
            </a:r>
            <a:r>
              <a:rPr lang="en-US" sz="1200" dirty="0">
                <a:solidFill>
                  <a:srgbClr val="C00000"/>
                </a:solidFill>
              </a:rPr>
              <a:t>/illustrated-transformer/</a:t>
            </a:r>
          </a:p>
        </p:txBody>
      </p:sp>
    </p:spTree>
    <p:extLst>
      <p:ext uri="{BB962C8B-B14F-4D97-AF65-F5344CB8AC3E}">
        <p14:creationId xmlns:p14="http://schemas.microsoft.com/office/powerpoint/2010/main" val="16075567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14805-6C4F-3E4A-B9F0-8A0E1F5E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626" y="192847"/>
            <a:ext cx="4391592" cy="6472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49DF8F-B913-1444-9092-A7E2FEF8FC9A}"/>
              </a:ext>
            </a:extLst>
          </p:cNvPr>
          <p:cNvSpPr/>
          <p:nvPr/>
        </p:nvSpPr>
        <p:spPr>
          <a:xfrm>
            <a:off x="7865146" y="6403542"/>
            <a:ext cx="4198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C00000"/>
                </a:solidFill>
              </a:rPr>
              <a:t>Attention is All you Need (2017) https://</a:t>
            </a:r>
            <a:r>
              <a:rPr lang="en-US" sz="1100" dirty="0" err="1">
                <a:solidFill>
                  <a:srgbClr val="C00000"/>
                </a:solidFill>
              </a:rPr>
              <a:t>arxiv.org</a:t>
            </a:r>
            <a:r>
              <a:rPr lang="en-US" sz="1100" dirty="0">
                <a:solidFill>
                  <a:srgbClr val="C00000"/>
                </a:solidFill>
              </a:rPr>
              <a:t>/pdf/1706.03762.pdf</a:t>
            </a:r>
          </a:p>
        </p:txBody>
      </p:sp>
    </p:spTree>
    <p:extLst>
      <p:ext uri="{BB962C8B-B14F-4D97-AF65-F5344CB8AC3E}">
        <p14:creationId xmlns:p14="http://schemas.microsoft.com/office/powerpoint/2010/main" val="3860639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712328" y="1096482"/>
            <a:ext cx="9527172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Loss Function</a:t>
            </a:r>
            <a:r>
              <a:rPr lang="en-US" dirty="0">
                <a:latin typeface="Avenir Light" panose="020B0402020203020204" pitchFamily="34" charset="77"/>
              </a:rPr>
              <a:t>: cross-entropy (predicting translated word)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Training Time: </a:t>
            </a:r>
            <a:r>
              <a:rPr lang="en-US" dirty="0">
                <a:latin typeface="Avenir Light" panose="020B0402020203020204" pitchFamily="34" charset="77"/>
              </a:rPr>
              <a:t>~4 days on (8) GPUs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048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4356100" y="446732"/>
            <a:ext cx="5613400" cy="1075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n</a:t>
            </a:r>
            <a:r>
              <a:rPr lang="en-US" sz="2400" dirty="0">
                <a:latin typeface="Avenir Light" panose="020B0402020203020204" pitchFamily="34" charset="77"/>
              </a:rPr>
              <a:t> = sequence length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C00000"/>
                </a:solidFill>
                <a:latin typeface="Avenir Light" panose="020B0402020203020204" pitchFamily="34" charset="77"/>
              </a:rPr>
              <a:t>d</a:t>
            </a:r>
            <a:r>
              <a:rPr lang="en-US" sz="2400" dirty="0">
                <a:latin typeface="Avenir Light" panose="020B0402020203020204" pitchFamily="34" charset="77"/>
              </a:rPr>
              <a:t> = length of representation (vector)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BF8546-0A89-694F-8677-60C6CB4FC0D7}"/>
              </a:ext>
            </a:extLst>
          </p:cNvPr>
          <p:cNvSpPr/>
          <p:nvPr/>
        </p:nvSpPr>
        <p:spPr>
          <a:xfrm>
            <a:off x="2074627" y="2025134"/>
            <a:ext cx="9081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venir Light" panose="020B0402020203020204" pitchFamily="34" charset="77"/>
              </a:rPr>
              <a:t>Q: Is the complexity of self-attention good?</a:t>
            </a:r>
          </a:p>
        </p:txBody>
      </p:sp>
    </p:spTree>
    <p:extLst>
      <p:ext uri="{BB962C8B-B14F-4D97-AF65-F5344CB8AC3E}">
        <p14:creationId xmlns:p14="http://schemas.microsoft.com/office/powerpoint/2010/main" val="593468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660AEFCE-35C4-274A-A0EA-1CF662502C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3800" y="575965"/>
                <a:ext cx="9804400" cy="23241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venir" panose="02000503020000020003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b="1" dirty="0">
                    <a:latin typeface="Avenir Light" panose="020B0402020203020204" pitchFamily="34" charset="77"/>
                  </a:rPr>
                  <a:t>Important: </a:t>
                </a:r>
                <a:r>
                  <a:rPr lang="en-US" sz="2400" dirty="0">
                    <a:latin typeface="Avenir Light" panose="020B0402020203020204" pitchFamily="34" charset="77"/>
                  </a:rPr>
                  <a:t>when learning dependencies b/w words, you don’t want long paths. Shorter is better.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>
                  <a:latin typeface="Avenir Light" panose="020B0402020203020204" pitchFamily="34" charset="77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rgbClr val="C00000"/>
                    </a:solidFill>
                    <a:latin typeface="Avenir Light" panose="020B0402020203020204" pitchFamily="34" charset="77"/>
                  </a:rPr>
                  <a:t>Self-attention</a:t>
                </a:r>
                <a:r>
                  <a:rPr lang="en-US" sz="2400" dirty="0">
                    <a:latin typeface="Avenir Light" panose="020B0402020203020204" pitchFamily="34" charset="77"/>
                  </a:rPr>
                  <a:t> connects all positions with a constant # of sequentially executed operations, whereas RNNs require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sz="2400" dirty="0">
                  <a:latin typeface="Avenir Light" panose="020B0402020203020204" pitchFamily="34" charset="77"/>
                </a:endParaRPr>
              </a:p>
            </p:txBody>
          </p:sp>
        </mc:Choice>
        <mc:Fallback>
          <p:sp>
            <p:nvSpPr>
              <p:cNvPr id="138" name="Content Placeholder 2">
                <a:extLst>
                  <a:ext uri="{FF2B5EF4-FFF2-40B4-BE49-F238E27FC236}">
                    <a16:creationId xmlns:a16="http://schemas.microsoft.com/office/drawing/2014/main" id="{660AEFCE-35C4-274A-A0EA-1CF66250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800" y="575965"/>
                <a:ext cx="9804400" cy="2324100"/>
              </a:xfrm>
              <a:prstGeom prst="rect">
                <a:avLst/>
              </a:prstGeom>
              <a:blipFill>
                <a:blip r:embed="rId3"/>
                <a:stretch>
                  <a:fillRect l="-1036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1" name="Picture 140">
            <a:extLst>
              <a:ext uri="{FF2B5EF4-FFF2-40B4-BE49-F238E27FC236}">
                <a16:creationId xmlns:a16="http://schemas.microsoft.com/office/drawing/2014/main" id="{CB69C0EB-6522-BE4C-90C9-DF75AE77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3549650"/>
            <a:ext cx="11226800" cy="2324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5914FB-3387-D848-AF83-499A87F84AA5}"/>
              </a:ext>
            </a:extLst>
          </p:cNvPr>
          <p:cNvSpPr/>
          <p:nvPr/>
        </p:nvSpPr>
        <p:spPr>
          <a:xfrm>
            <a:off x="254547" y="6421735"/>
            <a:ext cx="2511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https://</a:t>
            </a:r>
            <a:r>
              <a:rPr lang="en-US" sz="1200" dirty="0" err="1">
                <a:solidFill>
                  <a:srgbClr val="C00000"/>
                </a:solidFill>
              </a:rPr>
              <a:t>arxiv.org</a:t>
            </a:r>
            <a:r>
              <a:rPr lang="en-US" sz="1200" dirty="0">
                <a:solidFill>
                  <a:srgbClr val="C00000"/>
                </a:solidFill>
              </a:rPr>
              <a:t>/pdf/1706.03762.pdf</a:t>
            </a:r>
          </a:p>
        </p:txBody>
      </p:sp>
    </p:spTree>
    <p:extLst>
      <p:ext uri="{BB962C8B-B14F-4D97-AF65-F5344CB8AC3E}">
        <p14:creationId xmlns:p14="http://schemas.microsoft.com/office/powerpoint/2010/main" val="31321024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825500" y="429731"/>
            <a:ext cx="10185400" cy="61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Machine Translation results: </a:t>
            </a:r>
            <a:r>
              <a:rPr lang="en-US" dirty="0">
                <a:latin typeface="Avenir Light" panose="020B0402020203020204" pitchFamily="34" charset="77"/>
              </a:rPr>
              <a:t>state-of-the-art (at the time)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:</a:t>
            </a:r>
            <a:endParaRPr lang="en-US" dirty="0">
              <a:latin typeface="Avenir Light" panose="020B0402020203020204" pitchFamily="34" charset="77"/>
            </a:endParaRP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endParaRPr lang="en-US" dirty="0">
              <a:latin typeface="Avenir Light" panose="020B040202020302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FBA2B-D18A-D948-9311-FC9D9524E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530350"/>
            <a:ext cx="105410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47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825500" y="429731"/>
            <a:ext cx="10185400" cy="6180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Machine Translation results: </a:t>
            </a:r>
            <a:r>
              <a:rPr lang="en-US" dirty="0">
                <a:latin typeface="Avenir Light" panose="020B0402020203020204" pitchFamily="34" charset="77"/>
              </a:rPr>
              <a:t>state-of-the-art (at the time)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endParaRPr lang="en-US" dirty="0">
              <a:latin typeface="Avenir Light" panose="020B04020202030202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DCC111-9390-8649-88E0-CAE77274DD7F}"/>
              </a:ext>
            </a:extLst>
          </p:cNvPr>
          <p:cNvSpPr txBox="1">
            <a:spLocks/>
          </p:cNvSpPr>
          <p:nvPr/>
        </p:nvSpPr>
        <p:spPr>
          <a:xfrm>
            <a:off x="1193800" y="2499831"/>
            <a:ext cx="9550400" cy="3634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dirty="0">
                <a:latin typeface="Avenir Light" panose="020B0402020203020204" pitchFamily="34" charset="77"/>
              </a:rPr>
              <a:t>You can </a:t>
            </a:r>
            <a:r>
              <a:rPr lang="en-US" u="sng" dirty="0">
                <a:latin typeface="Avenir Light" panose="020B0402020203020204" pitchFamily="34" charset="77"/>
              </a:rPr>
              <a:t>train</a:t>
            </a:r>
            <a:r>
              <a:rPr lang="en-US" dirty="0">
                <a:latin typeface="Avenir Light" panose="020B0402020203020204" pitchFamily="34" charset="77"/>
              </a:rPr>
              <a:t> to translate from </a:t>
            </a:r>
            <a:r>
              <a:rPr lang="en-US" b="1" dirty="0">
                <a:solidFill>
                  <a:srgbClr val="00B050"/>
                </a:solidFill>
                <a:latin typeface="Avenir Light" panose="020B0402020203020204" pitchFamily="34" charset="77"/>
              </a:rPr>
              <a:t>Language A </a:t>
            </a:r>
            <a:r>
              <a:rPr lang="en-US" dirty="0">
                <a:latin typeface="Avenir Light" panose="020B0402020203020204" pitchFamily="34" charset="77"/>
              </a:rPr>
              <a:t>to </a:t>
            </a:r>
            <a:r>
              <a:rPr lang="en-US" b="1" dirty="0">
                <a:solidFill>
                  <a:srgbClr val="7030A0"/>
                </a:solidFill>
                <a:latin typeface="Avenir Light" panose="020B0402020203020204" pitchFamily="34" charset="77"/>
              </a:rPr>
              <a:t>Language B.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dirty="0">
                <a:latin typeface="Avenir Light" panose="020B0402020203020204" pitchFamily="34" charset="77"/>
              </a:rPr>
              <a:t>Then </a:t>
            </a:r>
            <a:r>
              <a:rPr lang="en-US" u="sng" dirty="0">
                <a:latin typeface="Avenir Light" panose="020B0402020203020204" pitchFamily="34" charset="77"/>
              </a:rPr>
              <a:t>train</a:t>
            </a:r>
            <a:r>
              <a:rPr lang="en-US" dirty="0">
                <a:latin typeface="Avenir Light" panose="020B0402020203020204" pitchFamily="34" charset="77"/>
              </a:rPr>
              <a:t> it to translate from </a:t>
            </a:r>
            <a:r>
              <a:rPr lang="en-US" b="1" dirty="0">
                <a:solidFill>
                  <a:srgbClr val="7030A0"/>
                </a:solidFill>
                <a:latin typeface="Avenir Light" panose="020B0402020203020204" pitchFamily="34" charset="77"/>
              </a:rPr>
              <a:t>Language B.</a:t>
            </a:r>
            <a:r>
              <a:rPr lang="en-US" dirty="0">
                <a:latin typeface="Avenir Light" panose="020B0402020203020204" pitchFamily="34" charset="77"/>
              </a:rPr>
              <a:t> to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Language C</a:t>
            </a:r>
            <a:r>
              <a:rPr lang="en-US" dirty="0">
                <a:latin typeface="Avenir Light" panose="020B0402020203020204" pitchFamily="34" charset="77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u="sng" dirty="0">
                <a:latin typeface="Avenir Light" panose="020B0402020203020204" pitchFamily="34" charset="77"/>
              </a:rPr>
              <a:t>Then, without training,</a:t>
            </a:r>
            <a:r>
              <a:rPr lang="en-US" dirty="0">
                <a:latin typeface="Avenir Light" panose="020B0402020203020204" pitchFamily="34" charset="77"/>
              </a:rPr>
              <a:t> it can translate from </a:t>
            </a:r>
            <a:r>
              <a:rPr lang="en-US" b="1" dirty="0">
                <a:solidFill>
                  <a:srgbClr val="00B050"/>
                </a:solidFill>
                <a:latin typeface="Avenir Light" panose="020B0402020203020204" pitchFamily="34" charset="77"/>
              </a:rPr>
              <a:t>Language A </a:t>
            </a:r>
            <a:r>
              <a:rPr lang="en-US" dirty="0">
                <a:latin typeface="Avenir Light" panose="020B0402020203020204" pitchFamily="34" charset="77"/>
              </a:rPr>
              <a:t>to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Language C</a:t>
            </a:r>
            <a:endParaRPr lang="en-US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85430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28943" y="1386792"/>
            <a:ext cx="24684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327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34620D-0F95-CF41-A1E6-7DEC5AC14B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D58F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392658" y="969481"/>
            <a:ext cx="9787702" cy="4919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What if we don’t want to decode/translate?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Just want to perform a particular task </a:t>
            </a:r>
            <a:r>
              <a:rPr lang="en-US" b="1" dirty="0">
                <a:latin typeface="Avenir Light" panose="020B0402020203020204" pitchFamily="34" charset="77"/>
              </a:rPr>
              <a:t>(e.g., classification)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Want even more robust, flexible,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rich representation</a:t>
            </a:r>
            <a:r>
              <a:rPr lang="en-US" b="1" dirty="0">
                <a:latin typeface="Avenir Light" panose="020B0402020203020204" pitchFamily="34" charset="77"/>
              </a:rPr>
              <a:t>!</a:t>
            </a:r>
          </a:p>
          <a:p>
            <a:pPr>
              <a:lnSpc>
                <a:spcPct val="150000"/>
              </a:lnSpc>
              <a:spcBef>
                <a:spcPts val="3500"/>
              </a:spcBef>
            </a:pPr>
            <a:r>
              <a:rPr lang="en-US" b="1" dirty="0">
                <a:latin typeface="Avenir Light" panose="020B0402020203020204" pitchFamily="34" charset="77"/>
              </a:rPr>
              <a:t>Want </a:t>
            </a: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positionality</a:t>
            </a:r>
            <a:r>
              <a:rPr lang="en-US" b="1" dirty="0">
                <a:latin typeface="Avenir Light" panose="020B0402020203020204" pitchFamily="34" charset="77"/>
              </a:rPr>
              <a:t> to play a more explicit role, while not being restricted to a particular form (e.g., CNNs)</a:t>
            </a:r>
          </a:p>
        </p:txBody>
      </p:sp>
    </p:spTree>
    <p:extLst>
      <p:ext uri="{BB962C8B-B14F-4D97-AF65-F5344CB8AC3E}">
        <p14:creationId xmlns:p14="http://schemas.microsoft.com/office/powerpoint/2010/main" val="697207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54343" y="3069753"/>
            <a:ext cx="36114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37AC510-963A-8149-B472-FF914EE29E74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571128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87F795-249C-0E4E-A86F-32823B853CB2}"/>
              </a:ext>
            </a:extLst>
          </p:cNvPr>
          <p:cNvSpPr/>
          <p:nvPr/>
        </p:nvSpPr>
        <p:spPr>
          <a:xfrm>
            <a:off x="2154343" y="3937477"/>
            <a:ext cx="10333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A2B262-1905-B048-9BD2-3DC366DF00F8}"/>
              </a:ext>
            </a:extLst>
          </p:cNvPr>
          <p:cNvSpPr/>
          <p:nvPr/>
        </p:nvSpPr>
        <p:spPr>
          <a:xfrm>
            <a:off x="1071344" y="1538140"/>
            <a:ext cx="771242" cy="907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0C0715-8833-7240-B8B8-8B7B5D1B06CA}"/>
              </a:ext>
            </a:extLst>
          </p:cNvPr>
          <p:cNvSpPr/>
          <p:nvPr/>
        </p:nvSpPr>
        <p:spPr>
          <a:xfrm>
            <a:off x="1071344" y="1628855"/>
            <a:ext cx="771242" cy="10036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3562E6-709B-E943-A2A2-21214AA18931}"/>
              </a:ext>
            </a:extLst>
          </p:cNvPr>
          <p:cNvSpPr/>
          <p:nvPr/>
        </p:nvSpPr>
        <p:spPr>
          <a:xfrm>
            <a:off x="1071344" y="2382901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043A94-3318-F14C-B3B1-3C34F08C0F93}"/>
              </a:ext>
            </a:extLst>
          </p:cNvPr>
          <p:cNvSpPr/>
          <p:nvPr/>
        </p:nvSpPr>
        <p:spPr>
          <a:xfrm>
            <a:off x="1071344" y="2473616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10466-1E7F-1F40-B739-C94E9BE2D7DC}"/>
              </a:ext>
            </a:extLst>
          </p:cNvPr>
          <p:cNvSpPr/>
          <p:nvPr/>
        </p:nvSpPr>
        <p:spPr>
          <a:xfrm>
            <a:off x="1071344" y="3221101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CEF7C-B7F4-0B42-B697-667670128C14}"/>
              </a:ext>
            </a:extLst>
          </p:cNvPr>
          <p:cNvSpPr/>
          <p:nvPr/>
        </p:nvSpPr>
        <p:spPr>
          <a:xfrm>
            <a:off x="1071344" y="3311816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4088825"/>
            <a:ext cx="771242" cy="907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4179540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8089FFD-7408-D549-AB10-17C8D57E2E4A}"/>
              </a:ext>
            </a:extLst>
          </p:cNvPr>
          <p:cNvSpPr txBox="1">
            <a:spLocks/>
          </p:cNvSpPr>
          <p:nvPr/>
        </p:nvSpPr>
        <p:spPr>
          <a:xfrm>
            <a:off x="2154343" y="1053178"/>
            <a:ext cx="6034314" cy="423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Self-Attention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Encoder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Transformer Decoder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BERT</a:t>
            </a:r>
          </a:p>
        </p:txBody>
      </p:sp>
    </p:spTree>
    <p:extLst>
      <p:ext uri="{BB962C8B-B14F-4D97-AF65-F5344CB8AC3E}">
        <p14:creationId xmlns:p14="http://schemas.microsoft.com/office/powerpoint/2010/main" val="32112320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15857-BB14-2145-BAE7-91F7F949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F96D92D-6B64-BF40-85F3-03D7E3E9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70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A2CEBB-E5C4-7B49-B6DF-4B3C8CC96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idirectional</a:t>
            </a:r>
            <a:r>
              <a:rPr lang="en-US" sz="3200" b="1" dirty="0">
                <a:latin typeface="Avenir Light" panose="020B0402020203020204" pitchFamily="34" charset="77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866900" y="2897376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Like </a:t>
            </a:r>
            <a:r>
              <a:rPr lang="en-US" sz="2400" i="1" dirty="0">
                <a:solidFill>
                  <a:srgbClr val="C00000"/>
                </a:solidFill>
              </a:rPr>
              <a:t>Bidirectional LSTMs</a:t>
            </a:r>
            <a:r>
              <a:rPr lang="en-US" sz="2400" dirty="0">
                <a:solidFill>
                  <a:srgbClr val="C00000"/>
                </a:solidFill>
              </a:rPr>
              <a:t>, let’s look in </a:t>
            </a:r>
            <a:r>
              <a:rPr lang="en-US" sz="2400" b="1" dirty="0">
                <a:solidFill>
                  <a:srgbClr val="C00000"/>
                </a:solidFill>
              </a:rPr>
              <a:t>both</a:t>
            </a:r>
            <a:r>
              <a:rPr lang="en-US" sz="2400" dirty="0">
                <a:solidFill>
                  <a:srgbClr val="C00000"/>
                </a:solidFill>
              </a:rPr>
              <a:t> directions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B0219522-E003-DF4C-99DB-24D4A47F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749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30341-2385-7B4D-8A91-30102C68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ncoder</a:t>
            </a:r>
            <a:r>
              <a:rPr lang="en-US" sz="3200" b="1" dirty="0">
                <a:latin typeface="Avenir Light" panose="020B0402020203020204" pitchFamily="34" charset="77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latin typeface="Avenir Light" panose="020B0402020203020204" pitchFamily="34" charset="77"/>
              </a:rPr>
              <a:t>epresentations from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8826500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752600" y="2854362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Let’s only use Transformer </a:t>
            </a:r>
            <a:r>
              <a:rPr lang="en-US" sz="2400" i="1" dirty="0">
                <a:solidFill>
                  <a:srgbClr val="C00000"/>
                </a:solidFill>
              </a:rPr>
              <a:t>Encoders</a:t>
            </a:r>
            <a:r>
              <a:rPr lang="en-US" sz="2400" dirty="0">
                <a:solidFill>
                  <a:srgbClr val="C00000"/>
                </a:solidFill>
              </a:rPr>
              <a:t>, no Decoders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32625373-309B-6345-891D-6F6211B2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11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0C872F-2094-E346-8B00-BF3C79DF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1" y="3581400"/>
            <a:ext cx="3187700" cy="3187700"/>
          </a:xfrm>
          <a:prstGeom prst="rect">
            <a:avLst/>
          </a:prstGeom>
        </p:spPr>
      </p:pic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660AEFCE-35C4-274A-A0EA-1CF662502CDB}"/>
              </a:ext>
            </a:extLst>
          </p:cNvPr>
          <p:cNvSpPr txBox="1">
            <a:spLocks/>
          </p:cNvSpPr>
          <p:nvPr/>
        </p:nvSpPr>
        <p:spPr>
          <a:xfrm>
            <a:off x="1041400" y="1236814"/>
            <a:ext cx="10731500" cy="2324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3500"/>
              </a:spcBef>
              <a:buNone/>
            </a:pP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</a:t>
            </a:r>
            <a:r>
              <a:rPr lang="en-US" sz="3200" b="1" dirty="0">
                <a:latin typeface="Avenir Light" panose="020B0402020203020204" pitchFamily="34" charset="77"/>
              </a:rPr>
              <a:t>idirectional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E</a:t>
            </a:r>
            <a:r>
              <a:rPr lang="en-US" sz="3200" b="1" dirty="0">
                <a:latin typeface="Avenir Light" panose="020B0402020203020204" pitchFamily="34" charset="77"/>
              </a:rPr>
              <a:t>ncoder </a:t>
            </a:r>
            <a:r>
              <a:rPr 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Avenir Light" panose="020B0402020203020204" pitchFamily="34" charset="77"/>
              </a:rPr>
              <a:t>R</a:t>
            </a:r>
            <a:r>
              <a:rPr lang="en-US" sz="3200" b="1" dirty="0">
                <a:highlight>
                  <a:srgbClr val="FFFF00"/>
                </a:highlight>
                <a:latin typeface="Avenir Light" panose="020B0402020203020204" pitchFamily="34" charset="77"/>
              </a:rPr>
              <a:t>epresentations</a:t>
            </a:r>
            <a:r>
              <a:rPr lang="en-US" sz="3200" b="1" dirty="0">
                <a:latin typeface="Avenir Light" panose="020B0402020203020204" pitchFamily="34" charset="77"/>
              </a:rPr>
              <a:t> from </a:t>
            </a:r>
            <a:r>
              <a:rPr lang="en-US" sz="3200" b="1" dirty="0">
                <a:solidFill>
                  <a:srgbClr val="C00000"/>
                </a:solidFill>
                <a:latin typeface="Avenir Light" panose="020B0402020203020204" pitchFamily="34" charset="77"/>
              </a:rPr>
              <a:t>T</a:t>
            </a:r>
            <a:r>
              <a:rPr lang="en-US" sz="3200" b="1" dirty="0">
                <a:latin typeface="Avenir Light" panose="020B0402020203020204" pitchFamily="34" charset="77"/>
              </a:rPr>
              <a:t>ransformers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94B361-A63A-8C41-92EF-F6107DF281F8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931C83-8992-4843-BD90-B00417145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452" y="174626"/>
            <a:ext cx="1354048" cy="625438"/>
          </a:xfrm>
        </p:spPr>
        <p:txBody>
          <a:bodyPr/>
          <a:lstStyle/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2C010-13E6-744E-9E50-FB5A587EC59B}"/>
              </a:ext>
            </a:extLst>
          </p:cNvPr>
          <p:cNvSpPr txBox="1">
            <a:spLocks/>
          </p:cNvSpPr>
          <p:nvPr/>
        </p:nvSpPr>
        <p:spPr>
          <a:xfrm>
            <a:off x="1841500" y="2803562"/>
            <a:ext cx="8826500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00000"/>
                </a:solidFill>
              </a:rPr>
              <a:t>It’s a language model that builds rich representations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F8E756D-3B9F-F149-A5E2-93F52AE2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508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1719005" y="2118764"/>
            <a:ext cx="3623314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894760" y="496694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1919815" y="5680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1543177" y="5966984"/>
            <a:ext cx="96663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&lt;CLS&gt;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360620" y="59453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strike="sngStrike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321374" y="593653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1901719" y="63137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677184" y="630205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1600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479799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676780" y="566575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42508" y="5638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4838645" y="56587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5822604" y="841947"/>
            <a:ext cx="591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has 2 training objectives: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2615771" y="499934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2615771" y="502820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1903744" y="392031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1928799" y="4633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2685764" y="461912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3751492" y="4591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4847629" y="46120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2624755" y="395271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2624755" y="398157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1894760" y="226646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1919815" y="2979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2676780" y="29652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3742508" y="2937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4838645" y="29582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2615771" y="229886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2615771" y="232773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2595123" y="341125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3283012" y="3401147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3961825" y="340491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5822604" y="2029110"/>
            <a:ext cx="629674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1. </a:t>
            </a:r>
            <a:r>
              <a:rPr lang="en-US" sz="2400" dirty="0">
                <a:latin typeface="Avenir Book" panose="02000503020000020003" pitchFamily="2" charset="0"/>
              </a:rPr>
              <a:t>Predict the </a:t>
            </a:r>
            <a:r>
              <a:rPr lang="en-US" sz="2400" b="1" dirty="0">
                <a:latin typeface="Avenir Book" panose="02000503020000020003" pitchFamily="2" charset="0"/>
              </a:rPr>
              <a:t>Masked word</a:t>
            </a:r>
            <a:r>
              <a:rPr lang="en-US" sz="2400" dirty="0">
                <a:latin typeface="Avenir Book" panose="02000503020000020003" pitchFamily="2" charset="0"/>
              </a:rPr>
              <a:t> (a la CBOW)</a:t>
            </a:r>
          </a:p>
          <a:p>
            <a:pPr>
              <a:spcBef>
                <a:spcPts val="3000"/>
              </a:spcBef>
            </a:pPr>
            <a:r>
              <a:rPr lang="en-US" sz="2400" dirty="0">
                <a:latin typeface="Avenir Book" panose="02000503020000020003" pitchFamily="2" charset="0"/>
              </a:rPr>
              <a:t>15% of all input words are randomly masked.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80% become [MASK]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10% become revert back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Book" panose="02000503020000020003" pitchFamily="2" charset="0"/>
              </a:rPr>
              <a:t>10% become are deliberately corrupted as wrong words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4128294" y="1775264"/>
            <a:ext cx="1226760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4128294" y="1744315"/>
            <a:ext cx="1182394" cy="354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BERT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C959D5D-8ACA-4D47-BF6E-4A16377F8A32}"/>
              </a:ext>
            </a:extLst>
          </p:cNvPr>
          <p:cNvSpPr txBox="1">
            <a:spLocks/>
          </p:cNvSpPr>
          <p:nvPr/>
        </p:nvSpPr>
        <p:spPr>
          <a:xfrm>
            <a:off x="2271039" y="593146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25BCBCB8-D427-164C-AD8B-020EBCCF0473}"/>
              </a:ext>
            </a:extLst>
          </p:cNvPr>
          <p:cNvSpPr/>
          <p:nvPr/>
        </p:nvSpPr>
        <p:spPr>
          <a:xfrm rot="16200000">
            <a:off x="1881309" y="1837520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415EDEB-7366-934A-9F34-C71FAB7A13AE}"/>
              </a:ext>
            </a:extLst>
          </p:cNvPr>
          <p:cNvSpPr txBox="1">
            <a:spLocks/>
          </p:cNvSpPr>
          <p:nvPr/>
        </p:nvSpPr>
        <p:spPr>
          <a:xfrm>
            <a:off x="1073869" y="707903"/>
            <a:ext cx="124014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brown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lazy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playful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2A6FE870-4E94-A141-B59B-39BB4D70BCF7}"/>
              </a:ext>
            </a:extLst>
          </p:cNvPr>
          <p:cNvSpPr txBox="1">
            <a:spLocks/>
          </p:cNvSpPr>
          <p:nvPr/>
        </p:nvSpPr>
        <p:spPr>
          <a:xfrm>
            <a:off x="2222500" y="731861"/>
            <a:ext cx="97745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0.03</a:t>
            </a:r>
          </a:p>
        </p:txBody>
      </p:sp>
      <p:sp>
        <p:nvSpPr>
          <p:cNvPr id="84" name="Slide Number Placeholder 9">
            <a:extLst>
              <a:ext uri="{FF2B5EF4-FFF2-40B4-BE49-F238E27FC236}">
                <a16:creationId xmlns:a16="http://schemas.microsoft.com/office/drawing/2014/main" id="{B0339270-9DEB-F445-BF0A-AE9F2D521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45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525A8237-29D4-B142-AC0B-396F6B32C0FB}"/>
              </a:ext>
            </a:extLst>
          </p:cNvPr>
          <p:cNvSpPr/>
          <p:nvPr/>
        </p:nvSpPr>
        <p:spPr>
          <a:xfrm>
            <a:off x="1719005" y="2118764"/>
            <a:ext cx="3623314" cy="36803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3E282-F3E0-BD47-81B7-C285E670F13E}"/>
              </a:ext>
            </a:extLst>
          </p:cNvPr>
          <p:cNvSpPr/>
          <p:nvPr/>
        </p:nvSpPr>
        <p:spPr>
          <a:xfrm>
            <a:off x="1894760" y="4966946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1919815" y="5680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1543177" y="5966984"/>
            <a:ext cx="966633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&lt;CLS&gt;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3360620" y="594533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strike="sngStrike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321374" y="593653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1901719" y="63137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677184" y="630205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371600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4797992" y="630158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0069DC7F-D879-7C46-8AF6-905D3036270C}"/>
              </a:ext>
            </a:extLst>
          </p:cNvPr>
          <p:cNvSpPr/>
          <p:nvPr/>
        </p:nvSpPr>
        <p:spPr>
          <a:xfrm rot="16200000">
            <a:off x="2676780" y="5665753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Right Arrow 226">
            <a:extLst>
              <a:ext uri="{FF2B5EF4-FFF2-40B4-BE49-F238E27FC236}">
                <a16:creationId xmlns:a16="http://schemas.microsoft.com/office/drawing/2014/main" id="{E59E998C-3F7F-8348-BE27-6ABA66B5A383}"/>
              </a:ext>
            </a:extLst>
          </p:cNvPr>
          <p:cNvSpPr/>
          <p:nvPr/>
        </p:nvSpPr>
        <p:spPr>
          <a:xfrm rot="16200000">
            <a:off x="3742508" y="56383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0A505EC8-FEFB-4941-A04B-AE88E58F9A73}"/>
              </a:ext>
            </a:extLst>
          </p:cNvPr>
          <p:cNvSpPr/>
          <p:nvPr/>
        </p:nvSpPr>
        <p:spPr>
          <a:xfrm rot="16200000">
            <a:off x="4838645" y="56587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ACE4754D-F94A-F247-BB97-14A96EDD3DB3}"/>
              </a:ext>
            </a:extLst>
          </p:cNvPr>
          <p:cNvSpPr/>
          <p:nvPr/>
        </p:nvSpPr>
        <p:spPr>
          <a:xfrm>
            <a:off x="5822604" y="841947"/>
            <a:ext cx="5910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has 2 training objectives: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6D5489AF-7E88-3F45-8ED8-5F600AB56182}"/>
              </a:ext>
            </a:extLst>
          </p:cNvPr>
          <p:cNvSpPr/>
          <p:nvPr/>
        </p:nvSpPr>
        <p:spPr>
          <a:xfrm>
            <a:off x="2615771" y="4999346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0F213007-947F-7D4F-A1FB-8BF8CDB1D068}"/>
              </a:ext>
            </a:extLst>
          </p:cNvPr>
          <p:cNvSpPr txBox="1">
            <a:spLocks/>
          </p:cNvSpPr>
          <p:nvPr/>
        </p:nvSpPr>
        <p:spPr>
          <a:xfrm>
            <a:off x="2615771" y="5028209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3E9181C-5DF8-6C48-8EC8-F17FE771E7E1}"/>
              </a:ext>
            </a:extLst>
          </p:cNvPr>
          <p:cNvSpPr/>
          <p:nvPr/>
        </p:nvSpPr>
        <p:spPr>
          <a:xfrm>
            <a:off x="1903744" y="392031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>
            <a:extLst>
              <a:ext uri="{FF2B5EF4-FFF2-40B4-BE49-F238E27FC236}">
                <a16:creationId xmlns:a16="http://schemas.microsoft.com/office/drawing/2014/main" id="{B0EE9E51-D60F-1C4D-834C-65ADE2718F7B}"/>
              </a:ext>
            </a:extLst>
          </p:cNvPr>
          <p:cNvSpPr/>
          <p:nvPr/>
        </p:nvSpPr>
        <p:spPr>
          <a:xfrm rot="16200000">
            <a:off x="1928799" y="4633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Arrow 72">
            <a:extLst>
              <a:ext uri="{FF2B5EF4-FFF2-40B4-BE49-F238E27FC236}">
                <a16:creationId xmlns:a16="http://schemas.microsoft.com/office/drawing/2014/main" id="{92B7068E-2919-C749-8716-B55230E27A9E}"/>
              </a:ext>
            </a:extLst>
          </p:cNvPr>
          <p:cNvSpPr/>
          <p:nvPr/>
        </p:nvSpPr>
        <p:spPr>
          <a:xfrm rot="16200000">
            <a:off x="2685764" y="461912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>
            <a:extLst>
              <a:ext uri="{FF2B5EF4-FFF2-40B4-BE49-F238E27FC236}">
                <a16:creationId xmlns:a16="http://schemas.microsoft.com/office/drawing/2014/main" id="{7EBE89E3-7DAE-7E46-AF85-05CA7A2BBEFF}"/>
              </a:ext>
            </a:extLst>
          </p:cNvPr>
          <p:cNvSpPr/>
          <p:nvPr/>
        </p:nvSpPr>
        <p:spPr>
          <a:xfrm rot="16200000">
            <a:off x="3751492" y="459174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F0F7AD0D-6BA4-CB49-BDA9-F18E3DC3E097}"/>
              </a:ext>
            </a:extLst>
          </p:cNvPr>
          <p:cNvSpPr/>
          <p:nvPr/>
        </p:nvSpPr>
        <p:spPr>
          <a:xfrm rot="16200000">
            <a:off x="4847629" y="46120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0EA0F65-AE52-9747-B407-D8019536FE9B}"/>
              </a:ext>
            </a:extLst>
          </p:cNvPr>
          <p:cNvSpPr/>
          <p:nvPr/>
        </p:nvSpPr>
        <p:spPr>
          <a:xfrm>
            <a:off x="2624755" y="395271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3E86BECE-C110-3F45-9000-8ABD40DF891B}"/>
              </a:ext>
            </a:extLst>
          </p:cNvPr>
          <p:cNvSpPr txBox="1">
            <a:spLocks/>
          </p:cNvSpPr>
          <p:nvPr/>
        </p:nvSpPr>
        <p:spPr>
          <a:xfrm>
            <a:off x="2624755" y="398157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#2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E05A559-AB62-DD4D-A6BF-4E28B86943AD}"/>
              </a:ext>
            </a:extLst>
          </p:cNvPr>
          <p:cNvSpPr/>
          <p:nvPr/>
        </p:nvSpPr>
        <p:spPr>
          <a:xfrm>
            <a:off x="1894760" y="2266469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9FD5F79F-8488-AD4B-B576-8F7E3D0FAA61}"/>
              </a:ext>
            </a:extLst>
          </p:cNvPr>
          <p:cNvSpPr/>
          <p:nvPr/>
        </p:nvSpPr>
        <p:spPr>
          <a:xfrm rot="16200000">
            <a:off x="1919815" y="2979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9EE496F-F28F-0243-B7C5-D56DA9F1A8FC}"/>
              </a:ext>
            </a:extLst>
          </p:cNvPr>
          <p:cNvSpPr/>
          <p:nvPr/>
        </p:nvSpPr>
        <p:spPr>
          <a:xfrm rot="16200000">
            <a:off x="2676780" y="2965276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ight Arrow 87">
            <a:extLst>
              <a:ext uri="{FF2B5EF4-FFF2-40B4-BE49-F238E27FC236}">
                <a16:creationId xmlns:a16="http://schemas.microsoft.com/office/drawing/2014/main" id="{5D1F46ED-67B4-A949-9730-0C028E003E39}"/>
              </a:ext>
            </a:extLst>
          </p:cNvPr>
          <p:cNvSpPr/>
          <p:nvPr/>
        </p:nvSpPr>
        <p:spPr>
          <a:xfrm rot="16200000">
            <a:off x="3742508" y="29378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ight Arrow 88">
            <a:extLst>
              <a:ext uri="{FF2B5EF4-FFF2-40B4-BE49-F238E27FC236}">
                <a16:creationId xmlns:a16="http://schemas.microsoft.com/office/drawing/2014/main" id="{ABEBF1D7-AAD1-5244-9A8B-F7B21EE14184}"/>
              </a:ext>
            </a:extLst>
          </p:cNvPr>
          <p:cNvSpPr/>
          <p:nvPr/>
        </p:nvSpPr>
        <p:spPr>
          <a:xfrm rot="16200000">
            <a:off x="4838645" y="29582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9C4F77D-5379-EB42-9ACE-9D33625E9728}"/>
              </a:ext>
            </a:extLst>
          </p:cNvPr>
          <p:cNvSpPr/>
          <p:nvPr/>
        </p:nvSpPr>
        <p:spPr>
          <a:xfrm>
            <a:off x="2615771" y="2298869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8AC82B0B-CC1E-664A-824A-299ADB0188F3}"/>
              </a:ext>
            </a:extLst>
          </p:cNvPr>
          <p:cNvSpPr txBox="1">
            <a:spLocks/>
          </p:cNvSpPr>
          <p:nvPr/>
        </p:nvSpPr>
        <p:spPr>
          <a:xfrm>
            <a:off x="2615771" y="2327732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F40828-6F48-A748-95CB-3A8C340A656D}"/>
              </a:ext>
            </a:extLst>
          </p:cNvPr>
          <p:cNvSpPr/>
          <p:nvPr/>
        </p:nvSpPr>
        <p:spPr>
          <a:xfrm>
            <a:off x="2595123" y="3411250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54EF0E-8108-CA41-A0B1-21408A7C02AE}"/>
              </a:ext>
            </a:extLst>
          </p:cNvPr>
          <p:cNvSpPr/>
          <p:nvPr/>
        </p:nvSpPr>
        <p:spPr>
          <a:xfrm rot="5400000">
            <a:off x="3283012" y="3401147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7100647F-0A80-8C4D-9CFC-A8292A3B3515}"/>
              </a:ext>
            </a:extLst>
          </p:cNvPr>
          <p:cNvSpPr/>
          <p:nvPr/>
        </p:nvSpPr>
        <p:spPr>
          <a:xfrm rot="5215788">
            <a:off x="3961825" y="3404913"/>
            <a:ext cx="164122" cy="1602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66F6267-1E78-9246-A377-FCD7609ED5F1}"/>
              </a:ext>
            </a:extLst>
          </p:cNvPr>
          <p:cNvSpPr/>
          <p:nvPr/>
        </p:nvSpPr>
        <p:spPr>
          <a:xfrm>
            <a:off x="5822605" y="2029110"/>
            <a:ext cx="558199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2400" b="1" dirty="0">
                <a:highlight>
                  <a:srgbClr val="FFFF00"/>
                </a:highlight>
                <a:latin typeface="Avenir Book" panose="02000503020000020003" pitchFamily="2" charset="0"/>
              </a:rPr>
              <a:t>2. </a:t>
            </a:r>
            <a:r>
              <a:rPr lang="en-US" sz="2400" dirty="0">
                <a:latin typeface="Avenir Book" panose="02000503020000020003" pitchFamily="2" charset="0"/>
              </a:rPr>
              <a:t>Two sentences are fed in at a time. Predict the if the </a:t>
            </a:r>
            <a:r>
              <a:rPr lang="en-US" sz="2400" u="sng" dirty="0">
                <a:latin typeface="Avenir Book" panose="02000503020000020003" pitchFamily="2" charset="0"/>
              </a:rPr>
              <a:t>second sentence</a:t>
            </a:r>
            <a:r>
              <a:rPr lang="en-US" sz="2400" dirty="0">
                <a:latin typeface="Avenir Book" panose="02000503020000020003" pitchFamily="2" charset="0"/>
              </a:rPr>
              <a:t> of input truly follows the </a:t>
            </a:r>
            <a:r>
              <a:rPr lang="en-US" sz="2400" u="sng" dirty="0">
                <a:latin typeface="Avenir Book" panose="02000503020000020003" pitchFamily="2" charset="0"/>
              </a:rPr>
              <a:t>first</a:t>
            </a:r>
            <a:r>
              <a:rPr lang="en-US" sz="2400" dirty="0">
                <a:latin typeface="Avenir Book" panose="02000503020000020003" pitchFamily="2" charset="0"/>
              </a:rPr>
              <a:t> one or not.</a:t>
            </a:r>
          </a:p>
          <a:p>
            <a:pPr>
              <a:spcBef>
                <a:spcPts val="3000"/>
              </a:spcBef>
            </a:pP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14C1946-8BB4-8F43-8362-1057B3EE0A95}"/>
              </a:ext>
            </a:extLst>
          </p:cNvPr>
          <p:cNvSpPr/>
          <p:nvPr/>
        </p:nvSpPr>
        <p:spPr>
          <a:xfrm>
            <a:off x="4128294" y="1775264"/>
            <a:ext cx="1226760" cy="343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0CA80118-7737-A74C-AB21-E52531598F50}"/>
              </a:ext>
            </a:extLst>
          </p:cNvPr>
          <p:cNvSpPr txBox="1">
            <a:spLocks/>
          </p:cNvSpPr>
          <p:nvPr/>
        </p:nvSpPr>
        <p:spPr>
          <a:xfrm>
            <a:off x="4128294" y="1744315"/>
            <a:ext cx="1182394" cy="354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b="1" dirty="0">
                <a:latin typeface="Avenir Light" panose="020B0402020203020204" pitchFamily="34" charset="77"/>
              </a:rPr>
              <a:t>BERT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C959D5D-8ACA-4D47-BF6E-4A16377F8A32}"/>
              </a:ext>
            </a:extLst>
          </p:cNvPr>
          <p:cNvSpPr txBox="1">
            <a:spLocks/>
          </p:cNvSpPr>
          <p:nvPr/>
        </p:nvSpPr>
        <p:spPr>
          <a:xfrm>
            <a:off x="2271039" y="5931466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81" name="Right Arrow 80">
            <a:extLst>
              <a:ext uri="{FF2B5EF4-FFF2-40B4-BE49-F238E27FC236}">
                <a16:creationId xmlns:a16="http://schemas.microsoft.com/office/drawing/2014/main" id="{25BCBCB8-D427-164C-AD8B-020EBCCF0473}"/>
              </a:ext>
            </a:extLst>
          </p:cNvPr>
          <p:cNvSpPr/>
          <p:nvPr/>
        </p:nvSpPr>
        <p:spPr>
          <a:xfrm rot="16200000">
            <a:off x="1881309" y="1837520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415EDEB-7366-934A-9F34-C71FAB7A13AE}"/>
              </a:ext>
            </a:extLst>
          </p:cNvPr>
          <p:cNvSpPr txBox="1">
            <a:spLocks/>
          </p:cNvSpPr>
          <p:nvPr/>
        </p:nvSpPr>
        <p:spPr>
          <a:xfrm>
            <a:off x="1073869" y="707903"/>
            <a:ext cx="124014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brown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lazy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C00000"/>
                </a:solidFill>
                <a:latin typeface="Avenir Light" panose="020B0402020203020204" pitchFamily="34" charset="77"/>
              </a:rPr>
              <a:t>playful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2A6FE870-4E94-A141-B59B-39BB4D70BCF7}"/>
              </a:ext>
            </a:extLst>
          </p:cNvPr>
          <p:cNvSpPr txBox="1">
            <a:spLocks/>
          </p:cNvSpPr>
          <p:nvPr/>
        </p:nvSpPr>
        <p:spPr>
          <a:xfrm>
            <a:off x="2222500" y="731861"/>
            <a:ext cx="977452" cy="915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0.92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Avenir Light" panose="020B0402020203020204" pitchFamily="34" charset="77"/>
              </a:rPr>
              <a:t>0.03</a:t>
            </a:r>
          </a:p>
        </p:txBody>
      </p:sp>
      <p:sp>
        <p:nvSpPr>
          <p:cNvPr id="46" name="Slide Number Placeholder 9">
            <a:extLst>
              <a:ext uri="{FF2B5EF4-FFF2-40B4-BE49-F238E27FC236}">
                <a16:creationId xmlns:a16="http://schemas.microsoft.com/office/drawing/2014/main" id="{86777615-1309-3C4E-A398-FA264B7D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528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EC73E-3C45-B54A-9AEB-D57ED997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36814"/>
            <a:ext cx="11560064" cy="474023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90D608-C9DE-D54C-8BAE-C18F1D8AFCB4}"/>
              </a:ext>
            </a:extLst>
          </p:cNvPr>
          <p:cNvSpPr/>
          <p:nvPr/>
        </p:nvSpPr>
        <p:spPr>
          <a:xfrm>
            <a:off x="5174614" y="267766"/>
            <a:ext cx="6948965" cy="594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6362700" y="1236814"/>
            <a:ext cx="52989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Every two sentences are separated by a </a:t>
            </a:r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&lt;SEP&gt; </a:t>
            </a:r>
            <a:r>
              <a:rPr lang="en-US" sz="2400" dirty="0">
                <a:latin typeface="Avenir Book" panose="02000503020000020003" pitchFamily="2" charset="0"/>
              </a:rPr>
              <a:t>token.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50% of the time, the 2</a:t>
            </a:r>
            <a:r>
              <a:rPr lang="en-US" sz="2400" baseline="30000" dirty="0">
                <a:latin typeface="Avenir Book" panose="02000503020000020003" pitchFamily="2" charset="0"/>
              </a:rPr>
              <a:t>nd</a:t>
            </a:r>
            <a:r>
              <a:rPr lang="en-US" sz="2400" dirty="0">
                <a:latin typeface="Avenir Book" panose="02000503020000020003" pitchFamily="2" charset="0"/>
              </a:rPr>
              <a:t> sentence is a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randomly selected sentence </a:t>
            </a:r>
            <a:r>
              <a:rPr lang="en-US" sz="2400" dirty="0">
                <a:latin typeface="Avenir Book" panose="02000503020000020003" pitchFamily="2" charset="0"/>
              </a:rPr>
              <a:t>from the corpus.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50% of the time, it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truly follows the first sentence</a:t>
            </a:r>
            <a:r>
              <a:rPr lang="en-US" sz="2400" dirty="0">
                <a:latin typeface="Avenir Book" panose="02000503020000020003" pitchFamily="2" charset="0"/>
              </a:rPr>
              <a:t> in the corpus.</a:t>
            </a:r>
            <a:endParaRPr lang="en-US" sz="2400" dirty="0"/>
          </a:p>
        </p:txBody>
      </p:sp>
      <p:sp>
        <p:nvSpPr>
          <p:cNvPr id="50" name="Slide Number Placeholder 9">
            <a:extLst>
              <a:ext uri="{FF2B5EF4-FFF2-40B4-BE49-F238E27FC236}">
                <a16:creationId xmlns:a16="http://schemas.microsoft.com/office/drawing/2014/main" id="{24BA0C34-593C-4D46-8498-4DE0F796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3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04FA61-EB37-9047-BDF7-44B459A36F48}"/>
              </a:ext>
            </a:extLst>
          </p:cNvPr>
          <p:cNvSpPr/>
          <p:nvPr/>
        </p:nvSpPr>
        <p:spPr>
          <a:xfrm>
            <a:off x="8324603" y="613102"/>
            <a:ext cx="3644956" cy="2360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Under the hood, each </a:t>
            </a:r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has 3 small, associated vectors. For example, </a:t>
            </a:r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r>
              <a:rPr lang="en-US" sz="2000" dirty="0">
                <a:latin typeface="Avenir Medium" panose="02000503020000020003" pitchFamily="2" charset="0"/>
              </a:rPr>
              <a:t> has: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venir Medium" panose="02000503020000020003" pitchFamily="2" charset="0"/>
              </a:rPr>
              <a:t>Query</a:t>
            </a:r>
            <a:r>
              <a:rPr lang="en-US" sz="2000" b="1" dirty="0">
                <a:solidFill>
                  <a:srgbClr val="7030A0"/>
                </a:solidFill>
                <a:latin typeface="Avenir Medium" panose="02000503020000020003" pitchFamily="2" charset="0"/>
              </a:rPr>
              <a:t> q</a:t>
            </a:r>
            <a:r>
              <a:rPr lang="en-US" sz="2000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sz="2000" b="1" baseline="-25000" dirty="0">
              <a:solidFill>
                <a:srgbClr val="C00000"/>
              </a:solidFill>
              <a:latin typeface="Avenir Medium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Avenir Medium" panose="02000503020000020003" pitchFamily="2" charset="0"/>
              </a:rPr>
              <a:t>Key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Avenir Medium" panose="02000503020000020003" pitchFamily="2" charset="0"/>
              </a:rPr>
              <a:t> k</a:t>
            </a:r>
            <a:r>
              <a:rPr lang="en-US" sz="2000" b="1" baseline="-25000" dirty="0">
                <a:solidFill>
                  <a:schemeClr val="accent4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sz="2000" b="1" baseline="-25000" dirty="0">
              <a:solidFill>
                <a:srgbClr val="C00000"/>
              </a:solidFill>
              <a:latin typeface="Avenir Medium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Value </a:t>
            </a:r>
            <a:r>
              <a:rPr lang="en-US" sz="2000" b="1" dirty="0">
                <a:solidFill>
                  <a:srgbClr val="0070C0"/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baseline="-25000" dirty="0">
              <a:solidFill>
                <a:srgbClr val="0070C0"/>
              </a:solidFill>
              <a:latin typeface="Avenir Medium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5CA7C8-B48B-5548-AE42-FE7BEAADE5CB}"/>
              </a:ext>
            </a:extLst>
          </p:cNvPr>
          <p:cNvSpPr/>
          <p:nvPr/>
        </p:nvSpPr>
        <p:spPr>
          <a:xfrm>
            <a:off x="953338" y="900542"/>
            <a:ext cx="6479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1:</a:t>
            </a:r>
            <a:r>
              <a:rPr lang="en-US" sz="2000" dirty="0">
                <a:latin typeface="Avenir Medium" panose="02000503020000020003" pitchFamily="2" charset="0"/>
              </a:rPr>
              <a:t> Our Self-Attention Head l has just 3 weight matrices </a:t>
            </a:r>
            <a:r>
              <a:rPr lang="en-US" sz="2000" dirty="0" err="1">
                <a:solidFill>
                  <a:srgbClr val="7030A0"/>
                </a:solidFill>
                <a:latin typeface="Avenir Medium" panose="02000503020000020003" pitchFamily="2" charset="0"/>
              </a:rPr>
              <a:t>W</a:t>
            </a:r>
            <a:r>
              <a:rPr lang="en-US" sz="2000" baseline="-25000" dirty="0" err="1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sz="2000" dirty="0">
                <a:latin typeface="Avenir Medium" panose="02000503020000020003" pitchFamily="2" charset="0"/>
              </a:rPr>
              <a:t>,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W</a:t>
            </a:r>
            <a:r>
              <a:rPr lang="en-US" sz="2000" baseline="-25000" dirty="0" err="1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sz="2000" dirty="0">
                <a:latin typeface="Avenir Medium" panose="02000503020000020003" pitchFamily="2" charset="0"/>
              </a:rPr>
              <a:t>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W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dirty="0">
                <a:latin typeface="Avenir Medium" panose="02000503020000020003" pitchFamily="2" charset="0"/>
              </a:rPr>
              <a:t> in total. </a:t>
            </a:r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These same 3 weight matrices</a:t>
            </a:r>
            <a:r>
              <a:rPr lang="en-US" sz="2000" dirty="0">
                <a:latin typeface="Avenir Medium" panose="02000503020000020003" pitchFamily="2" charset="0"/>
              </a:rPr>
              <a:t> are multiplied by each </a:t>
            </a:r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i</a:t>
            </a:r>
            <a:r>
              <a:rPr lang="en-US" sz="2000" baseline="-25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to create all vectors:</a:t>
            </a:r>
            <a:endParaRPr lang="en-US" sz="2000" dirty="0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C691B0D9-D504-7748-B743-9F0D599B8BE1}"/>
              </a:ext>
            </a:extLst>
          </p:cNvPr>
          <p:cNvSpPr/>
          <p:nvPr/>
        </p:nvSpPr>
        <p:spPr>
          <a:xfrm>
            <a:off x="1379913" y="2097211"/>
            <a:ext cx="161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Avenir Book" panose="02000503020000020003" pitchFamily="2" charset="0"/>
              </a:rPr>
              <a:t>q</a:t>
            </a:r>
            <a:r>
              <a:rPr lang="en-US" sz="2400" b="1" baseline="-25000" dirty="0">
                <a:solidFill>
                  <a:srgbClr val="7030A0"/>
                </a:solidFill>
                <a:latin typeface="Avenir Book" panose="02000503020000020003" pitchFamily="2" charset="0"/>
              </a:rPr>
              <a:t>i</a:t>
            </a:r>
            <a:r>
              <a:rPr lang="en-US" sz="2400" b="1" baseline="-250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= </a:t>
            </a:r>
            <a:r>
              <a:rPr lang="en-US" sz="2400" b="1" dirty="0" err="1">
                <a:solidFill>
                  <a:srgbClr val="7030A0"/>
                </a:solidFill>
                <a:latin typeface="Avenir Book" panose="02000503020000020003" pitchFamily="2" charset="0"/>
              </a:rPr>
              <a:t>w</a:t>
            </a:r>
            <a:r>
              <a:rPr lang="en-US" sz="2400" b="1" baseline="-25000" dirty="0" err="1">
                <a:solidFill>
                  <a:srgbClr val="7030A0"/>
                </a:solidFill>
                <a:latin typeface="Avenir Book" panose="02000503020000020003" pitchFamily="2" charset="0"/>
              </a:rPr>
              <a:t>q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i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EA638E24-DB74-5540-9208-85C189D5D097}"/>
              </a:ext>
            </a:extLst>
          </p:cNvPr>
          <p:cNvSpPr/>
          <p:nvPr/>
        </p:nvSpPr>
        <p:spPr>
          <a:xfrm>
            <a:off x="1379913" y="2570104"/>
            <a:ext cx="161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k</a:t>
            </a:r>
            <a:r>
              <a:rPr lang="en-US" sz="2400" b="1" baseline="-25000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i</a:t>
            </a:r>
            <a:r>
              <a:rPr lang="en-US" sz="2400" b="1" baseline="-250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= </a:t>
            </a: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w</a:t>
            </a:r>
            <a:r>
              <a:rPr lang="en-US" sz="2400" b="1" baseline="-25000" dirty="0" err="1">
                <a:solidFill>
                  <a:schemeClr val="accent4">
                    <a:lumMod val="50000"/>
                  </a:schemeClr>
                </a:solidFill>
                <a:latin typeface="Avenir Book" panose="02000503020000020003" pitchFamily="2" charset="0"/>
              </a:rPr>
              <a:t>k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i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3A8A3BBD-D155-164A-B363-FF190117DB9D}"/>
              </a:ext>
            </a:extLst>
          </p:cNvPr>
          <p:cNvSpPr/>
          <p:nvPr/>
        </p:nvSpPr>
        <p:spPr>
          <a:xfrm>
            <a:off x="1379913" y="3022291"/>
            <a:ext cx="1616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v</a:t>
            </a:r>
            <a:r>
              <a:rPr lang="en-US" sz="2400" b="1" baseline="-25000" dirty="0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i</a:t>
            </a:r>
            <a:r>
              <a:rPr lang="en-US" sz="2400" b="1" baseline="-25000" dirty="0"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=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w</a:t>
            </a:r>
            <a:r>
              <a:rPr lang="en-US" sz="2400" b="1" baseline="-25000" dirty="0" err="1">
                <a:solidFill>
                  <a:schemeClr val="accent5">
                    <a:lumMod val="50000"/>
                  </a:schemeClr>
                </a:solidFill>
                <a:latin typeface="Avenir Book" panose="02000503020000020003" pitchFamily="2" charset="0"/>
              </a:rPr>
              <a:t>v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Avenir Book" panose="02000503020000020003" pitchFamily="2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Avenir Book" panose="02000503020000020003" pitchFamily="2" charset="0"/>
              </a:rPr>
              <a:t>i</a:t>
            </a:r>
            <a:r>
              <a:rPr lang="en-US" sz="2400" dirty="0">
                <a:solidFill>
                  <a:srgbClr val="7030A0"/>
                </a:solidFill>
                <a:latin typeface="Avenir Book" panose="02000503020000020003" pitchFamily="2" charset="0"/>
              </a:rPr>
              <a:t> </a:t>
            </a:r>
            <a:endParaRPr lang="en-US" sz="24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458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EC73E-3C45-B54A-9AEB-D57ED997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6" y="1236814"/>
            <a:ext cx="11560064" cy="4740238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C90D608-C9DE-D54C-8BAE-C18F1D8AFCB4}"/>
              </a:ext>
            </a:extLst>
          </p:cNvPr>
          <p:cNvSpPr/>
          <p:nvPr/>
        </p:nvSpPr>
        <p:spPr>
          <a:xfrm>
            <a:off x="5174614" y="267766"/>
            <a:ext cx="6948965" cy="5942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6362700" y="1236814"/>
            <a:ext cx="5298914" cy="4474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NOTE: </a:t>
            </a:r>
            <a:r>
              <a:rPr lang="en-US" sz="2400" dirty="0">
                <a:latin typeface="Avenir Book" panose="02000503020000020003" pitchFamily="2" charset="0"/>
              </a:rPr>
              <a:t>BERT also embeds the inputs by their </a:t>
            </a:r>
            <a:r>
              <a:rPr lang="en-US" sz="2400" b="1" dirty="0" err="1">
                <a:highlight>
                  <a:srgbClr val="FFFF00"/>
                </a:highlight>
                <a:latin typeface="Avenir Book" panose="02000503020000020003" pitchFamily="2" charset="0"/>
              </a:rPr>
              <a:t>WordPiece</a:t>
            </a:r>
            <a:r>
              <a:rPr lang="en-US" sz="2400" dirty="0">
                <a:latin typeface="Avenir Book" panose="02000503020000020003" pitchFamily="2" charset="0"/>
              </a:rPr>
              <a:t> embeddings.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Avenir Book" panose="02000503020000020003" pitchFamily="2" charset="0"/>
              </a:rPr>
              <a:t>WordPiece</a:t>
            </a:r>
            <a:r>
              <a:rPr lang="en-US" sz="2400" dirty="0">
                <a:latin typeface="Avenir Book" panose="02000503020000020003" pitchFamily="2" charset="0"/>
              </a:rPr>
              <a:t> is a </a:t>
            </a:r>
            <a:r>
              <a:rPr lang="en-US" sz="2400" b="1" u="sng" dirty="0">
                <a:latin typeface="Avenir Book" panose="02000503020000020003" pitchFamily="2" charset="0"/>
              </a:rPr>
              <a:t>sub-word tokenization </a:t>
            </a:r>
            <a:r>
              <a:rPr lang="en-US" sz="2400" dirty="0">
                <a:latin typeface="Avenir Book" panose="02000503020000020003" pitchFamily="2" charset="0"/>
              </a:rPr>
              <a:t>learns to merge and use characters based on which pairs maximize the likelihood of the training data if added to the vocab.</a:t>
            </a:r>
            <a:endParaRPr lang="en-US" sz="2400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4BD44B8-C254-4E43-A998-47C92BEB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70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Picture</a:t>
            </a:r>
            <a:r>
              <a:rPr lang="en-US" sz="1400" dirty="0"/>
              <a:t>: https://</a:t>
            </a:r>
            <a:r>
              <a:rPr lang="en-US" sz="1400" dirty="0" err="1"/>
              <a:t>jalammar.github.io</a:t>
            </a:r>
            <a:r>
              <a:rPr lang="en-US" sz="1400" dirty="0"/>
              <a:t>/illustrated-</a:t>
            </a:r>
            <a:r>
              <a:rPr lang="en-US" sz="1400" dirty="0" err="1"/>
              <a:t>bert</a:t>
            </a:r>
            <a:r>
              <a:rPr lang="en-US" sz="1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06734" y="144862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One could extract the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contextualized embeddings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22751-3D9F-6144-98F1-B26453B3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793834"/>
            <a:ext cx="10259655" cy="572427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792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35966ABE-F0C8-A34A-8350-2B203653788B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Picture</a:t>
            </a:r>
            <a:r>
              <a:rPr lang="en-US" sz="1400" dirty="0"/>
              <a:t>: https://</a:t>
            </a:r>
            <a:r>
              <a:rPr lang="en-US" sz="1400" dirty="0" err="1"/>
              <a:t>jalammar.github.io</a:t>
            </a:r>
            <a:r>
              <a:rPr lang="en-US" sz="1400" dirty="0"/>
              <a:t>/illustrated-</a:t>
            </a:r>
            <a:r>
              <a:rPr lang="en-US" sz="1400" dirty="0" err="1"/>
              <a:t>bert</a:t>
            </a:r>
            <a:r>
              <a:rPr lang="en-US" sz="1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06734" y="144862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Later layers have the best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contextualized embeddings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B8092-A8F7-A045-B596-4ED66391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800064"/>
            <a:ext cx="9017000" cy="5762745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DFD68E0A-25D3-EA42-B228-9E81CB06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487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C65D98FA-9749-3A47-91F8-287455BAABD5}"/>
              </a:ext>
            </a:extLst>
          </p:cNvPr>
          <p:cNvSpPr/>
          <p:nvPr/>
        </p:nvSpPr>
        <p:spPr>
          <a:xfrm>
            <a:off x="327186" y="611376"/>
            <a:ext cx="942814" cy="8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4F05DC78-549D-7D4D-90A2-0A40A1B16D11}"/>
              </a:ext>
            </a:extLst>
          </p:cNvPr>
          <p:cNvSpPr txBox="1">
            <a:spLocks/>
          </p:cNvSpPr>
          <p:nvPr/>
        </p:nvSpPr>
        <p:spPr>
          <a:xfrm>
            <a:off x="233452" y="174626"/>
            <a:ext cx="198904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BERT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AE461-A9B3-AE48-A0E0-62190C1126A7}"/>
              </a:ext>
            </a:extLst>
          </p:cNvPr>
          <p:cNvSpPr/>
          <p:nvPr/>
        </p:nvSpPr>
        <p:spPr>
          <a:xfrm>
            <a:off x="2582934" y="313281"/>
            <a:ext cx="7983465" cy="59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BERT yields </a:t>
            </a:r>
            <a:r>
              <a:rPr lang="en-US" sz="2400" b="1" u="sng" dirty="0">
                <a:latin typeface="Avenir Book" panose="02000503020000020003" pitchFamily="2" charset="0"/>
              </a:rPr>
              <a:t>state-of-the-art</a:t>
            </a:r>
            <a:r>
              <a:rPr lang="en-US" sz="2400" b="1" dirty="0">
                <a:latin typeface="Avenir Book" panose="02000503020000020003" pitchFamily="2" charset="0"/>
              </a:rPr>
              <a:t> (SOTA) results on many tasks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293D8-1EA6-E64C-ADD0-CF30E7065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2" y="1917700"/>
            <a:ext cx="11919015" cy="3022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329ECA-C077-A140-942E-863EFDE04423}"/>
              </a:ext>
            </a:extLst>
          </p:cNvPr>
          <p:cNvSpPr txBox="1">
            <a:spLocks/>
          </p:cNvSpPr>
          <p:nvPr/>
        </p:nvSpPr>
        <p:spPr>
          <a:xfrm>
            <a:off x="0" y="6518105"/>
            <a:ext cx="5748248" cy="3127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rgbClr val="FF0000"/>
                </a:solidFill>
              </a:rPr>
              <a:t>Source</a:t>
            </a:r>
            <a:r>
              <a:rPr lang="en-US" sz="1400" dirty="0"/>
              <a:t>: original BERT paper: https://</a:t>
            </a:r>
            <a:r>
              <a:rPr lang="en-US" sz="1400" dirty="0" err="1"/>
              <a:t>arxiv.org</a:t>
            </a:r>
            <a:r>
              <a:rPr lang="en-US" sz="1400" dirty="0"/>
              <a:t>/pdf/1810.04805.pdf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447D785-B15D-224E-8D32-339319F5A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936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903804" y="771482"/>
            <a:ext cx="6474896" cy="130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BERT (a Transformer variant)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71D4A-104E-DB4C-83C8-5C6BB86C7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1" y="3581400"/>
            <a:ext cx="3187700" cy="31877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AC12C5E-29A3-BD4C-925D-7F183547EDAA}"/>
              </a:ext>
            </a:extLst>
          </p:cNvPr>
          <p:cNvSpPr/>
          <p:nvPr/>
        </p:nvSpPr>
        <p:spPr>
          <a:xfrm>
            <a:off x="1104134" y="4768124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F43D1E23-CDCB-9547-9385-23BBECFD398A}"/>
              </a:ext>
            </a:extLst>
          </p:cNvPr>
          <p:cNvSpPr/>
          <p:nvPr/>
        </p:nvSpPr>
        <p:spPr>
          <a:xfrm rot="16200000">
            <a:off x="1129189" y="54815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C4528B3F-645E-A14F-BA62-80C24AD83B70}"/>
              </a:ext>
            </a:extLst>
          </p:cNvPr>
          <p:cNvSpPr txBox="1">
            <a:spLocks/>
          </p:cNvSpPr>
          <p:nvPr/>
        </p:nvSpPr>
        <p:spPr>
          <a:xfrm>
            <a:off x="903804" y="5768162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4FC60AF9-197F-1D45-AFFC-49C4E89DD8F5}"/>
              </a:ext>
            </a:extLst>
          </p:cNvPr>
          <p:cNvSpPr txBox="1">
            <a:spLocks/>
          </p:cNvSpPr>
          <p:nvPr/>
        </p:nvSpPr>
        <p:spPr>
          <a:xfrm>
            <a:off x="1495899" y="574605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DC42DD33-2A6C-E747-9AD6-7B6FD8592FD9}"/>
              </a:ext>
            </a:extLst>
          </p:cNvPr>
          <p:cNvSpPr txBox="1">
            <a:spLocks/>
          </p:cNvSpPr>
          <p:nvPr/>
        </p:nvSpPr>
        <p:spPr>
          <a:xfrm>
            <a:off x="2456653" y="5737252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0BFA2AB-93FE-204E-BB2B-7D65A4C8D3F2}"/>
              </a:ext>
            </a:extLst>
          </p:cNvPr>
          <p:cNvSpPr/>
          <p:nvPr/>
        </p:nvSpPr>
        <p:spPr>
          <a:xfrm>
            <a:off x="1111093" y="61149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D640C51-3905-7D40-92B7-177EC3CAE75B}"/>
              </a:ext>
            </a:extLst>
          </p:cNvPr>
          <p:cNvSpPr/>
          <p:nvPr/>
        </p:nvSpPr>
        <p:spPr>
          <a:xfrm>
            <a:off x="1886558" y="6103229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CBEC6CC-904E-CC4A-B2A6-97149043D6EA}"/>
              </a:ext>
            </a:extLst>
          </p:cNvPr>
          <p:cNvSpPr/>
          <p:nvPr/>
        </p:nvSpPr>
        <p:spPr>
          <a:xfrm>
            <a:off x="2925376" y="610276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8C778F53-520F-414D-B78F-E1350109DF85}"/>
              </a:ext>
            </a:extLst>
          </p:cNvPr>
          <p:cNvSpPr/>
          <p:nvPr/>
        </p:nvSpPr>
        <p:spPr>
          <a:xfrm rot="16200000">
            <a:off x="1886154" y="5466931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ight Arrow 78">
            <a:extLst>
              <a:ext uri="{FF2B5EF4-FFF2-40B4-BE49-F238E27FC236}">
                <a16:creationId xmlns:a16="http://schemas.microsoft.com/office/drawing/2014/main" id="{20B526BA-D6E7-D54C-A956-9E253D2A7338}"/>
              </a:ext>
            </a:extLst>
          </p:cNvPr>
          <p:cNvSpPr/>
          <p:nvPr/>
        </p:nvSpPr>
        <p:spPr>
          <a:xfrm rot="16200000">
            <a:off x="2951882" y="5439554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ight Arrow 79">
            <a:extLst>
              <a:ext uri="{FF2B5EF4-FFF2-40B4-BE49-F238E27FC236}">
                <a16:creationId xmlns:a16="http://schemas.microsoft.com/office/drawing/2014/main" id="{255F8917-93CA-A745-B5BB-07921B131C8A}"/>
              </a:ext>
            </a:extLst>
          </p:cNvPr>
          <p:cNvSpPr/>
          <p:nvPr/>
        </p:nvSpPr>
        <p:spPr>
          <a:xfrm rot="16200000">
            <a:off x="4048019" y="545990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0D911B4-6ABF-E646-92D6-2AC092719CA8}"/>
              </a:ext>
            </a:extLst>
          </p:cNvPr>
          <p:cNvSpPr/>
          <p:nvPr/>
        </p:nvSpPr>
        <p:spPr>
          <a:xfrm>
            <a:off x="1825145" y="4800524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839E648-6999-A940-8C88-96815A327162}"/>
              </a:ext>
            </a:extLst>
          </p:cNvPr>
          <p:cNvSpPr txBox="1">
            <a:spLocks/>
          </p:cNvSpPr>
          <p:nvPr/>
        </p:nvSpPr>
        <p:spPr>
          <a:xfrm>
            <a:off x="1825145" y="4829387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#1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204383A3-8094-F14D-B1F5-9AB7428D0C0E}"/>
              </a:ext>
            </a:extLst>
          </p:cNvPr>
          <p:cNvSpPr/>
          <p:nvPr/>
        </p:nvSpPr>
        <p:spPr>
          <a:xfrm rot="16200000">
            <a:off x="1138173" y="443492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>
            <a:extLst>
              <a:ext uri="{FF2B5EF4-FFF2-40B4-BE49-F238E27FC236}">
                <a16:creationId xmlns:a16="http://schemas.microsoft.com/office/drawing/2014/main" id="{45AF5122-2F27-4C42-B685-1144E474FD2C}"/>
              </a:ext>
            </a:extLst>
          </p:cNvPr>
          <p:cNvSpPr/>
          <p:nvPr/>
        </p:nvSpPr>
        <p:spPr>
          <a:xfrm rot="16200000">
            <a:off x="1895138" y="4420299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ight Arrow 85">
            <a:extLst>
              <a:ext uri="{FF2B5EF4-FFF2-40B4-BE49-F238E27FC236}">
                <a16:creationId xmlns:a16="http://schemas.microsoft.com/office/drawing/2014/main" id="{E2287272-7559-664F-A918-25DDCB812EDC}"/>
              </a:ext>
            </a:extLst>
          </p:cNvPr>
          <p:cNvSpPr/>
          <p:nvPr/>
        </p:nvSpPr>
        <p:spPr>
          <a:xfrm rot="16200000">
            <a:off x="2960866" y="4392922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ight Arrow 86">
            <a:extLst>
              <a:ext uri="{FF2B5EF4-FFF2-40B4-BE49-F238E27FC236}">
                <a16:creationId xmlns:a16="http://schemas.microsoft.com/office/drawing/2014/main" id="{12A2BECA-63F0-1E4D-8CE8-B05EF1363C5B}"/>
              </a:ext>
            </a:extLst>
          </p:cNvPr>
          <p:cNvSpPr/>
          <p:nvPr/>
        </p:nvSpPr>
        <p:spPr>
          <a:xfrm rot="16200000">
            <a:off x="4057003" y="4413277"/>
            <a:ext cx="400110" cy="173106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3B24A5E-1DBA-7142-9562-89BE5F11F561}"/>
              </a:ext>
            </a:extLst>
          </p:cNvPr>
          <p:cNvSpPr/>
          <p:nvPr/>
        </p:nvSpPr>
        <p:spPr>
          <a:xfrm>
            <a:off x="1082352" y="3628262"/>
            <a:ext cx="3307377" cy="5463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9558E22-D01B-9146-A190-B8F86A35EEA4}"/>
              </a:ext>
            </a:extLst>
          </p:cNvPr>
          <p:cNvSpPr/>
          <p:nvPr/>
        </p:nvSpPr>
        <p:spPr>
          <a:xfrm>
            <a:off x="1803363" y="3660662"/>
            <a:ext cx="1640893" cy="466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1A40132F-7538-194B-803B-39BC0E95D76F}"/>
              </a:ext>
            </a:extLst>
          </p:cNvPr>
          <p:cNvSpPr txBox="1">
            <a:spLocks/>
          </p:cNvSpPr>
          <p:nvPr/>
        </p:nvSpPr>
        <p:spPr>
          <a:xfrm>
            <a:off x="1803363" y="3689525"/>
            <a:ext cx="1640893" cy="354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venir Light" panose="020B0402020203020204" pitchFamily="34" charset="77"/>
              </a:rPr>
              <a:t>Encoder #8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0439A4-0535-0C41-B7CA-70258704F688}"/>
              </a:ext>
            </a:extLst>
          </p:cNvPr>
          <p:cNvGrpSpPr/>
          <p:nvPr/>
        </p:nvGrpSpPr>
        <p:grpSpPr>
          <a:xfrm rot="16200000">
            <a:off x="1838748" y="2965120"/>
            <a:ext cx="701316" cy="175324"/>
            <a:chOff x="2297660" y="4140835"/>
            <a:chExt cx="1364224" cy="311369"/>
          </a:xfrm>
        </p:grpSpPr>
        <p:sp>
          <p:nvSpPr>
            <p:cNvPr id="101" name="Rounded Rectangle 100">
              <a:extLst>
                <a:ext uri="{FF2B5EF4-FFF2-40B4-BE49-F238E27FC236}">
                  <a16:creationId xmlns:a16="http://schemas.microsoft.com/office/drawing/2014/main" id="{FAEAF88F-7F60-4649-8E41-5E0386FAD5E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DCE38F3-BC5E-374E-A81C-B16FEE45F3E6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AC994E6-F3D3-3642-8CD6-14DD4EAD9CF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ED35CDF-82D2-E943-B009-3C22C2C9178B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5E74C028-C5F1-904B-958C-E33B6F841023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C17A9506-9F62-B64E-8BCC-9799A1524F3D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D2D6942-C078-A94C-A4CB-10D7F1895AD3}"/>
              </a:ext>
            </a:extLst>
          </p:cNvPr>
          <p:cNvSpPr/>
          <p:nvPr/>
        </p:nvSpPr>
        <p:spPr>
          <a:xfrm>
            <a:off x="2012980" y="2248101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5EF4056-A777-284F-9E62-B0C03593050D}"/>
              </a:ext>
            </a:extLst>
          </p:cNvPr>
          <p:cNvGrpSpPr/>
          <p:nvPr/>
        </p:nvGrpSpPr>
        <p:grpSpPr>
          <a:xfrm rot="16200000">
            <a:off x="2884803" y="2970933"/>
            <a:ext cx="701316" cy="175324"/>
            <a:chOff x="2297660" y="4140835"/>
            <a:chExt cx="1364224" cy="311369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5550A453-E1DB-0B48-97AB-E80E8F52E8BA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A391878-FC1A-6940-940E-7182EDCA8BFA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7BF5347-25F5-C646-834D-4588DACC6882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C2DCE91-E767-5C45-9548-146E6642ACA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2433C83-BB65-8547-B5B3-ABF1DAF05390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C9EBD0D7-CB8E-2648-A596-F3F2A795D3B9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EA1524D-974E-CB48-9C1A-EA3A4A69FB4D}"/>
              </a:ext>
            </a:extLst>
          </p:cNvPr>
          <p:cNvSpPr/>
          <p:nvPr/>
        </p:nvSpPr>
        <p:spPr>
          <a:xfrm>
            <a:off x="3059035" y="225391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B10A6BB2-C511-114F-9F6C-74CB38BABB08}"/>
              </a:ext>
            </a:extLst>
          </p:cNvPr>
          <p:cNvGrpSpPr/>
          <p:nvPr/>
        </p:nvGrpSpPr>
        <p:grpSpPr>
          <a:xfrm rot="16200000">
            <a:off x="3842094" y="2956529"/>
            <a:ext cx="701316" cy="175324"/>
            <a:chOff x="2297660" y="4140835"/>
            <a:chExt cx="1364224" cy="311369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945E4E7D-C3B2-CE4B-9C5D-CA6B3999471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AD913BA1-3463-4541-9F8C-AE9C82F5F8F3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D193E99-5671-3449-A75C-8F868712F7CC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133DA56-0C9A-324E-B039-46CE1263F692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163BC2F-5F5B-0A41-B47B-B3F34286E00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2C14857-AF47-B941-8367-41D94051B6BA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0390E1-7C53-574D-9E96-B9BFCBDF3C24}"/>
              </a:ext>
            </a:extLst>
          </p:cNvPr>
          <p:cNvGrpSpPr/>
          <p:nvPr/>
        </p:nvGrpSpPr>
        <p:grpSpPr>
          <a:xfrm rot="16200000">
            <a:off x="933521" y="2981581"/>
            <a:ext cx="701316" cy="175324"/>
            <a:chOff x="2297660" y="4140835"/>
            <a:chExt cx="1364224" cy="311369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049E6916-888E-D14F-BCB9-CD22A1EC8585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1E85D60-499C-2A4B-8B93-A8C037D751DC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5864327-7DE2-7240-886D-B75B90BFAB47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91A7BD0F-2C7F-234E-AF45-8698A9BF4158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98CBF42-6910-4F45-BE84-2145A062E446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521CD782-8CC4-5546-BD96-5FC22D874E88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16391A-E2A4-8341-BC18-8C9D64FCB08A}"/>
              </a:ext>
            </a:extLst>
          </p:cNvPr>
          <p:cNvSpPr/>
          <p:nvPr/>
        </p:nvSpPr>
        <p:spPr>
          <a:xfrm>
            <a:off x="1107753" y="2264562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C559F906-C9C0-0C44-A58C-730348683E89}"/>
              </a:ext>
            </a:extLst>
          </p:cNvPr>
          <p:cNvSpPr/>
          <p:nvPr/>
        </p:nvSpPr>
        <p:spPr>
          <a:xfrm>
            <a:off x="4020146" y="2268404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r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5" name="Content Placeholder 2">
            <a:extLst>
              <a:ext uri="{FF2B5EF4-FFF2-40B4-BE49-F238E27FC236}">
                <a16:creationId xmlns:a16="http://schemas.microsoft.com/office/drawing/2014/main" id="{FDDE5DF9-E52A-EE4F-A1DC-C992D1391778}"/>
              </a:ext>
            </a:extLst>
          </p:cNvPr>
          <p:cNvSpPr txBox="1">
            <a:spLocks/>
          </p:cNvSpPr>
          <p:nvPr/>
        </p:nvSpPr>
        <p:spPr>
          <a:xfrm>
            <a:off x="3602971" y="5768057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1800" dirty="0">
                <a:latin typeface="Avenir Light" panose="020B0402020203020204" pitchFamily="34" charset="77"/>
              </a:rPr>
              <a:t>ran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B0B05DC-D174-3C46-A10C-2D7C88C5971F}"/>
              </a:ext>
            </a:extLst>
          </p:cNvPr>
          <p:cNvSpPr/>
          <p:nvPr/>
        </p:nvSpPr>
        <p:spPr>
          <a:xfrm>
            <a:off x="4016896" y="6124763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9CEA22E-3806-9947-8275-C5847A9BF73D}"/>
              </a:ext>
            </a:extLst>
          </p:cNvPr>
          <p:cNvSpPr/>
          <p:nvPr/>
        </p:nvSpPr>
        <p:spPr>
          <a:xfrm>
            <a:off x="5608072" y="1301810"/>
            <a:ext cx="5682642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Typically, one uses BERT’s awesome embeddings to fine-tune toward a different NLP task (this is called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  <a:latin typeface="Avenir Medium" panose="02000503020000020003" pitchFamily="2" charset="0"/>
              </a:rPr>
              <a:t>Sequential Transfer Learning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)</a:t>
            </a:r>
          </a:p>
        </p:txBody>
      </p:sp>
      <p:sp>
        <p:nvSpPr>
          <p:cNvPr id="105" name="Rounded Rectangle 104">
            <a:extLst>
              <a:ext uri="{FF2B5EF4-FFF2-40B4-BE49-F238E27FC236}">
                <a16:creationId xmlns:a16="http://schemas.microsoft.com/office/drawing/2014/main" id="{B23A0FD6-D67E-1643-85A9-97A0DFFCFFAA}"/>
              </a:ext>
            </a:extLst>
          </p:cNvPr>
          <p:cNvSpPr/>
          <p:nvPr/>
        </p:nvSpPr>
        <p:spPr>
          <a:xfrm rot="10800000">
            <a:off x="2344348" y="1596721"/>
            <a:ext cx="701316" cy="1753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FC810ED-3622-1E40-B1ED-D48592D0EA0E}"/>
              </a:ext>
            </a:extLst>
          </p:cNvPr>
          <p:cNvSpPr/>
          <p:nvPr/>
        </p:nvSpPr>
        <p:spPr>
          <a:xfrm rot="10800000">
            <a:off x="2897738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FC9DF0BE-024F-C949-9A27-4FAFD2E52739}"/>
              </a:ext>
            </a:extLst>
          </p:cNvPr>
          <p:cNvSpPr/>
          <p:nvPr/>
        </p:nvSpPr>
        <p:spPr>
          <a:xfrm rot="10800000">
            <a:off x="2771142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3F0B9CF-1D2D-E746-B163-1CE3FC0010D7}"/>
              </a:ext>
            </a:extLst>
          </p:cNvPr>
          <p:cNvSpPr/>
          <p:nvPr/>
        </p:nvSpPr>
        <p:spPr>
          <a:xfrm rot="10800000">
            <a:off x="2644546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AAFE8B1E-30F2-7743-BE69-4244E908125A}"/>
              </a:ext>
            </a:extLst>
          </p:cNvPr>
          <p:cNvSpPr/>
          <p:nvPr/>
        </p:nvSpPr>
        <p:spPr>
          <a:xfrm rot="10800000">
            <a:off x="2515066" y="1627635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33CDBA7-7669-3B41-BD0A-B482A6F9D9F2}"/>
              </a:ext>
            </a:extLst>
          </p:cNvPr>
          <p:cNvSpPr/>
          <p:nvPr/>
        </p:nvSpPr>
        <p:spPr>
          <a:xfrm rot="10800000">
            <a:off x="2382436" y="1626349"/>
            <a:ext cx="104460" cy="114417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218CC0-4148-D64A-A426-5F3B8D788E3E}"/>
              </a:ext>
            </a:extLst>
          </p:cNvPr>
          <p:cNvSpPr/>
          <p:nvPr/>
        </p:nvSpPr>
        <p:spPr>
          <a:xfrm>
            <a:off x="2513084" y="1114205"/>
            <a:ext cx="412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venir Medium" panose="02000503020000020003" pitchFamily="2" charset="0"/>
              </a:rPr>
              <a:t>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0" name="Right Arrow 139">
            <a:extLst>
              <a:ext uri="{FF2B5EF4-FFF2-40B4-BE49-F238E27FC236}">
                <a16:creationId xmlns:a16="http://schemas.microsoft.com/office/drawing/2014/main" id="{A241A9E9-AAD5-5E41-AFE2-AAFF4F366B69}"/>
              </a:ext>
            </a:extLst>
          </p:cNvPr>
          <p:cNvSpPr/>
          <p:nvPr/>
        </p:nvSpPr>
        <p:spPr>
          <a:xfrm rot="19833112">
            <a:off x="1408420" y="1968118"/>
            <a:ext cx="826574" cy="223324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4AEB0A38-EDBD-A541-8963-4EC32F33CB0F}"/>
              </a:ext>
            </a:extLst>
          </p:cNvPr>
          <p:cNvSpPr/>
          <p:nvPr/>
        </p:nvSpPr>
        <p:spPr>
          <a:xfrm rot="12412972">
            <a:off x="3072692" y="1903745"/>
            <a:ext cx="977910" cy="23115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ight Arrow 141">
            <a:extLst>
              <a:ext uri="{FF2B5EF4-FFF2-40B4-BE49-F238E27FC236}">
                <a16:creationId xmlns:a16="http://schemas.microsoft.com/office/drawing/2014/main" id="{F3872478-8DC6-A04A-A5AF-8957604A5584}"/>
              </a:ext>
            </a:extLst>
          </p:cNvPr>
          <p:cNvSpPr/>
          <p:nvPr/>
        </p:nvSpPr>
        <p:spPr>
          <a:xfrm rot="17948926">
            <a:off x="2157107" y="1959346"/>
            <a:ext cx="512352" cy="18274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ight Arrow 142">
            <a:extLst>
              <a:ext uri="{FF2B5EF4-FFF2-40B4-BE49-F238E27FC236}">
                <a16:creationId xmlns:a16="http://schemas.microsoft.com/office/drawing/2014/main" id="{18E0D3F0-0D11-1F41-AA1A-75E879283105}"/>
              </a:ext>
            </a:extLst>
          </p:cNvPr>
          <p:cNvSpPr/>
          <p:nvPr/>
        </p:nvSpPr>
        <p:spPr>
          <a:xfrm rot="14400006">
            <a:off x="2828152" y="1984343"/>
            <a:ext cx="512352" cy="182741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F0F78D4-8542-6F4C-BA41-707CA2404914}"/>
              </a:ext>
            </a:extLst>
          </p:cNvPr>
          <p:cNvSpPr/>
          <p:nvPr/>
        </p:nvSpPr>
        <p:spPr>
          <a:xfrm>
            <a:off x="167889" y="111886"/>
            <a:ext cx="11856222" cy="665721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874904F6-FA6B-EA4A-9A47-AA4F61975537}"/>
              </a:ext>
            </a:extLst>
          </p:cNvPr>
          <p:cNvSpPr/>
          <p:nvPr/>
        </p:nvSpPr>
        <p:spPr>
          <a:xfrm>
            <a:off x="1330037" y="276262"/>
            <a:ext cx="9139374" cy="5128921"/>
          </a:xfrm>
          <a:custGeom>
            <a:avLst/>
            <a:gdLst>
              <a:gd name="connsiteX0" fmla="*/ 1963882 w 8510155"/>
              <a:gd name="connsiteY0" fmla="*/ 530958 h 4500285"/>
              <a:gd name="connsiteX1" fmla="*/ 2015836 w 8510155"/>
              <a:gd name="connsiteY1" fmla="*/ 499785 h 4500285"/>
              <a:gd name="connsiteX2" fmla="*/ 2078182 w 8510155"/>
              <a:gd name="connsiteY2" fmla="*/ 458221 h 4500285"/>
              <a:gd name="connsiteX3" fmla="*/ 2109355 w 8510155"/>
              <a:gd name="connsiteY3" fmla="*/ 437440 h 4500285"/>
              <a:gd name="connsiteX4" fmla="*/ 2161309 w 8510155"/>
              <a:gd name="connsiteY4" fmla="*/ 406267 h 4500285"/>
              <a:gd name="connsiteX5" fmla="*/ 2223655 w 8510155"/>
              <a:gd name="connsiteY5" fmla="*/ 364703 h 4500285"/>
              <a:gd name="connsiteX6" fmla="*/ 2317173 w 8510155"/>
              <a:gd name="connsiteY6" fmla="*/ 312749 h 4500285"/>
              <a:gd name="connsiteX7" fmla="*/ 2358736 w 8510155"/>
              <a:gd name="connsiteY7" fmla="*/ 291967 h 4500285"/>
              <a:gd name="connsiteX8" fmla="*/ 2389909 w 8510155"/>
              <a:gd name="connsiteY8" fmla="*/ 271185 h 4500285"/>
              <a:gd name="connsiteX9" fmla="*/ 2462646 w 8510155"/>
              <a:gd name="connsiteY9" fmla="*/ 240012 h 4500285"/>
              <a:gd name="connsiteX10" fmla="*/ 2504209 w 8510155"/>
              <a:gd name="connsiteY10" fmla="*/ 208840 h 4500285"/>
              <a:gd name="connsiteX11" fmla="*/ 2535382 w 8510155"/>
              <a:gd name="connsiteY11" fmla="*/ 198449 h 4500285"/>
              <a:gd name="connsiteX12" fmla="*/ 2597727 w 8510155"/>
              <a:gd name="connsiteY12" fmla="*/ 156885 h 4500285"/>
              <a:gd name="connsiteX13" fmla="*/ 2701636 w 8510155"/>
              <a:gd name="connsiteY13" fmla="*/ 115321 h 4500285"/>
              <a:gd name="connsiteX14" fmla="*/ 2743200 w 8510155"/>
              <a:gd name="connsiteY14" fmla="*/ 94540 h 4500285"/>
              <a:gd name="connsiteX15" fmla="*/ 2795155 w 8510155"/>
              <a:gd name="connsiteY15" fmla="*/ 73758 h 4500285"/>
              <a:gd name="connsiteX16" fmla="*/ 2836718 w 8510155"/>
              <a:gd name="connsiteY16" fmla="*/ 52976 h 4500285"/>
              <a:gd name="connsiteX17" fmla="*/ 2899064 w 8510155"/>
              <a:gd name="connsiteY17" fmla="*/ 32194 h 4500285"/>
              <a:gd name="connsiteX18" fmla="*/ 2930236 w 8510155"/>
              <a:gd name="connsiteY18" fmla="*/ 21803 h 4500285"/>
              <a:gd name="connsiteX19" fmla="*/ 2961409 w 8510155"/>
              <a:gd name="connsiteY19" fmla="*/ 1021 h 4500285"/>
              <a:gd name="connsiteX20" fmla="*/ 2992582 w 8510155"/>
              <a:gd name="connsiteY20" fmla="*/ 11412 h 4500285"/>
              <a:gd name="connsiteX21" fmla="*/ 3013364 w 8510155"/>
              <a:gd name="connsiteY21" fmla="*/ 52976 h 4500285"/>
              <a:gd name="connsiteX22" fmla="*/ 3034146 w 8510155"/>
              <a:gd name="connsiteY22" fmla="*/ 84149 h 4500285"/>
              <a:gd name="connsiteX23" fmla="*/ 3065318 w 8510155"/>
              <a:gd name="connsiteY23" fmla="*/ 115321 h 4500285"/>
              <a:gd name="connsiteX24" fmla="*/ 3086100 w 8510155"/>
              <a:gd name="connsiteY24" fmla="*/ 146494 h 4500285"/>
              <a:gd name="connsiteX25" fmla="*/ 3148446 w 8510155"/>
              <a:gd name="connsiteY25" fmla="*/ 229621 h 4500285"/>
              <a:gd name="connsiteX26" fmla="*/ 3190009 w 8510155"/>
              <a:gd name="connsiteY26" fmla="*/ 281576 h 4500285"/>
              <a:gd name="connsiteX27" fmla="*/ 3221182 w 8510155"/>
              <a:gd name="connsiteY27" fmla="*/ 302358 h 4500285"/>
              <a:gd name="connsiteX28" fmla="*/ 3252355 w 8510155"/>
              <a:gd name="connsiteY28" fmla="*/ 343921 h 4500285"/>
              <a:gd name="connsiteX29" fmla="*/ 3283527 w 8510155"/>
              <a:gd name="connsiteY29" fmla="*/ 364703 h 4500285"/>
              <a:gd name="connsiteX30" fmla="*/ 3314700 w 8510155"/>
              <a:gd name="connsiteY30" fmla="*/ 395876 h 4500285"/>
              <a:gd name="connsiteX31" fmla="*/ 3377046 w 8510155"/>
              <a:gd name="connsiteY31" fmla="*/ 437440 h 4500285"/>
              <a:gd name="connsiteX32" fmla="*/ 3408218 w 8510155"/>
              <a:gd name="connsiteY32" fmla="*/ 458221 h 4500285"/>
              <a:gd name="connsiteX33" fmla="*/ 3439391 w 8510155"/>
              <a:gd name="connsiteY33" fmla="*/ 479003 h 4500285"/>
              <a:gd name="connsiteX34" fmla="*/ 3470564 w 8510155"/>
              <a:gd name="connsiteY34" fmla="*/ 489394 h 4500285"/>
              <a:gd name="connsiteX35" fmla="*/ 3730336 w 8510155"/>
              <a:gd name="connsiteY35" fmla="*/ 468612 h 4500285"/>
              <a:gd name="connsiteX36" fmla="*/ 3823855 w 8510155"/>
              <a:gd name="connsiteY36" fmla="*/ 427049 h 4500285"/>
              <a:gd name="connsiteX37" fmla="*/ 3886200 w 8510155"/>
              <a:gd name="connsiteY37" fmla="*/ 406267 h 4500285"/>
              <a:gd name="connsiteX38" fmla="*/ 4062846 w 8510155"/>
              <a:gd name="connsiteY38" fmla="*/ 333530 h 4500285"/>
              <a:gd name="connsiteX39" fmla="*/ 4208318 w 8510155"/>
              <a:gd name="connsiteY39" fmla="*/ 260794 h 4500285"/>
              <a:gd name="connsiteX40" fmla="*/ 4312227 w 8510155"/>
              <a:gd name="connsiteY40" fmla="*/ 208840 h 4500285"/>
              <a:gd name="connsiteX41" fmla="*/ 4416136 w 8510155"/>
              <a:gd name="connsiteY41" fmla="*/ 167276 h 4500285"/>
              <a:gd name="connsiteX42" fmla="*/ 4457700 w 8510155"/>
              <a:gd name="connsiteY42" fmla="*/ 156885 h 4500285"/>
              <a:gd name="connsiteX43" fmla="*/ 4509655 w 8510155"/>
              <a:gd name="connsiteY43" fmla="*/ 136103 h 4500285"/>
              <a:gd name="connsiteX44" fmla="*/ 4551218 w 8510155"/>
              <a:gd name="connsiteY44" fmla="*/ 115321 h 4500285"/>
              <a:gd name="connsiteX45" fmla="*/ 4613564 w 8510155"/>
              <a:gd name="connsiteY45" fmla="*/ 104930 h 4500285"/>
              <a:gd name="connsiteX46" fmla="*/ 4738255 w 8510155"/>
              <a:gd name="connsiteY46" fmla="*/ 63367 h 4500285"/>
              <a:gd name="connsiteX47" fmla="*/ 4800600 w 8510155"/>
              <a:gd name="connsiteY47" fmla="*/ 42585 h 4500285"/>
              <a:gd name="connsiteX48" fmla="*/ 4883727 w 8510155"/>
              <a:gd name="connsiteY48" fmla="*/ 21803 h 4500285"/>
              <a:gd name="connsiteX49" fmla="*/ 4946073 w 8510155"/>
              <a:gd name="connsiteY49" fmla="*/ 11412 h 4500285"/>
              <a:gd name="connsiteX50" fmla="*/ 4987636 w 8510155"/>
              <a:gd name="connsiteY50" fmla="*/ 84149 h 4500285"/>
              <a:gd name="connsiteX51" fmla="*/ 5008418 w 8510155"/>
              <a:gd name="connsiteY51" fmla="*/ 115321 h 4500285"/>
              <a:gd name="connsiteX52" fmla="*/ 5029200 w 8510155"/>
              <a:gd name="connsiteY52" fmla="*/ 156885 h 4500285"/>
              <a:gd name="connsiteX53" fmla="*/ 5060373 w 8510155"/>
              <a:gd name="connsiteY53" fmla="*/ 198449 h 4500285"/>
              <a:gd name="connsiteX54" fmla="*/ 5081155 w 8510155"/>
              <a:gd name="connsiteY54" fmla="*/ 229621 h 4500285"/>
              <a:gd name="connsiteX55" fmla="*/ 5112327 w 8510155"/>
              <a:gd name="connsiteY55" fmla="*/ 271185 h 4500285"/>
              <a:gd name="connsiteX56" fmla="*/ 5133109 w 8510155"/>
              <a:gd name="connsiteY56" fmla="*/ 302358 h 4500285"/>
              <a:gd name="connsiteX57" fmla="*/ 5257800 w 8510155"/>
              <a:gd name="connsiteY57" fmla="*/ 416658 h 4500285"/>
              <a:gd name="connsiteX58" fmla="*/ 5288973 w 8510155"/>
              <a:gd name="connsiteY58" fmla="*/ 447830 h 4500285"/>
              <a:gd name="connsiteX59" fmla="*/ 5351318 w 8510155"/>
              <a:gd name="connsiteY59" fmla="*/ 489394 h 4500285"/>
              <a:gd name="connsiteX60" fmla="*/ 5382491 w 8510155"/>
              <a:gd name="connsiteY60" fmla="*/ 510176 h 4500285"/>
              <a:gd name="connsiteX61" fmla="*/ 5444836 w 8510155"/>
              <a:gd name="connsiteY61" fmla="*/ 499785 h 4500285"/>
              <a:gd name="connsiteX62" fmla="*/ 5590309 w 8510155"/>
              <a:gd name="connsiteY62" fmla="*/ 458221 h 4500285"/>
              <a:gd name="connsiteX63" fmla="*/ 5621482 w 8510155"/>
              <a:gd name="connsiteY63" fmla="*/ 447830 h 4500285"/>
              <a:gd name="connsiteX64" fmla="*/ 5673436 w 8510155"/>
              <a:gd name="connsiteY64" fmla="*/ 416658 h 4500285"/>
              <a:gd name="connsiteX65" fmla="*/ 5704609 w 8510155"/>
              <a:gd name="connsiteY65" fmla="*/ 406267 h 4500285"/>
              <a:gd name="connsiteX66" fmla="*/ 5787736 w 8510155"/>
              <a:gd name="connsiteY66" fmla="*/ 364703 h 4500285"/>
              <a:gd name="connsiteX67" fmla="*/ 5818909 w 8510155"/>
              <a:gd name="connsiteY67" fmla="*/ 354312 h 4500285"/>
              <a:gd name="connsiteX68" fmla="*/ 5881255 w 8510155"/>
              <a:gd name="connsiteY68" fmla="*/ 312749 h 4500285"/>
              <a:gd name="connsiteX69" fmla="*/ 5943600 w 8510155"/>
              <a:gd name="connsiteY69" fmla="*/ 281576 h 4500285"/>
              <a:gd name="connsiteX70" fmla="*/ 5995555 w 8510155"/>
              <a:gd name="connsiteY70" fmla="*/ 260794 h 4500285"/>
              <a:gd name="connsiteX71" fmla="*/ 6099464 w 8510155"/>
              <a:gd name="connsiteY71" fmla="*/ 198449 h 4500285"/>
              <a:gd name="connsiteX72" fmla="*/ 6130636 w 8510155"/>
              <a:gd name="connsiteY72" fmla="*/ 188058 h 4500285"/>
              <a:gd name="connsiteX73" fmla="*/ 6172200 w 8510155"/>
              <a:gd name="connsiteY73" fmla="*/ 167276 h 4500285"/>
              <a:gd name="connsiteX74" fmla="*/ 6203373 w 8510155"/>
              <a:gd name="connsiteY74" fmla="*/ 156885 h 4500285"/>
              <a:gd name="connsiteX75" fmla="*/ 6234546 w 8510155"/>
              <a:gd name="connsiteY75" fmla="*/ 136103 h 4500285"/>
              <a:gd name="connsiteX76" fmla="*/ 6296891 w 8510155"/>
              <a:gd name="connsiteY76" fmla="*/ 115321 h 4500285"/>
              <a:gd name="connsiteX77" fmla="*/ 6328064 w 8510155"/>
              <a:gd name="connsiteY77" fmla="*/ 94540 h 4500285"/>
              <a:gd name="connsiteX78" fmla="*/ 6390409 w 8510155"/>
              <a:gd name="connsiteY78" fmla="*/ 73758 h 4500285"/>
              <a:gd name="connsiteX79" fmla="*/ 6452755 w 8510155"/>
              <a:gd name="connsiteY79" fmla="*/ 32194 h 4500285"/>
              <a:gd name="connsiteX80" fmla="*/ 6494318 w 8510155"/>
              <a:gd name="connsiteY80" fmla="*/ 84149 h 4500285"/>
              <a:gd name="connsiteX81" fmla="*/ 6525491 w 8510155"/>
              <a:gd name="connsiteY81" fmla="*/ 136103 h 4500285"/>
              <a:gd name="connsiteX82" fmla="*/ 6587836 w 8510155"/>
              <a:gd name="connsiteY82" fmla="*/ 198449 h 4500285"/>
              <a:gd name="connsiteX83" fmla="*/ 6619009 w 8510155"/>
              <a:gd name="connsiteY83" fmla="*/ 240012 h 4500285"/>
              <a:gd name="connsiteX84" fmla="*/ 6681355 w 8510155"/>
              <a:gd name="connsiteY84" fmla="*/ 302358 h 4500285"/>
              <a:gd name="connsiteX85" fmla="*/ 6712527 w 8510155"/>
              <a:gd name="connsiteY85" fmla="*/ 333530 h 4500285"/>
              <a:gd name="connsiteX86" fmla="*/ 6816436 w 8510155"/>
              <a:gd name="connsiteY86" fmla="*/ 416658 h 4500285"/>
              <a:gd name="connsiteX87" fmla="*/ 6847609 w 8510155"/>
              <a:gd name="connsiteY87" fmla="*/ 437440 h 4500285"/>
              <a:gd name="connsiteX88" fmla="*/ 6930736 w 8510155"/>
              <a:gd name="connsiteY88" fmla="*/ 499785 h 4500285"/>
              <a:gd name="connsiteX89" fmla="*/ 6961909 w 8510155"/>
              <a:gd name="connsiteY89" fmla="*/ 510176 h 4500285"/>
              <a:gd name="connsiteX90" fmla="*/ 6993082 w 8510155"/>
              <a:gd name="connsiteY90" fmla="*/ 530958 h 4500285"/>
              <a:gd name="connsiteX91" fmla="*/ 7024255 w 8510155"/>
              <a:gd name="connsiteY91" fmla="*/ 541349 h 4500285"/>
              <a:gd name="connsiteX92" fmla="*/ 7117773 w 8510155"/>
              <a:gd name="connsiteY92" fmla="*/ 582912 h 4500285"/>
              <a:gd name="connsiteX93" fmla="*/ 7148946 w 8510155"/>
              <a:gd name="connsiteY93" fmla="*/ 593303 h 4500285"/>
              <a:gd name="connsiteX94" fmla="*/ 7367155 w 8510155"/>
              <a:gd name="connsiteY94" fmla="*/ 614085 h 4500285"/>
              <a:gd name="connsiteX95" fmla="*/ 7439891 w 8510155"/>
              <a:gd name="connsiteY95" fmla="*/ 624476 h 4500285"/>
              <a:gd name="connsiteX96" fmla="*/ 7886700 w 8510155"/>
              <a:gd name="connsiteY96" fmla="*/ 645258 h 4500285"/>
              <a:gd name="connsiteX97" fmla="*/ 8084127 w 8510155"/>
              <a:gd name="connsiteY97" fmla="*/ 634867 h 4500285"/>
              <a:gd name="connsiteX98" fmla="*/ 8073736 w 8510155"/>
              <a:gd name="connsiteY98" fmla="*/ 811512 h 4500285"/>
              <a:gd name="connsiteX99" fmla="*/ 8063346 w 8510155"/>
              <a:gd name="connsiteY99" fmla="*/ 863467 h 4500285"/>
              <a:gd name="connsiteX100" fmla="*/ 8052955 w 8510155"/>
              <a:gd name="connsiteY100" fmla="*/ 936203 h 4500285"/>
              <a:gd name="connsiteX101" fmla="*/ 8042564 w 8510155"/>
              <a:gd name="connsiteY101" fmla="*/ 967376 h 4500285"/>
              <a:gd name="connsiteX102" fmla="*/ 8021782 w 8510155"/>
              <a:gd name="connsiteY102" fmla="*/ 1071285 h 4500285"/>
              <a:gd name="connsiteX103" fmla="*/ 8011391 w 8510155"/>
              <a:gd name="connsiteY103" fmla="*/ 1112849 h 4500285"/>
              <a:gd name="connsiteX104" fmla="*/ 8011391 w 8510155"/>
              <a:gd name="connsiteY104" fmla="*/ 1351840 h 4500285"/>
              <a:gd name="connsiteX105" fmla="*/ 8042564 w 8510155"/>
              <a:gd name="connsiteY105" fmla="*/ 1414185 h 4500285"/>
              <a:gd name="connsiteX106" fmla="*/ 8073736 w 8510155"/>
              <a:gd name="connsiteY106" fmla="*/ 1476530 h 4500285"/>
              <a:gd name="connsiteX107" fmla="*/ 8104909 w 8510155"/>
              <a:gd name="connsiteY107" fmla="*/ 1497312 h 4500285"/>
              <a:gd name="connsiteX108" fmla="*/ 8198427 w 8510155"/>
              <a:gd name="connsiteY108" fmla="*/ 1611612 h 4500285"/>
              <a:gd name="connsiteX109" fmla="*/ 8291946 w 8510155"/>
              <a:gd name="connsiteY109" fmla="*/ 1705130 h 4500285"/>
              <a:gd name="connsiteX110" fmla="*/ 8333509 w 8510155"/>
              <a:gd name="connsiteY110" fmla="*/ 1746694 h 4500285"/>
              <a:gd name="connsiteX111" fmla="*/ 8395855 w 8510155"/>
              <a:gd name="connsiteY111" fmla="*/ 1798649 h 4500285"/>
              <a:gd name="connsiteX112" fmla="*/ 8427027 w 8510155"/>
              <a:gd name="connsiteY112" fmla="*/ 1819430 h 4500285"/>
              <a:gd name="connsiteX113" fmla="*/ 8510155 w 8510155"/>
              <a:gd name="connsiteY113" fmla="*/ 1912949 h 4500285"/>
              <a:gd name="connsiteX114" fmla="*/ 8427027 w 8510155"/>
              <a:gd name="connsiteY114" fmla="*/ 2016858 h 4500285"/>
              <a:gd name="connsiteX115" fmla="*/ 8354291 w 8510155"/>
              <a:gd name="connsiteY115" fmla="*/ 2099985 h 4500285"/>
              <a:gd name="connsiteX116" fmla="*/ 8323118 w 8510155"/>
              <a:gd name="connsiteY116" fmla="*/ 2120767 h 4500285"/>
              <a:gd name="connsiteX117" fmla="*/ 8291946 w 8510155"/>
              <a:gd name="connsiteY117" fmla="*/ 2162330 h 4500285"/>
              <a:gd name="connsiteX118" fmla="*/ 8229600 w 8510155"/>
              <a:gd name="connsiteY118" fmla="*/ 2224676 h 4500285"/>
              <a:gd name="connsiteX119" fmla="*/ 8177646 w 8510155"/>
              <a:gd name="connsiteY119" fmla="*/ 2297412 h 4500285"/>
              <a:gd name="connsiteX120" fmla="*/ 8136082 w 8510155"/>
              <a:gd name="connsiteY120" fmla="*/ 2359758 h 4500285"/>
              <a:gd name="connsiteX121" fmla="*/ 8115300 w 8510155"/>
              <a:gd name="connsiteY121" fmla="*/ 2390930 h 4500285"/>
              <a:gd name="connsiteX122" fmla="*/ 8084127 w 8510155"/>
              <a:gd name="connsiteY122" fmla="*/ 2422103 h 4500285"/>
              <a:gd name="connsiteX123" fmla="*/ 8167255 w 8510155"/>
              <a:gd name="connsiteY123" fmla="*/ 2526012 h 4500285"/>
              <a:gd name="connsiteX124" fmla="*/ 8198427 w 8510155"/>
              <a:gd name="connsiteY124" fmla="*/ 2557185 h 4500285"/>
              <a:gd name="connsiteX125" fmla="*/ 8271164 w 8510155"/>
              <a:gd name="connsiteY125" fmla="*/ 2609140 h 4500285"/>
              <a:gd name="connsiteX126" fmla="*/ 8312727 w 8510155"/>
              <a:gd name="connsiteY126" fmla="*/ 2629921 h 4500285"/>
              <a:gd name="connsiteX127" fmla="*/ 8343900 w 8510155"/>
              <a:gd name="connsiteY127" fmla="*/ 2661094 h 4500285"/>
              <a:gd name="connsiteX128" fmla="*/ 8375073 w 8510155"/>
              <a:gd name="connsiteY128" fmla="*/ 2681876 h 4500285"/>
              <a:gd name="connsiteX129" fmla="*/ 8427027 w 8510155"/>
              <a:gd name="connsiteY129" fmla="*/ 2733830 h 4500285"/>
              <a:gd name="connsiteX130" fmla="*/ 8416636 w 8510155"/>
              <a:gd name="connsiteY130" fmla="*/ 2765003 h 4500285"/>
              <a:gd name="connsiteX131" fmla="*/ 8375073 w 8510155"/>
              <a:gd name="connsiteY131" fmla="*/ 2775394 h 4500285"/>
              <a:gd name="connsiteX132" fmla="*/ 8271164 w 8510155"/>
              <a:gd name="connsiteY132" fmla="*/ 2785785 h 4500285"/>
              <a:gd name="connsiteX133" fmla="*/ 8229600 w 8510155"/>
              <a:gd name="connsiteY133" fmla="*/ 2796176 h 4500285"/>
              <a:gd name="connsiteX134" fmla="*/ 8167255 w 8510155"/>
              <a:gd name="connsiteY134" fmla="*/ 2806567 h 4500285"/>
              <a:gd name="connsiteX135" fmla="*/ 8073736 w 8510155"/>
              <a:gd name="connsiteY135" fmla="*/ 2837740 h 4500285"/>
              <a:gd name="connsiteX136" fmla="*/ 8042564 w 8510155"/>
              <a:gd name="connsiteY136" fmla="*/ 2848130 h 4500285"/>
              <a:gd name="connsiteX137" fmla="*/ 7990609 w 8510155"/>
              <a:gd name="connsiteY137" fmla="*/ 2858521 h 4500285"/>
              <a:gd name="connsiteX138" fmla="*/ 7938655 w 8510155"/>
              <a:gd name="connsiteY138" fmla="*/ 2879303 h 4500285"/>
              <a:gd name="connsiteX139" fmla="*/ 7907482 w 8510155"/>
              <a:gd name="connsiteY139" fmla="*/ 2889694 h 4500285"/>
              <a:gd name="connsiteX140" fmla="*/ 7845136 w 8510155"/>
              <a:gd name="connsiteY140" fmla="*/ 2920867 h 4500285"/>
              <a:gd name="connsiteX141" fmla="*/ 7751618 w 8510155"/>
              <a:gd name="connsiteY141" fmla="*/ 2972821 h 4500285"/>
              <a:gd name="connsiteX142" fmla="*/ 7772400 w 8510155"/>
              <a:gd name="connsiteY142" fmla="*/ 3222203 h 4500285"/>
              <a:gd name="connsiteX143" fmla="*/ 7793182 w 8510155"/>
              <a:gd name="connsiteY143" fmla="*/ 3388458 h 4500285"/>
              <a:gd name="connsiteX144" fmla="*/ 7813964 w 8510155"/>
              <a:gd name="connsiteY144" fmla="*/ 3471585 h 4500285"/>
              <a:gd name="connsiteX145" fmla="*/ 7824355 w 8510155"/>
              <a:gd name="connsiteY145" fmla="*/ 3513149 h 4500285"/>
              <a:gd name="connsiteX146" fmla="*/ 7834746 w 8510155"/>
              <a:gd name="connsiteY146" fmla="*/ 3544321 h 4500285"/>
              <a:gd name="connsiteX147" fmla="*/ 7855527 w 8510155"/>
              <a:gd name="connsiteY147" fmla="*/ 3627449 h 4500285"/>
              <a:gd name="connsiteX148" fmla="*/ 7865918 w 8510155"/>
              <a:gd name="connsiteY148" fmla="*/ 3658621 h 4500285"/>
              <a:gd name="connsiteX149" fmla="*/ 7886700 w 8510155"/>
              <a:gd name="connsiteY149" fmla="*/ 3741749 h 4500285"/>
              <a:gd name="connsiteX150" fmla="*/ 7917873 w 8510155"/>
              <a:gd name="connsiteY150" fmla="*/ 3845658 h 4500285"/>
              <a:gd name="connsiteX151" fmla="*/ 7886700 w 8510155"/>
              <a:gd name="connsiteY151" fmla="*/ 3856049 h 4500285"/>
              <a:gd name="connsiteX152" fmla="*/ 7845136 w 8510155"/>
              <a:gd name="connsiteY152" fmla="*/ 3845658 h 4500285"/>
              <a:gd name="connsiteX153" fmla="*/ 7762009 w 8510155"/>
              <a:gd name="connsiteY153" fmla="*/ 3814485 h 4500285"/>
              <a:gd name="connsiteX154" fmla="*/ 7637318 w 8510155"/>
              <a:gd name="connsiteY154" fmla="*/ 3762530 h 4500285"/>
              <a:gd name="connsiteX155" fmla="*/ 7606146 w 8510155"/>
              <a:gd name="connsiteY155" fmla="*/ 3741749 h 4500285"/>
              <a:gd name="connsiteX156" fmla="*/ 7325591 w 8510155"/>
              <a:gd name="connsiteY156" fmla="*/ 3648230 h 4500285"/>
              <a:gd name="connsiteX157" fmla="*/ 7221682 w 8510155"/>
              <a:gd name="connsiteY157" fmla="*/ 3606667 h 4500285"/>
              <a:gd name="connsiteX158" fmla="*/ 7013864 w 8510155"/>
              <a:gd name="connsiteY158" fmla="*/ 3575494 h 4500285"/>
              <a:gd name="connsiteX159" fmla="*/ 6930736 w 8510155"/>
              <a:gd name="connsiteY159" fmla="*/ 3585885 h 4500285"/>
              <a:gd name="connsiteX160" fmla="*/ 6941127 w 8510155"/>
              <a:gd name="connsiteY160" fmla="*/ 3814485 h 4500285"/>
              <a:gd name="connsiteX161" fmla="*/ 6951518 w 8510155"/>
              <a:gd name="connsiteY161" fmla="*/ 3908003 h 4500285"/>
              <a:gd name="connsiteX162" fmla="*/ 6961909 w 8510155"/>
              <a:gd name="connsiteY162" fmla="*/ 4011912 h 4500285"/>
              <a:gd name="connsiteX163" fmla="*/ 6951518 w 8510155"/>
              <a:gd name="connsiteY163" fmla="*/ 4334030 h 4500285"/>
              <a:gd name="connsiteX164" fmla="*/ 6899564 w 8510155"/>
              <a:gd name="connsiteY164" fmla="*/ 4323640 h 4500285"/>
              <a:gd name="connsiteX165" fmla="*/ 6806046 w 8510155"/>
              <a:gd name="connsiteY165" fmla="*/ 4282076 h 4500285"/>
              <a:gd name="connsiteX166" fmla="*/ 6764482 w 8510155"/>
              <a:gd name="connsiteY166" fmla="*/ 4271685 h 4500285"/>
              <a:gd name="connsiteX167" fmla="*/ 6639791 w 8510155"/>
              <a:gd name="connsiteY167" fmla="*/ 4219730 h 4500285"/>
              <a:gd name="connsiteX168" fmla="*/ 6577446 w 8510155"/>
              <a:gd name="connsiteY168" fmla="*/ 4188558 h 4500285"/>
              <a:gd name="connsiteX169" fmla="*/ 6400800 w 8510155"/>
              <a:gd name="connsiteY169" fmla="*/ 4126212 h 4500285"/>
              <a:gd name="connsiteX170" fmla="*/ 6161809 w 8510155"/>
              <a:gd name="connsiteY170" fmla="*/ 4053476 h 4500285"/>
              <a:gd name="connsiteX171" fmla="*/ 6016336 w 8510155"/>
              <a:gd name="connsiteY171" fmla="*/ 4001521 h 4500285"/>
              <a:gd name="connsiteX172" fmla="*/ 5818909 w 8510155"/>
              <a:gd name="connsiteY172" fmla="*/ 3939176 h 4500285"/>
              <a:gd name="connsiteX173" fmla="*/ 5746173 w 8510155"/>
              <a:gd name="connsiteY173" fmla="*/ 3897612 h 4500285"/>
              <a:gd name="connsiteX174" fmla="*/ 5704609 w 8510155"/>
              <a:gd name="connsiteY174" fmla="*/ 3876830 h 4500285"/>
              <a:gd name="connsiteX175" fmla="*/ 5663046 w 8510155"/>
              <a:gd name="connsiteY175" fmla="*/ 3887221 h 4500285"/>
              <a:gd name="connsiteX176" fmla="*/ 5642264 w 8510155"/>
              <a:gd name="connsiteY176" fmla="*/ 3918394 h 4500285"/>
              <a:gd name="connsiteX177" fmla="*/ 5590309 w 8510155"/>
              <a:gd name="connsiteY177" fmla="*/ 3980740 h 4500285"/>
              <a:gd name="connsiteX178" fmla="*/ 5444836 w 8510155"/>
              <a:gd name="connsiteY178" fmla="*/ 4105430 h 4500285"/>
              <a:gd name="connsiteX179" fmla="*/ 5174673 w 8510155"/>
              <a:gd name="connsiteY179" fmla="*/ 4219730 h 4500285"/>
              <a:gd name="connsiteX180" fmla="*/ 5008418 w 8510155"/>
              <a:gd name="connsiteY180" fmla="*/ 4292467 h 4500285"/>
              <a:gd name="connsiteX181" fmla="*/ 4946073 w 8510155"/>
              <a:gd name="connsiteY181" fmla="*/ 4334030 h 4500285"/>
              <a:gd name="connsiteX182" fmla="*/ 4831773 w 8510155"/>
              <a:gd name="connsiteY182" fmla="*/ 4365203 h 4500285"/>
              <a:gd name="connsiteX183" fmla="*/ 4738255 w 8510155"/>
              <a:gd name="connsiteY183" fmla="*/ 4417158 h 4500285"/>
              <a:gd name="connsiteX184" fmla="*/ 4644736 w 8510155"/>
              <a:gd name="connsiteY184" fmla="*/ 4500285 h 4500285"/>
              <a:gd name="connsiteX185" fmla="*/ 4572000 w 8510155"/>
              <a:gd name="connsiteY185" fmla="*/ 4334030 h 4500285"/>
              <a:gd name="connsiteX186" fmla="*/ 4509655 w 8510155"/>
              <a:gd name="connsiteY186" fmla="*/ 4209340 h 4500285"/>
              <a:gd name="connsiteX187" fmla="*/ 4499264 w 8510155"/>
              <a:gd name="connsiteY187" fmla="*/ 4178167 h 4500285"/>
              <a:gd name="connsiteX188" fmla="*/ 4447309 w 8510155"/>
              <a:gd name="connsiteY188" fmla="*/ 4115821 h 4500285"/>
              <a:gd name="connsiteX189" fmla="*/ 4416136 w 8510155"/>
              <a:gd name="connsiteY189" fmla="*/ 4095040 h 4500285"/>
              <a:gd name="connsiteX190" fmla="*/ 3927764 w 8510155"/>
              <a:gd name="connsiteY190" fmla="*/ 4084649 h 4500285"/>
              <a:gd name="connsiteX191" fmla="*/ 3522518 w 8510155"/>
              <a:gd name="connsiteY191" fmla="*/ 4095040 h 4500285"/>
              <a:gd name="connsiteX192" fmla="*/ 3449782 w 8510155"/>
              <a:gd name="connsiteY192" fmla="*/ 4105430 h 4500285"/>
              <a:gd name="connsiteX193" fmla="*/ 3397827 w 8510155"/>
              <a:gd name="connsiteY193" fmla="*/ 4126212 h 4500285"/>
              <a:gd name="connsiteX194" fmla="*/ 3325091 w 8510155"/>
              <a:gd name="connsiteY194" fmla="*/ 4167776 h 4500285"/>
              <a:gd name="connsiteX195" fmla="*/ 3293918 w 8510155"/>
              <a:gd name="connsiteY195" fmla="*/ 4198949 h 4500285"/>
              <a:gd name="connsiteX196" fmla="*/ 3231573 w 8510155"/>
              <a:gd name="connsiteY196" fmla="*/ 4250903 h 4500285"/>
              <a:gd name="connsiteX197" fmla="*/ 3096491 w 8510155"/>
              <a:gd name="connsiteY197" fmla="*/ 4230121 h 4500285"/>
              <a:gd name="connsiteX198" fmla="*/ 2971800 w 8510155"/>
              <a:gd name="connsiteY198" fmla="*/ 4188558 h 4500285"/>
              <a:gd name="connsiteX199" fmla="*/ 2753591 w 8510155"/>
              <a:gd name="connsiteY199" fmla="*/ 4105430 h 4500285"/>
              <a:gd name="connsiteX200" fmla="*/ 2597727 w 8510155"/>
              <a:gd name="connsiteY200" fmla="*/ 4043085 h 4500285"/>
              <a:gd name="connsiteX201" fmla="*/ 2556164 w 8510155"/>
              <a:gd name="connsiteY201" fmla="*/ 4032694 h 4500285"/>
              <a:gd name="connsiteX202" fmla="*/ 2452255 w 8510155"/>
              <a:gd name="connsiteY202" fmla="*/ 4001521 h 4500285"/>
              <a:gd name="connsiteX203" fmla="*/ 2296391 w 8510155"/>
              <a:gd name="connsiteY203" fmla="*/ 3970349 h 4500285"/>
              <a:gd name="connsiteX204" fmla="*/ 2234046 w 8510155"/>
              <a:gd name="connsiteY204" fmla="*/ 3991130 h 4500285"/>
              <a:gd name="connsiteX205" fmla="*/ 2098964 w 8510155"/>
              <a:gd name="connsiteY205" fmla="*/ 4105430 h 4500285"/>
              <a:gd name="connsiteX206" fmla="*/ 1943100 w 8510155"/>
              <a:gd name="connsiteY206" fmla="*/ 4261294 h 4500285"/>
              <a:gd name="connsiteX207" fmla="*/ 1901536 w 8510155"/>
              <a:gd name="connsiteY207" fmla="*/ 4282076 h 4500285"/>
              <a:gd name="connsiteX208" fmla="*/ 1839191 w 8510155"/>
              <a:gd name="connsiteY208" fmla="*/ 4323640 h 4500285"/>
              <a:gd name="connsiteX209" fmla="*/ 1724891 w 8510155"/>
              <a:gd name="connsiteY209" fmla="*/ 4375594 h 4500285"/>
              <a:gd name="connsiteX210" fmla="*/ 1662546 w 8510155"/>
              <a:gd name="connsiteY210" fmla="*/ 4417158 h 4500285"/>
              <a:gd name="connsiteX211" fmla="*/ 1600200 w 8510155"/>
              <a:gd name="connsiteY211" fmla="*/ 4448330 h 4500285"/>
              <a:gd name="connsiteX212" fmla="*/ 1579418 w 8510155"/>
              <a:gd name="connsiteY212" fmla="*/ 4282076 h 4500285"/>
              <a:gd name="connsiteX213" fmla="*/ 1558636 w 8510155"/>
              <a:gd name="connsiteY213" fmla="*/ 4167776 h 4500285"/>
              <a:gd name="connsiteX214" fmla="*/ 1548246 w 8510155"/>
              <a:gd name="connsiteY214" fmla="*/ 4095040 h 4500285"/>
              <a:gd name="connsiteX215" fmla="*/ 1537855 w 8510155"/>
              <a:gd name="connsiteY215" fmla="*/ 4053476 h 4500285"/>
              <a:gd name="connsiteX216" fmla="*/ 1506682 w 8510155"/>
              <a:gd name="connsiteY216" fmla="*/ 4063867 h 4500285"/>
              <a:gd name="connsiteX217" fmla="*/ 1413164 w 8510155"/>
              <a:gd name="connsiteY217" fmla="*/ 4084649 h 4500285"/>
              <a:gd name="connsiteX218" fmla="*/ 1319646 w 8510155"/>
              <a:gd name="connsiteY218" fmla="*/ 4095040 h 4500285"/>
              <a:gd name="connsiteX219" fmla="*/ 1184564 w 8510155"/>
              <a:gd name="connsiteY219" fmla="*/ 4084649 h 4500285"/>
              <a:gd name="connsiteX220" fmla="*/ 1059873 w 8510155"/>
              <a:gd name="connsiteY220" fmla="*/ 4063867 h 4500285"/>
              <a:gd name="connsiteX221" fmla="*/ 904009 w 8510155"/>
              <a:gd name="connsiteY221" fmla="*/ 4043085 h 4500285"/>
              <a:gd name="connsiteX222" fmla="*/ 872836 w 8510155"/>
              <a:gd name="connsiteY222" fmla="*/ 4032694 h 4500285"/>
              <a:gd name="connsiteX223" fmla="*/ 768927 w 8510155"/>
              <a:gd name="connsiteY223" fmla="*/ 4011912 h 4500285"/>
              <a:gd name="connsiteX224" fmla="*/ 685800 w 8510155"/>
              <a:gd name="connsiteY224" fmla="*/ 3991130 h 4500285"/>
              <a:gd name="connsiteX225" fmla="*/ 644236 w 8510155"/>
              <a:gd name="connsiteY225" fmla="*/ 3980740 h 4500285"/>
              <a:gd name="connsiteX226" fmla="*/ 581891 w 8510155"/>
              <a:gd name="connsiteY226" fmla="*/ 3959958 h 4500285"/>
              <a:gd name="connsiteX227" fmla="*/ 353291 w 8510155"/>
              <a:gd name="connsiteY227" fmla="*/ 3949567 h 4500285"/>
              <a:gd name="connsiteX228" fmla="*/ 249382 w 8510155"/>
              <a:gd name="connsiteY228" fmla="*/ 3928785 h 4500285"/>
              <a:gd name="connsiteX229" fmla="*/ 197427 w 8510155"/>
              <a:gd name="connsiteY229" fmla="*/ 3918394 h 4500285"/>
              <a:gd name="connsiteX230" fmla="*/ 114300 w 8510155"/>
              <a:gd name="connsiteY230" fmla="*/ 3897612 h 4500285"/>
              <a:gd name="connsiteX231" fmla="*/ 31173 w 8510155"/>
              <a:gd name="connsiteY231" fmla="*/ 3876830 h 4500285"/>
              <a:gd name="connsiteX232" fmla="*/ 0 w 8510155"/>
              <a:gd name="connsiteY232" fmla="*/ 3866440 h 4500285"/>
              <a:gd name="connsiteX233" fmla="*/ 93518 w 8510155"/>
              <a:gd name="connsiteY233" fmla="*/ 3783312 h 4500285"/>
              <a:gd name="connsiteX234" fmla="*/ 155864 w 8510155"/>
              <a:gd name="connsiteY234" fmla="*/ 3731358 h 4500285"/>
              <a:gd name="connsiteX235" fmla="*/ 332509 w 8510155"/>
              <a:gd name="connsiteY235" fmla="*/ 3606667 h 4500285"/>
              <a:gd name="connsiteX236" fmla="*/ 415636 w 8510155"/>
              <a:gd name="connsiteY236" fmla="*/ 3513149 h 4500285"/>
              <a:gd name="connsiteX237" fmla="*/ 457200 w 8510155"/>
              <a:gd name="connsiteY237" fmla="*/ 3450803 h 4500285"/>
              <a:gd name="connsiteX238" fmla="*/ 446809 w 8510155"/>
              <a:gd name="connsiteY238" fmla="*/ 3409240 h 4500285"/>
              <a:gd name="connsiteX239" fmla="*/ 374073 w 8510155"/>
              <a:gd name="connsiteY239" fmla="*/ 3253376 h 4500285"/>
              <a:gd name="connsiteX240" fmla="*/ 280555 w 8510155"/>
              <a:gd name="connsiteY240" fmla="*/ 3118294 h 4500285"/>
              <a:gd name="connsiteX241" fmla="*/ 259773 w 8510155"/>
              <a:gd name="connsiteY241" fmla="*/ 3087121 h 4500285"/>
              <a:gd name="connsiteX242" fmla="*/ 197427 w 8510155"/>
              <a:gd name="connsiteY242" fmla="*/ 3003994 h 4500285"/>
              <a:gd name="connsiteX243" fmla="*/ 176646 w 8510155"/>
              <a:gd name="connsiteY243" fmla="*/ 2962430 h 4500285"/>
              <a:gd name="connsiteX244" fmla="*/ 114300 w 8510155"/>
              <a:gd name="connsiteY244" fmla="*/ 2889694 h 4500285"/>
              <a:gd name="connsiteX245" fmla="*/ 41564 w 8510155"/>
              <a:gd name="connsiteY245" fmla="*/ 2765003 h 4500285"/>
              <a:gd name="connsiteX246" fmla="*/ 0 w 8510155"/>
              <a:gd name="connsiteY246" fmla="*/ 2681876 h 4500285"/>
              <a:gd name="connsiteX247" fmla="*/ 10391 w 8510155"/>
              <a:gd name="connsiteY247" fmla="*/ 2629921 h 4500285"/>
              <a:gd name="connsiteX248" fmla="*/ 93518 w 8510155"/>
              <a:gd name="connsiteY248" fmla="*/ 2567576 h 4500285"/>
              <a:gd name="connsiteX249" fmla="*/ 238991 w 8510155"/>
              <a:gd name="connsiteY249" fmla="*/ 2505230 h 4500285"/>
              <a:gd name="connsiteX250" fmla="*/ 477982 w 8510155"/>
              <a:gd name="connsiteY250" fmla="*/ 2380540 h 4500285"/>
              <a:gd name="connsiteX251" fmla="*/ 498764 w 8510155"/>
              <a:gd name="connsiteY251" fmla="*/ 2307803 h 4500285"/>
              <a:gd name="connsiteX252" fmla="*/ 477982 w 8510155"/>
              <a:gd name="connsiteY252" fmla="*/ 2183112 h 4500285"/>
              <a:gd name="connsiteX253" fmla="*/ 457200 w 8510155"/>
              <a:gd name="connsiteY253" fmla="*/ 2141549 h 4500285"/>
              <a:gd name="connsiteX254" fmla="*/ 384464 w 8510155"/>
              <a:gd name="connsiteY254" fmla="*/ 1933730 h 4500285"/>
              <a:gd name="connsiteX255" fmla="*/ 332509 w 8510155"/>
              <a:gd name="connsiteY255" fmla="*/ 1757085 h 4500285"/>
              <a:gd name="connsiteX256" fmla="*/ 290946 w 8510155"/>
              <a:gd name="connsiteY256" fmla="*/ 1642785 h 4500285"/>
              <a:gd name="connsiteX257" fmla="*/ 280555 w 8510155"/>
              <a:gd name="connsiteY257" fmla="*/ 1611612 h 4500285"/>
              <a:gd name="connsiteX258" fmla="*/ 238991 w 8510155"/>
              <a:gd name="connsiteY258" fmla="*/ 1518094 h 4500285"/>
              <a:gd name="connsiteX259" fmla="*/ 228600 w 8510155"/>
              <a:gd name="connsiteY259" fmla="*/ 1486921 h 4500285"/>
              <a:gd name="connsiteX260" fmla="*/ 197427 w 8510155"/>
              <a:gd name="connsiteY260" fmla="*/ 1403794 h 4500285"/>
              <a:gd name="connsiteX261" fmla="*/ 145473 w 8510155"/>
              <a:gd name="connsiteY261" fmla="*/ 1279103 h 4500285"/>
              <a:gd name="connsiteX262" fmla="*/ 135082 w 8510155"/>
              <a:gd name="connsiteY262" fmla="*/ 1237540 h 4500285"/>
              <a:gd name="connsiteX263" fmla="*/ 114300 w 8510155"/>
              <a:gd name="connsiteY263" fmla="*/ 1175194 h 4500285"/>
              <a:gd name="connsiteX264" fmla="*/ 176646 w 8510155"/>
              <a:gd name="connsiteY264" fmla="*/ 1144021 h 4500285"/>
              <a:gd name="connsiteX265" fmla="*/ 249382 w 8510155"/>
              <a:gd name="connsiteY265" fmla="*/ 1133630 h 4500285"/>
              <a:gd name="connsiteX266" fmla="*/ 332509 w 8510155"/>
              <a:gd name="connsiteY266" fmla="*/ 1112849 h 4500285"/>
              <a:gd name="connsiteX267" fmla="*/ 415636 w 8510155"/>
              <a:gd name="connsiteY267" fmla="*/ 1102458 h 4500285"/>
              <a:gd name="connsiteX268" fmla="*/ 509155 w 8510155"/>
              <a:gd name="connsiteY268" fmla="*/ 1081676 h 4500285"/>
              <a:gd name="connsiteX269" fmla="*/ 581891 w 8510155"/>
              <a:gd name="connsiteY269" fmla="*/ 1060894 h 4500285"/>
              <a:gd name="connsiteX270" fmla="*/ 613064 w 8510155"/>
              <a:gd name="connsiteY270" fmla="*/ 1029721 h 4500285"/>
              <a:gd name="connsiteX271" fmla="*/ 654627 w 8510155"/>
              <a:gd name="connsiteY271" fmla="*/ 894640 h 4500285"/>
              <a:gd name="connsiteX272" fmla="*/ 675409 w 8510155"/>
              <a:gd name="connsiteY272" fmla="*/ 666040 h 4500285"/>
              <a:gd name="connsiteX273" fmla="*/ 665018 w 8510155"/>
              <a:gd name="connsiteY273" fmla="*/ 427049 h 4500285"/>
              <a:gd name="connsiteX274" fmla="*/ 654627 w 8510155"/>
              <a:gd name="connsiteY274" fmla="*/ 333530 h 4500285"/>
              <a:gd name="connsiteX275" fmla="*/ 644236 w 8510155"/>
              <a:gd name="connsiteY275" fmla="*/ 250403 h 4500285"/>
              <a:gd name="connsiteX276" fmla="*/ 623455 w 8510155"/>
              <a:gd name="connsiteY276" fmla="*/ 136103 h 4500285"/>
              <a:gd name="connsiteX277" fmla="*/ 633846 w 8510155"/>
              <a:gd name="connsiteY277" fmla="*/ 52976 h 4500285"/>
              <a:gd name="connsiteX278" fmla="*/ 706582 w 8510155"/>
              <a:gd name="connsiteY278" fmla="*/ 125712 h 4500285"/>
              <a:gd name="connsiteX279" fmla="*/ 810491 w 8510155"/>
              <a:gd name="connsiteY279" fmla="*/ 219230 h 4500285"/>
              <a:gd name="connsiteX280" fmla="*/ 935182 w 8510155"/>
              <a:gd name="connsiteY280" fmla="*/ 323140 h 4500285"/>
              <a:gd name="connsiteX281" fmla="*/ 1039091 w 8510155"/>
              <a:gd name="connsiteY281" fmla="*/ 416658 h 4500285"/>
              <a:gd name="connsiteX282" fmla="*/ 1174173 w 8510155"/>
              <a:gd name="connsiteY282" fmla="*/ 499785 h 4500285"/>
              <a:gd name="connsiteX283" fmla="*/ 1205346 w 8510155"/>
              <a:gd name="connsiteY283" fmla="*/ 489394 h 4500285"/>
              <a:gd name="connsiteX284" fmla="*/ 1278082 w 8510155"/>
              <a:gd name="connsiteY284" fmla="*/ 364703 h 4500285"/>
              <a:gd name="connsiteX285" fmla="*/ 1392382 w 8510155"/>
              <a:gd name="connsiteY285" fmla="*/ 229621 h 4500285"/>
              <a:gd name="connsiteX286" fmla="*/ 1475509 w 8510155"/>
              <a:gd name="connsiteY286" fmla="*/ 136103 h 4500285"/>
              <a:gd name="connsiteX287" fmla="*/ 1527464 w 8510155"/>
              <a:gd name="connsiteY287" fmla="*/ 94540 h 4500285"/>
              <a:gd name="connsiteX288" fmla="*/ 1558636 w 8510155"/>
              <a:gd name="connsiteY288" fmla="*/ 63367 h 4500285"/>
              <a:gd name="connsiteX289" fmla="*/ 1589809 w 8510155"/>
              <a:gd name="connsiteY289" fmla="*/ 42585 h 4500285"/>
              <a:gd name="connsiteX290" fmla="*/ 1652155 w 8510155"/>
              <a:gd name="connsiteY290" fmla="*/ 1021 h 4500285"/>
              <a:gd name="connsiteX291" fmla="*/ 1693718 w 8510155"/>
              <a:gd name="connsiteY291" fmla="*/ 84149 h 4500285"/>
              <a:gd name="connsiteX292" fmla="*/ 1724891 w 8510155"/>
              <a:gd name="connsiteY292" fmla="*/ 136103 h 4500285"/>
              <a:gd name="connsiteX293" fmla="*/ 1735282 w 8510155"/>
              <a:gd name="connsiteY293" fmla="*/ 167276 h 4500285"/>
              <a:gd name="connsiteX294" fmla="*/ 1766455 w 8510155"/>
              <a:gd name="connsiteY294" fmla="*/ 219230 h 4500285"/>
              <a:gd name="connsiteX295" fmla="*/ 1787236 w 8510155"/>
              <a:gd name="connsiteY295" fmla="*/ 271185 h 4500285"/>
              <a:gd name="connsiteX296" fmla="*/ 1808018 w 8510155"/>
              <a:gd name="connsiteY296" fmla="*/ 302358 h 4500285"/>
              <a:gd name="connsiteX297" fmla="*/ 1818409 w 8510155"/>
              <a:gd name="connsiteY297" fmla="*/ 333530 h 4500285"/>
              <a:gd name="connsiteX298" fmla="*/ 1839191 w 8510155"/>
              <a:gd name="connsiteY298" fmla="*/ 375094 h 4500285"/>
              <a:gd name="connsiteX299" fmla="*/ 1849582 w 8510155"/>
              <a:gd name="connsiteY299" fmla="*/ 406267 h 4500285"/>
              <a:gd name="connsiteX300" fmla="*/ 1870364 w 8510155"/>
              <a:gd name="connsiteY300" fmla="*/ 437440 h 4500285"/>
              <a:gd name="connsiteX301" fmla="*/ 1901536 w 8510155"/>
              <a:gd name="connsiteY301" fmla="*/ 499785 h 4500285"/>
              <a:gd name="connsiteX302" fmla="*/ 1932709 w 8510155"/>
              <a:gd name="connsiteY302" fmla="*/ 530958 h 4500285"/>
              <a:gd name="connsiteX303" fmla="*/ 1963882 w 8510155"/>
              <a:gd name="connsiteY303" fmla="*/ 530958 h 450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</a:cxnLst>
            <a:rect l="l" t="t" r="r" b="b"/>
            <a:pathLst>
              <a:path w="8510155" h="4500285">
                <a:moveTo>
                  <a:pt x="1963882" y="530958"/>
                </a:moveTo>
                <a:cubicBezTo>
                  <a:pt x="1977736" y="525763"/>
                  <a:pt x="1998797" y="510628"/>
                  <a:pt x="2015836" y="499785"/>
                </a:cubicBezTo>
                <a:cubicBezTo>
                  <a:pt x="2036908" y="486375"/>
                  <a:pt x="2057400" y="472076"/>
                  <a:pt x="2078182" y="458221"/>
                </a:cubicBezTo>
                <a:cubicBezTo>
                  <a:pt x="2088573" y="451294"/>
                  <a:pt x="2098765" y="444059"/>
                  <a:pt x="2109355" y="437440"/>
                </a:cubicBezTo>
                <a:cubicBezTo>
                  <a:pt x="2126481" y="426736"/>
                  <a:pt x="2144505" y="417470"/>
                  <a:pt x="2161309" y="406267"/>
                </a:cubicBezTo>
                <a:cubicBezTo>
                  <a:pt x="2182091" y="392412"/>
                  <a:pt x="2201315" y="375873"/>
                  <a:pt x="2223655" y="364703"/>
                </a:cubicBezTo>
                <a:cubicBezTo>
                  <a:pt x="2323308" y="314875"/>
                  <a:pt x="2199747" y="377985"/>
                  <a:pt x="2317173" y="312749"/>
                </a:cubicBezTo>
                <a:cubicBezTo>
                  <a:pt x="2330713" y="305227"/>
                  <a:pt x="2345287" y="299652"/>
                  <a:pt x="2358736" y="291967"/>
                </a:cubicBezTo>
                <a:cubicBezTo>
                  <a:pt x="2369579" y="285771"/>
                  <a:pt x="2378739" y="276770"/>
                  <a:pt x="2389909" y="271185"/>
                </a:cubicBezTo>
                <a:cubicBezTo>
                  <a:pt x="2460619" y="235830"/>
                  <a:pt x="2376153" y="294070"/>
                  <a:pt x="2462646" y="240012"/>
                </a:cubicBezTo>
                <a:cubicBezTo>
                  <a:pt x="2477332" y="230834"/>
                  <a:pt x="2489173" y="217432"/>
                  <a:pt x="2504209" y="208840"/>
                </a:cubicBezTo>
                <a:cubicBezTo>
                  <a:pt x="2513719" y="203406"/>
                  <a:pt x="2525807" y="203768"/>
                  <a:pt x="2535382" y="198449"/>
                </a:cubicBezTo>
                <a:cubicBezTo>
                  <a:pt x="2557215" y="186319"/>
                  <a:pt x="2574537" y="166161"/>
                  <a:pt x="2597727" y="156885"/>
                </a:cubicBezTo>
                <a:cubicBezTo>
                  <a:pt x="2632363" y="143030"/>
                  <a:pt x="2668269" y="132003"/>
                  <a:pt x="2701636" y="115321"/>
                </a:cubicBezTo>
                <a:cubicBezTo>
                  <a:pt x="2715491" y="108394"/>
                  <a:pt x="2729045" y="100831"/>
                  <a:pt x="2743200" y="94540"/>
                </a:cubicBezTo>
                <a:cubicBezTo>
                  <a:pt x="2760245" y="86965"/>
                  <a:pt x="2778110" y="81334"/>
                  <a:pt x="2795155" y="73758"/>
                </a:cubicBezTo>
                <a:cubicBezTo>
                  <a:pt x="2809310" y="67467"/>
                  <a:pt x="2822336" y="58729"/>
                  <a:pt x="2836718" y="52976"/>
                </a:cubicBezTo>
                <a:cubicBezTo>
                  <a:pt x="2857057" y="44840"/>
                  <a:pt x="2878282" y="39121"/>
                  <a:pt x="2899064" y="32194"/>
                </a:cubicBezTo>
                <a:cubicBezTo>
                  <a:pt x="2909455" y="28730"/>
                  <a:pt x="2921123" y="27878"/>
                  <a:pt x="2930236" y="21803"/>
                </a:cubicBezTo>
                <a:lnTo>
                  <a:pt x="2961409" y="1021"/>
                </a:lnTo>
                <a:cubicBezTo>
                  <a:pt x="2971800" y="4485"/>
                  <a:pt x="2984837" y="3667"/>
                  <a:pt x="2992582" y="11412"/>
                </a:cubicBezTo>
                <a:cubicBezTo>
                  <a:pt x="3003535" y="22365"/>
                  <a:pt x="3005679" y="39527"/>
                  <a:pt x="3013364" y="52976"/>
                </a:cubicBezTo>
                <a:cubicBezTo>
                  <a:pt x="3019560" y="63819"/>
                  <a:pt x="3026151" y="74555"/>
                  <a:pt x="3034146" y="84149"/>
                </a:cubicBezTo>
                <a:cubicBezTo>
                  <a:pt x="3043553" y="95438"/>
                  <a:pt x="3055911" y="104032"/>
                  <a:pt x="3065318" y="115321"/>
                </a:cubicBezTo>
                <a:cubicBezTo>
                  <a:pt x="3073313" y="124915"/>
                  <a:pt x="3078755" y="136394"/>
                  <a:pt x="3086100" y="146494"/>
                </a:cubicBezTo>
                <a:cubicBezTo>
                  <a:pt x="3106472" y="174506"/>
                  <a:pt x="3127328" y="202167"/>
                  <a:pt x="3148446" y="229621"/>
                </a:cubicBezTo>
                <a:cubicBezTo>
                  <a:pt x="3161968" y="247200"/>
                  <a:pt x="3171556" y="269274"/>
                  <a:pt x="3190009" y="281576"/>
                </a:cubicBezTo>
                <a:cubicBezTo>
                  <a:pt x="3200400" y="288503"/>
                  <a:pt x="3212351" y="293527"/>
                  <a:pt x="3221182" y="302358"/>
                </a:cubicBezTo>
                <a:cubicBezTo>
                  <a:pt x="3233428" y="314604"/>
                  <a:pt x="3240109" y="331675"/>
                  <a:pt x="3252355" y="343921"/>
                </a:cubicBezTo>
                <a:cubicBezTo>
                  <a:pt x="3261185" y="352751"/>
                  <a:pt x="3273933" y="356708"/>
                  <a:pt x="3283527" y="364703"/>
                </a:cubicBezTo>
                <a:cubicBezTo>
                  <a:pt x="3294816" y="374111"/>
                  <a:pt x="3303100" y="386854"/>
                  <a:pt x="3314700" y="395876"/>
                </a:cubicBezTo>
                <a:cubicBezTo>
                  <a:pt x="3334416" y="411210"/>
                  <a:pt x="3356264" y="423585"/>
                  <a:pt x="3377046" y="437440"/>
                </a:cubicBezTo>
                <a:lnTo>
                  <a:pt x="3408218" y="458221"/>
                </a:lnTo>
                <a:cubicBezTo>
                  <a:pt x="3418609" y="465148"/>
                  <a:pt x="3427543" y="475054"/>
                  <a:pt x="3439391" y="479003"/>
                </a:cubicBezTo>
                <a:lnTo>
                  <a:pt x="3470564" y="489394"/>
                </a:lnTo>
                <a:cubicBezTo>
                  <a:pt x="3520847" y="486748"/>
                  <a:pt x="3656756" y="487007"/>
                  <a:pt x="3730336" y="468612"/>
                </a:cubicBezTo>
                <a:cubicBezTo>
                  <a:pt x="3871759" y="433256"/>
                  <a:pt x="3736129" y="466038"/>
                  <a:pt x="3823855" y="427049"/>
                </a:cubicBezTo>
                <a:cubicBezTo>
                  <a:pt x="3843873" y="418152"/>
                  <a:pt x="3866607" y="416064"/>
                  <a:pt x="3886200" y="406267"/>
                </a:cubicBezTo>
                <a:cubicBezTo>
                  <a:pt x="4026688" y="336023"/>
                  <a:pt x="3965324" y="353034"/>
                  <a:pt x="4062846" y="333530"/>
                </a:cubicBezTo>
                <a:cubicBezTo>
                  <a:pt x="4241899" y="221622"/>
                  <a:pt x="4063118" y="324319"/>
                  <a:pt x="4208318" y="260794"/>
                </a:cubicBezTo>
                <a:cubicBezTo>
                  <a:pt x="4243796" y="245273"/>
                  <a:pt x="4276272" y="223222"/>
                  <a:pt x="4312227" y="208840"/>
                </a:cubicBezTo>
                <a:cubicBezTo>
                  <a:pt x="4346863" y="194985"/>
                  <a:pt x="4379945" y="176324"/>
                  <a:pt x="4416136" y="167276"/>
                </a:cubicBezTo>
                <a:cubicBezTo>
                  <a:pt x="4429991" y="163812"/>
                  <a:pt x="4444152" y="161401"/>
                  <a:pt x="4457700" y="156885"/>
                </a:cubicBezTo>
                <a:cubicBezTo>
                  <a:pt x="4475395" y="150987"/>
                  <a:pt x="4492610" y="143679"/>
                  <a:pt x="4509655" y="136103"/>
                </a:cubicBezTo>
                <a:cubicBezTo>
                  <a:pt x="4523810" y="129812"/>
                  <a:pt x="4536382" y="119772"/>
                  <a:pt x="4551218" y="115321"/>
                </a:cubicBezTo>
                <a:cubicBezTo>
                  <a:pt x="4571398" y="109267"/>
                  <a:pt x="4592782" y="108394"/>
                  <a:pt x="4613564" y="104930"/>
                </a:cubicBezTo>
                <a:cubicBezTo>
                  <a:pt x="4707294" y="58066"/>
                  <a:pt x="4591014" y="112448"/>
                  <a:pt x="4738255" y="63367"/>
                </a:cubicBezTo>
                <a:cubicBezTo>
                  <a:pt x="4759037" y="56440"/>
                  <a:pt x="4779348" y="47898"/>
                  <a:pt x="4800600" y="42585"/>
                </a:cubicBezTo>
                <a:lnTo>
                  <a:pt x="4883727" y="21803"/>
                </a:lnTo>
                <a:cubicBezTo>
                  <a:pt x="4908406" y="5350"/>
                  <a:pt x="4916741" y="-12054"/>
                  <a:pt x="4946073" y="11412"/>
                </a:cubicBezTo>
                <a:cubicBezTo>
                  <a:pt x="4959399" y="22073"/>
                  <a:pt x="4981175" y="72843"/>
                  <a:pt x="4987636" y="84149"/>
                </a:cubicBezTo>
                <a:cubicBezTo>
                  <a:pt x="4993832" y="94992"/>
                  <a:pt x="5002222" y="104478"/>
                  <a:pt x="5008418" y="115321"/>
                </a:cubicBezTo>
                <a:cubicBezTo>
                  <a:pt x="5016103" y="128770"/>
                  <a:pt x="5020990" y="143750"/>
                  <a:pt x="5029200" y="156885"/>
                </a:cubicBezTo>
                <a:cubicBezTo>
                  <a:pt x="5038379" y="171571"/>
                  <a:pt x="5050307" y="184357"/>
                  <a:pt x="5060373" y="198449"/>
                </a:cubicBezTo>
                <a:cubicBezTo>
                  <a:pt x="5067632" y="208611"/>
                  <a:pt x="5073896" y="219459"/>
                  <a:pt x="5081155" y="229621"/>
                </a:cubicBezTo>
                <a:cubicBezTo>
                  <a:pt x="5091221" y="243713"/>
                  <a:pt x="5102261" y="257093"/>
                  <a:pt x="5112327" y="271185"/>
                </a:cubicBezTo>
                <a:cubicBezTo>
                  <a:pt x="5119586" y="281347"/>
                  <a:pt x="5124708" y="293117"/>
                  <a:pt x="5133109" y="302358"/>
                </a:cubicBezTo>
                <a:cubicBezTo>
                  <a:pt x="5261985" y="444122"/>
                  <a:pt x="5170080" y="341471"/>
                  <a:pt x="5257800" y="416658"/>
                </a:cubicBezTo>
                <a:cubicBezTo>
                  <a:pt x="5268957" y="426221"/>
                  <a:pt x="5277374" y="438808"/>
                  <a:pt x="5288973" y="447830"/>
                </a:cubicBezTo>
                <a:cubicBezTo>
                  <a:pt x="5308688" y="463164"/>
                  <a:pt x="5330536" y="475539"/>
                  <a:pt x="5351318" y="489394"/>
                </a:cubicBezTo>
                <a:lnTo>
                  <a:pt x="5382491" y="510176"/>
                </a:lnTo>
                <a:cubicBezTo>
                  <a:pt x="5403273" y="506712"/>
                  <a:pt x="5424235" y="504199"/>
                  <a:pt x="5444836" y="499785"/>
                </a:cubicBezTo>
                <a:cubicBezTo>
                  <a:pt x="5517905" y="484127"/>
                  <a:pt x="5524881" y="480030"/>
                  <a:pt x="5590309" y="458221"/>
                </a:cubicBezTo>
                <a:cubicBezTo>
                  <a:pt x="5600700" y="454757"/>
                  <a:pt x="5612090" y="453465"/>
                  <a:pt x="5621482" y="447830"/>
                </a:cubicBezTo>
                <a:cubicBezTo>
                  <a:pt x="5638800" y="437439"/>
                  <a:pt x="5655372" y="425690"/>
                  <a:pt x="5673436" y="416658"/>
                </a:cubicBezTo>
                <a:cubicBezTo>
                  <a:pt x="5683233" y="411760"/>
                  <a:pt x="5694638" y="410799"/>
                  <a:pt x="5704609" y="406267"/>
                </a:cubicBezTo>
                <a:cubicBezTo>
                  <a:pt x="5732812" y="393447"/>
                  <a:pt x="5758346" y="374500"/>
                  <a:pt x="5787736" y="364703"/>
                </a:cubicBezTo>
                <a:cubicBezTo>
                  <a:pt x="5798127" y="361239"/>
                  <a:pt x="5809334" y="359631"/>
                  <a:pt x="5818909" y="354312"/>
                </a:cubicBezTo>
                <a:cubicBezTo>
                  <a:pt x="5840743" y="342182"/>
                  <a:pt x="5858915" y="323919"/>
                  <a:pt x="5881255" y="312749"/>
                </a:cubicBezTo>
                <a:cubicBezTo>
                  <a:pt x="5902037" y="302358"/>
                  <a:pt x="5922448" y="291191"/>
                  <a:pt x="5943600" y="281576"/>
                </a:cubicBezTo>
                <a:cubicBezTo>
                  <a:pt x="5960581" y="273858"/>
                  <a:pt x="5979180" y="269726"/>
                  <a:pt x="5995555" y="260794"/>
                </a:cubicBezTo>
                <a:cubicBezTo>
                  <a:pt x="6085854" y="211539"/>
                  <a:pt x="6026216" y="229840"/>
                  <a:pt x="6099464" y="198449"/>
                </a:cubicBezTo>
                <a:cubicBezTo>
                  <a:pt x="6109531" y="194135"/>
                  <a:pt x="6120569" y="192373"/>
                  <a:pt x="6130636" y="188058"/>
                </a:cubicBezTo>
                <a:cubicBezTo>
                  <a:pt x="6144874" y="181956"/>
                  <a:pt x="6157962" y="173378"/>
                  <a:pt x="6172200" y="167276"/>
                </a:cubicBezTo>
                <a:cubicBezTo>
                  <a:pt x="6182267" y="162961"/>
                  <a:pt x="6193576" y="161783"/>
                  <a:pt x="6203373" y="156885"/>
                </a:cubicBezTo>
                <a:cubicBezTo>
                  <a:pt x="6214543" y="151300"/>
                  <a:pt x="6223134" y="141175"/>
                  <a:pt x="6234546" y="136103"/>
                </a:cubicBezTo>
                <a:cubicBezTo>
                  <a:pt x="6254564" y="127206"/>
                  <a:pt x="6278664" y="127472"/>
                  <a:pt x="6296891" y="115321"/>
                </a:cubicBezTo>
                <a:cubicBezTo>
                  <a:pt x="6307282" y="108394"/>
                  <a:pt x="6316652" y="99612"/>
                  <a:pt x="6328064" y="94540"/>
                </a:cubicBezTo>
                <a:cubicBezTo>
                  <a:pt x="6348082" y="85643"/>
                  <a:pt x="6372182" y="85909"/>
                  <a:pt x="6390409" y="73758"/>
                </a:cubicBezTo>
                <a:lnTo>
                  <a:pt x="6452755" y="32194"/>
                </a:lnTo>
                <a:cubicBezTo>
                  <a:pt x="6466609" y="49512"/>
                  <a:pt x="6481600" y="65980"/>
                  <a:pt x="6494318" y="84149"/>
                </a:cubicBezTo>
                <a:cubicBezTo>
                  <a:pt x="6505900" y="100694"/>
                  <a:pt x="6512702" y="120472"/>
                  <a:pt x="6525491" y="136103"/>
                </a:cubicBezTo>
                <a:cubicBezTo>
                  <a:pt x="6544102" y="158850"/>
                  <a:pt x="6568175" y="176604"/>
                  <a:pt x="6587836" y="198449"/>
                </a:cubicBezTo>
                <a:cubicBezTo>
                  <a:pt x="6599421" y="211321"/>
                  <a:pt x="6607424" y="227140"/>
                  <a:pt x="6619009" y="240012"/>
                </a:cubicBezTo>
                <a:cubicBezTo>
                  <a:pt x="6638670" y="261857"/>
                  <a:pt x="6660573" y="281576"/>
                  <a:pt x="6681355" y="302358"/>
                </a:cubicBezTo>
                <a:cubicBezTo>
                  <a:pt x="6691746" y="312749"/>
                  <a:pt x="6701052" y="324350"/>
                  <a:pt x="6712527" y="333530"/>
                </a:cubicBezTo>
                <a:cubicBezTo>
                  <a:pt x="6747163" y="361239"/>
                  <a:pt x="6779529" y="392054"/>
                  <a:pt x="6816436" y="416658"/>
                </a:cubicBezTo>
                <a:cubicBezTo>
                  <a:pt x="6826827" y="423585"/>
                  <a:pt x="6838015" y="429445"/>
                  <a:pt x="6847609" y="437440"/>
                </a:cubicBezTo>
                <a:cubicBezTo>
                  <a:pt x="6901697" y="482512"/>
                  <a:pt x="6854316" y="461574"/>
                  <a:pt x="6930736" y="499785"/>
                </a:cubicBezTo>
                <a:cubicBezTo>
                  <a:pt x="6940533" y="504683"/>
                  <a:pt x="6952112" y="505278"/>
                  <a:pt x="6961909" y="510176"/>
                </a:cubicBezTo>
                <a:cubicBezTo>
                  <a:pt x="6973079" y="515761"/>
                  <a:pt x="6981912" y="525373"/>
                  <a:pt x="6993082" y="530958"/>
                </a:cubicBezTo>
                <a:cubicBezTo>
                  <a:pt x="7002879" y="535856"/>
                  <a:pt x="7014458" y="536451"/>
                  <a:pt x="7024255" y="541349"/>
                </a:cubicBezTo>
                <a:cubicBezTo>
                  <a:pt x="7123055" y="590748"/>
                  <a:pt x="6956922" y="529295"/>
                  <a:pt x="7117773" y="582912"/>
                </a:cubicBezTo>
                <a:cubicBezTo>
                  <a:pt x="7128164" y="586376"/>
                  <a:pt x="7138078" y="591944"/>
                  <a:pt x="7148946" y="593303"/>
                </a:cubicBezTo>
                <a:cubicBezTo>
                  <a:pt x="7369878" y="620920"/>
                  <a:pt x="7053840" y="582753"/>
                  <a:pt x="7367155" y="614085"/>
                </a:cubicBezTo>
                <a:cubicBezTo>
                  <a:pt x="7391525" y="616522"/>
                  <a:pt x="7415472" y="622598"/>
                  <a:pt x="7439891" y="624476"/>
                </a:cubicBezTo>
                <a:cubicBezTo>
                  <a:pt x="7527132" y="631187"/>
                  <a:pt x="7815481" y="642291"/>
                  <a:pt x="7886700" y="645258"/>
                </a:cubicBezTo>
                <a:cubicBezTo>
                  <a:pt x="7952509" y="641794"/>
                  <a:pt x="8034873" y="591085"/>
                  <a:pt x="8084127" y="634867"/>
                </a:cubicBezTo>
                <a:cubicBezTo>
                  <a:pt x="8128212" y="674053"/>
                  <a:pt x="8079076" y="752771"/>
                  <a:pt x="8073736" y="811512"/>
                </a:cubicBezTo>
                <a:cubicBezTo>
                  <a:pt x="8072137" y="829101"/>
                  <a:pt x="8066249" y="846046"/>
                  <a:pt x="8063346" y="863467"/>
                </a:cubicBezTo>
                <a:cubicBezTo>
                  <a:pt x="8059320" y="887625"/>
                  <a:pt x="8057758" y="912187"/>
                  <a:pt x="8052955" y="936203"/>
                </a:cubicBezTo>
                <a:cubicBezTo>
                  <a:pt x="8050807" y="946943"/>
                  <a:pt x="8045027" y="956703"/>
                  <a:pt x="8042564" y="967376"/>
                </a:cubicBezTo>
                <a:cubicBezTo>
                  <a:pt x="8034621" y="1001794"/>
                  <a:pt x="8030349" y="1037017"/>
                  <a:pt x="8021782" y="1071285"/>
                </a:cubicBezTo>
                <a:lnTo>
                  <a:pt x="8011391" y="1112849"/>
                </a:lnTo>
                <a:cubicBezTo>
                  <a:pt x="7998191" y="1231644"/>
                  <a:pt x="7994797" y="1210795"/>
                  <a:pt x="8011391" y="1351840"/>
                </a:cubicBezTo>
                <a:cubicBezTo>
                  <a:pt x="8015409" y="1385992"/>
                  <a:pt x="8027476" y="1384009"/>
                  <a:pt x="8042564" y="1414185"/>
                </a:cubicBezTo>
                <a:cubicBezTo>
                  <a:pt x="8059466" y="1447988"/>
                  <a:pt x="8043959" y="1446753"/>
                  <a:pt x="8073736" y="1476530"/>
                </a:cubicBezTo>
                <a:cubicBezTo>
                  <a:pt x="8082567" y="1485361"/>
                  <a:pt x="8094518" y="1490385"/>
                  <a:pt x="8104909" y="1497312"/>
                </a:cubicBezTo>
                <a:cubicBezTo>
                  <a:pt x="8141025" y="1569544"/>
                  <a:pt x="8114738" y="1527923"/>
                  <a:pt x="8198427" y="1611612"/>
                </a:cubicBezTo>
                <a:lnTo>
                  <a:pt x="8291946" y="1705130"/>
                </a:lnTo>
                <a:cubicBezTo>
                  <a:pt x="8305801" y="1718985"/>
                  <a:pt x="8317206" y="1735826"/>
                  <a:pt x="8333509" y="1746694"/>
                </a:cubicBezTo>
                <a:cubicBezTo>
                  <a:pt x="8410907" y="1798292"/>
                  <a:pt x="8315846" y="1731975"/>
                  <a:pt x="8395855" y="1798649"/>
                </a:cubicBezTo>
                <a:cubicBezTo>
                  <a:pt x="8405449" y="1806644"/>
                  <a:pt x="8417693" y="1811133"/>
                  <a:pt x="8427027" y="1819430"/>
                </a:cubicBezTo>
                <a:cubicBezTo>
                  <a:pt x="8485262" y="1871195"/>
                  <a:pt x="8478569" y="1865570"/>
                  <a:pt x="8510155" y="1912949"/>
                </a:cubicBezTo>
                <a:cubicBezTo>
                  <a:pt x="8456911" y="2019434"/>
                  <a:pt x="8536980" y="1870253"/>
                  <a:pt x="8427027" y="2016858"/>
                </a:cubicBezTo>
                <a:cubicBezTo>
                  <a:pt x="8398367" y="2055072"/>
                  <a:pt x="8391958" y="2067699"/>
                  <a:pt x="8354291" y="2099985"/>
                </a:cubicBezTo>
                <a:cubicBezTo>
                  <a:pt x="8344809" y="2108112"/>
                  <a:pt x="8333509" y="2113840"/>
                  <a:pt x="8323118" y="2120767"/>
                </a:cubicBezTo>
                <a:cubicBezTo>
                  <a:pt x="8312727" y="2134621"/>
                  <a:pt x="8303531" y="2149458"/>
                  <a:pt x="8291946" y="2162330"/>
                </a:cubicBezTo>
                <a:cubicBezTo>
                  <a:pt x="8272285" y="2184176"/>
                  <a:pt x="8245903" y="2200222"/>
                  <a:pt x="8229600" y="2224676"/>
                </a:cubicBezTo>
                <a:cubicBezTo>
                  <a:pt x="8162034" y="2326025"/>
                  <a:pt x="8267866" y="2168526"/>
                  <a:pt x="8177646" y="2297412"/>
                </a:cubicBezTo>
                <a:cubicBezTo>
                  <a:pt x="8163323" y="2317874"/>
                  <a:pt x="8149937" y="2338976"/>
                  <a:pt x="8136082" y="2359758"/>
                </a:cubicBezTo>
                <a:cubicBezTo>
                  <a:pt x="8129155" y="2370149"/>
                  <a:pt x="8124130" y="2382100"/>
                  <a:pt x="8115300" y="2390930"/>
                </a:cubicBezTo>
                <a:lnTo>
                  <a:pt x="8084127" y="2422103"/>
                </a:lnTo>
                <a:cubicBezTo>
                  <a:pt x="8105361" y="2485805"/>
                  <a:pt x="8086772" y="2445529"/>
                  <a:pt x="8167255" y="2526012"/>
                </a:cubicBezTo>
                <a:cubicBezTo>
                  <a:pt x="8177646" y="2536403"/>
                  <a:pt x="8186671" y="2548368"/>
                  <a:pt x="8198427" y="2557185"/>
                </a:cubicBezTo>
                <a:cubicBezTo>
                  <a:pt x="8216268" y="2570566"/>
                  <a:pt x="8249893" y="2596985"/>
                  <a:pt x="8271164" y="2609140"/>
                </a:cubicBezTo>
                <a:cubicBezTo>
                  <a:pt x="8284613" y="2616825"/>
                  <a:pt x="8298873" y="2622994"/>
                  <a:pt x="8312727" y="2629921"/>
                </a:cubicBezTo>
                <a:cubicBezTo>
                  <a:pt x="8323118" y="2640312"/>
                  <a:pt x="8332611" y="2651686"/>
                  <a:pt x="8343900" y="2661094"/>
                </a:cubicBezTo>
                <a:cubicBezTo>
                  <a:pt x="8353494" y="2669089"/>
                  <a:pt x="8366242" y="2673045"/>
                  <a:pt x="8375073" y="2681876"/>
                </a:cubicBezTo>
                <a:cubicBezTo>
                  <a:pt x="8444344" y="2751147"/>
                  <a:pt x="8343903" y="2678415"/>
                  <a:pt x="8427027" y="2733830"/>
                </a:cubicBezTo>
                <a:cubicBezTo>
                  <a:pt x="8423563" y="2744221"/>
                  <a:pt x="8425189" y="2758161"/>
                  <a:pt x="8416636" y="2765003"/>
                </a:cubicBezTo>
                <a:cubicBezTo>
                  <a:pt x="8405485" y="2773924"/>
                  <a:pt x="8389210" y="2773374"/>
                  <a:pt x="8375073" y="2775394"/>
                </a:cubicBezTo>
                <a:cubicBezTo>
                  <a:pt x="8340614" y="2780317"/>
                  <a:pt x="8305800" y="2782321"/>
                  <a:pt x="8271164" y="2785785"/>
                </a:cubicBezTo>
                <a:cubicBezTo>
                  <a:pt x="8257309" y="2789249"/>
                  <a:pt x="8243604" y="2793375"/>
                  <a:pt x="8229600" y="2796176"/>
                </a:cubicBezTo>
                <a:cubicBezTo>
                  <a:pt x="8208941" y="2800308"/>
                  <a:pt x="8187694" y="2801457"/>
                  <a:pt x="8167255" y="2806567"/>
                </a:cubicBezTo>
                <a:cubicBezTo>
                  <a:pt x="8167251" y="2806568"/>
                  <a:pt x="8089325" y="2832544"/>
                  <a:pt x="8073736" y="2837740"/>
                </a:cubicBezTo>
                <a:cubicBezTo>
                  <a:pt x="8063345" y="2841203"/>
                  <a:pt x="8053304" y="2845982"/>
                  <a:pt x="8042564" y="2848130"/>
                </a:cubicBezTo>
                <a:lnTo>
                  <a:pt x="7990609" y="2858521"/>
                </a:lnTo>
                <a:cubicBezTo>
                  <a:pt x="7973291" y="2865448"/>
                  <a:pt x="7956119" y="2872754"/>
                  <a:pt x="7938655" y="2879303"/>
                </a:cubicBezTo>
                <a:cubicBezTo>
                  <a:pt x="7928399" y="2883149"/>
                  <a:pt x="7917279" y="2884796"/>
                  <a:pt x="7907482" y="2889694"/>
                </a:cubicBezTo>
                <a:cubicBezTo>
                  <a:pt x="7826909" y="2929981"/>
                  <a:pt x="7923490" y="2894749"/>
                  <a:pt x="7845136" y="2920867"/>
                </a:cubicBezTo>
                <a:cubicBezTo>
                  <a:pt x="7773677" y="2968506"/>
                  <a:pt x="7806486" y="2954532"/>
                  <a:pt x="7751618" y="2972821"/>
                </a:cubicBezTo>
                <a:cubicBezTo>
                  <a:pt x="7766670" y="3228701"/>
                  <a:pt x="7752329" y="3068328"/>
                  <a:pt x="7772400" y="3222203"/>
                </a:cubicBezTo>
                <a:cubicBezTo>
                  <a:pt x="7779624" y="3277583"/>
                  <a:pt x="7779636" y="3334276"/>
                  <a:pt x="7793182" y="3388458"/>
                </a:cubicBezTo>
                <a:lnTo>
                  <a:pt x="7813964" y="3471585"/>
                </a:lnTo>
                <a:cubicBezTo>
                  <a:pt x="7817428" y="3485440"/>
                  <a:pt x="7819839" y="3499601"/>
                  <a:pt x="7824355" y="3513149"/>
                </a:cubicBezTo>
                <a:cubicBezTo>
                  <a:pt x="7827819" y="3523540"/>
                  <a:pt x="7831864" y="3533754"/>
                  <a:pt x="7834746" y="3544321"/>
                </a:cubicBezTo>
                <a:cubicBezTo>
                  <a:pt x="7842261" y="3571877"/>
                  <a:pt x="7846495" y="3600353"/>
                  <a:pt x="7855527" y="3627449"/>
                </a:cubicBezTo>
                <a:cubicBezTo>
                  <a:pt x="7858991" y="3637840"/>
                  <a:pt x="7863036" y="3648054"/>
                  <a:pt x="7865918" y="3658621"/>
                </a:cubicBezTo>
                <a:cubicBezTo>
                  <a:pt x="7873433" y="3686177"/>
                  <a:pt x="7877668" y="3714653"/>
                  <a:pt x="7886700" y="3741749"/>
                </a:cubicBezTo>
                <a:cubicBezTo>
                  <a:pt x="7911998" y="3817642"/>
                  <a:pt x="7902169" y="3782842"/>
                  <a:pt x="7917873" y="3845658"/>
                </a:cubicBezTo>
                <a:cubicBezTo>
                  <a:pt x="7907482" y="3849122"/>
                  <a:pt x="7897653" y="3856049"/>
                  <a:pt x="7886700" y="3856049"/>
                </a:cubicBezTo>
                <a:cubicBezTo>
                  <a:pt x="7872419" y="3856049"/>
                  <a:pt x="7858684" y="3850174"/>
                  <a:pt x="7845136" y="3845658"/>
                </a:cubicBezTo>
                <a:cubicBezTo>
                  <a:pt x="7817061" y="3836300"/>
                  <a:pt x="7789486" y="3825476"/>
                  <a:pt x="7762009" y="3814485"/>
                </a:cubicBezTo>
                <a:cubicBezTo>
                  <a:pt x="7720202" y="3797762"/>
                  <a:pt x="7678121" y="3781571"/>
                  <a:pt x="7637318" y="3762530"/>
                </a:cubicBezTo>
                <a:cubicBezTo>
                  <a:pt x="7626002" y="3757249"/>
                  <a:pt x="7617462" y="3747030"/>
                  <a:pt x="7606146" y="3741749"/>
                </a:cubicBezTo>
                <a:cubicBezTo>
                  <a:pt x="7430539" y="3659799"/>
                  <a:pt x="7526493" y="3712519"/>
                  <a:pt x="7325591" y="3648230"/>
                </a:cubicBezTo>
                <a:cubicBezTo>
                  <a:pt x="7290061" y="3636861"/>
                  <a:pt x="7257255" y="3617900"/>
                  <a:pt x="7221682" y="3606667"/>
                </a:cubicBezTo>
                <a:cubicBezTo>
                  <a:pt x="7145265" y="3582536"/>
                  <a:pt x="7094736" y="3582846"/>
                  <a:pt x="7013864" y="3575494"/>
                </a:cubicBezTo>
                <a:cubicBezTo>
                  <a:pt x="6986155" y="3578958"/>
                  <a:pt x="6938867" y="3559170"/>
                  <a:pt x="6930736" y="3585885"/>
                </a:cubicBezTo>
                <a:cubicBezTo>
                  <a:pt x="6908526" y="3658859"/>
                  <a:pt x="6936216" y="3738365"/>
                  <a:pt x="6941127" y="3814485"/>
                </a:cubicBezTo>
                <a:cubicBezTo>
                  <a:pt x="6943146" y="3845784"/>
                  <a:pt x="6948235" y="3876811"/>
                  <a:pt x="6951518" y="3908003"/>
                </a:cubicBezTo>
                <a:cubicBezTo>
                  <a:pt x="6955162" y="3942621"/>
                  <a:pt x="6958445" y="3977276"/>
                  <a:pt x="6961909" y="4011912"/>
                </a:cubicBezTo>
                <a:cubicBezTo>
                  <a:pt x="6958445" y="4119285"/>
                  <a:pt x="6972586" y="4228688"/>
                  <a:pt x="6951518" y="4334030"/>
                </a:cubicBezTo>
                <a:cubicBezTo>
                  <a:pt x="6948054" y="4351348"/>
                  <a:pt x="6916196" y="4329580"/>
                  <a:pt x="6899564" y="4323640"/>
                </a:cubicBezTo>
                <a:cubicBezTo>
                  <a:pt x="6867438" y="4312167"/>
                  <a:pt x="6837885" y="4294322"/>
                  <a:pt x="6806046" y="4282076"/>
                </a:cubicBezTo>
                <a:cubicBezTo>
                  <a:pt x="6792717" y="4276949"/>
                  <a:pt x="6777854" y="4276699"/>
                  <a:pt x="6764482" y="4271685"/>
                </a:cubicBezTo>
                <a:cubicBezTo>
                  <a:pt x="6722322" y="4255875"/>
                  <a:pt x="6680938" y="4238017"/>
                  <a:pt x="6639791" y="4219730"/>
                </a:cubicBezTo>
                <a:cubicBezTo>
                  <a:pt x="6618559" y="4210294"/>
                  <a:pt x="6599083" y="4197025"/>
                  <a:pt x="6577446" y="4188558"/>
                </a:cubicBezTo>
                <a:cubicBezTo>
                  <a:pt x="6519297" y="4165804"/>
                  <a:pt x="6460184" y="4145512"/>
                  <a:pt x="6400800" y="4126212"/>
                </a:cubicBezTo>
                <a:cubicBezTo>
                  <a:pt x="6321606" y="4100474"/>
                  <a:pt x="6239124" y="4084403"/>
                  <a:pt x="6161809" y="4053476"/>
                </a:cubicBezTo>
                <a:cubicBezTo>
                  <a:pt x="6100389" y="4028907"/>
                  <a:pt x="6090479" y="4023764"/>
                  <a:pt x="6016336" y="4001521"/>
                </a:cubicBezTo>
                <a:cubicBezTo>
                  <a:pt x="5938257" y="3978097"/>
                  <a:pt x="5890476" y="3972574"/>
                  <a:pt x="5818909" y="3939176"/>
                </a:cubicBezTo>
                <a:cubicBezTo>
                  <a:pt x="5793604" y="3927367"/>
                  <a:pt x="5770688" y="3910984"/>
                  <a:pt x="5746173" y="3897612"/>
                </a:cubicBezTo>
                <a:cubicBezTo>
                  <a:pt x="5732574" y="3890195"/>
                  <a:pt x="5718464" y="3883757"/>
                  <a:pt x="5704609" y="3876830"/>
                </a:cubicBezTo>
                <a:cubicBezTo>
                  <a:pt x="5690755" y="3880294"/>
                  <a:pt x="5674928" y="3879299"/>
                  <a:pt x="5663046" y="3887221"/>
                </a:cubicBezTo>
                <a:cubicBezTo>
                  <a:pt x="5652655" y="3894148"/>
                  <a:pt x="5649931" y="3908536"/>
                  <a:pt x="5642264" y="3918394"/>
                </a:cubicBezTo>
                <a:cubicBezTo>
                  <a:pt x="5625656" y="3939748"/>
                  <a:pt x="5608589" y="3960798"/>
                  <a:pt x="5590309" y="3980740"/>
                </a:cubicBezTo>
                <a:cubicBezTo>
                  <a:pt x="5552408" y="4022086"/>
                  <a:pt x="5493804" y="4079063"/>
                  <a:pt x="5444836" y="4105430"/>
                </a:cubicBezTo>
                <a:cubicBezTo>
                  <a:pt x="5280037" y="4194168"/>
                  <a:pt x="5300307" y="4167383"/>
                  <a:pt x="5174673" y="4219730"/>
                </a:cubicBezTo>
                <a:cubicBezTo>
                  <a:pt x="5118836" y="4242995"/>
                  <a:pt x="5058749" y="4258913"/>
                  <a:pt x="5008418" y="4292467"/>
                </a:cubicBezTo>
                <a:cubicBezTo>
                  <a:pt x="4987636" y="4306321"/>
                  <a:pt x="4968751" y="4323564"/>
                  <a:pt x="4946073" y="4334030"/>
                </a:cubicBezTo>
                <a:cubicBezTo>
                  <a:pt x="4931476" y="4340767"/>
                  <a:pt x="4857095" y="4358872"/>
                  <a:pt x="4831773" y="4365203"/>
                </a:cubicBezTo>
                <a:cubicBezTo>
                  <a:pt x="4760314" y="4412842"/>
                  <a:pt x="4793122" y="4398868"/>
                  <a:pt x="4738255" y="4417158"/>
                </a:cubicBezTo>
                <a:cubicBezTo>
                  <a:pt x="4667078" y="4488334"/>
                  <a:pt x="4700363" y="4463200"/>
                  <a:pt x="4644736" y="4500285"/>
                </a:cubicBezTo>
                <a:cubicBezTo>
                  <a:pt x="4501890" y="4214590"/>
                  <a:pt x="4698160" y="4614385"/>
                  <a:pt x="4572000" y="4334030"/>
                </a:cubicBezTo>
                <a:cubicBezTo>
                  <a:pt x="4552931" y="4291654"/>
                  <a:pt x="4524350" y="4253425"/>
                  <a:pt x="4509655" y="4209340"/>
                </a:cubicBezTo>
                <a:cubicBezTo>
                  <a:pt x="4506191" y="4198949"/>
                  <a:pt x="4504162" y="4187964"/>
                  <a:pt x="4499264" y="4178167"/>
                </a:cubicBezTo>
                <a:cubicBezTo>
                  <a:pt x="4487588" y="4154814"/>
                  <a:pt x="4467007" y="4132235"/>
                  <a:pt x="4447309" y="4115821"/>
                </a:cubicBezTo>
                <a:cubicBezTo>
                  <a:pt x="4437715" y="4107826"/>
                  <a:pt x="4428602" y="4095788"/>
                  <a:pt x="4416136" y="4095040"/>
                </a:cubicBezTo>
                <a:cubicBezTo>
                  <a:pt x="4253601" y="4085288"/>
                  <a:pt x="4090555" y="4088113"/>
                  <a:pt x="3927764" y="4084649"/>
                </a:cubicBezTo>
                <a:lnTo>
                  <a:pt x="3522518" y="4095040"/>
                </a:lnTo>
                <a:cubicBezTo>
                  <a:pt x="3498050" y="4096104"/>
                  <a:pt x="3473542" y="4099490"/>
                  <a:pt x="3449782" y="4105430"/>
                </a:cubicBezTo>
                <a:cubicBezTo>
                  <a:pt x="3431686" y="4109954"/>
                  <a:pt x="3414872" y="4118636"/>
                  <a:pt x="3397827" y="4126212"/>
                </a:cubicBezTo>
                <a:cubicBezTo>
                  <a:pt x="3376050" y="4135891"/>
                  <a:pt x="3344194" y="4151857"/>
                  <a:pt x="3325091" y="4167776"/>
                </a:cubicBezTo>
                <a:cubicBezTo>
                  <a:pt x="3313802" y="4177184"/>
                  <a:pt x="3305207" y="4189541"/>
                  <a:pt x="3293918" y="4198949"/>
                </a:cubicBezTo>
                <a:cubicBezTo>
                  <a:pt x="3207118" y="4271282"/>
                  <a:pt x="3322647" y="4159829"/>
                  <a:pt x="3231573" y="4250903"/>
                </a:cubicBezTo>
                <a:cubicBezTo>
                  <a:pt x="3200732" y="4247048"/>
                  <a:pt x="3131676" y="4240469"/>
                  <a:pt x="3096491" y="4230121"/>
                </a:cubicBezTo>
                <a:cubicBezTo>
                  <a:pt x="3054459" y="4217759"/>
                  <a:pt x="3013364" y="4202412"/>
                  <a:pt x="2971800" y="4188558"/>
                </a:cubicBezTo>
                <a:cubicBezTo>
                  <a:pt x="2879862" y="4157912"/>
                  <a:pt x="2934371" y="4176646"/>
                  <a:pt x="2753591" y="4105430"/>
                </a:cubicBezTo>
                <a:cubicBezTo>
                  <a:pt x="2701528" y="4084920"/>
                  <a:pt x="2652013" y="4056657"/>
                  <a:pt x="2597727" y="4043085"/>
                </a:cubicBezTo>
                <a:cubicBezTo>
                  <a:pt x="2583873" y="4039621"/>
                  <a:pt x="2569895" y="4036617"/>
                  <a:pt x="2556164" y="4032694"/>
                </a:cubicBezTo>
                <a:cubicBezTo>
                  <a:pt x="2521394" y="4022760"/>
                  <a:pt x="2487226" y="4010724"/>
                  <a:pt x="2452255" y="4001521"/>
                </a:cubicBezTo>
                <a:cubicBezTo>
                  <a:pt x="2386581" y="3984239"/>
                  <a:pt x="2358295" y="3980666"/>
                  <a:pt x="2296391" y="3970349"/>
                </a:cubicBezTo>
                <a:cubicBezTo>
                  <a:pt x="2275609" y="3977276"/>
                  <a:pt x="2252125" y="3978760"/>
                  <a:pt x="2234046" y="3991130"/>
                </a:cubicBezTo>
                <a:cubicBezTo>
                  <a:pt x="2185366" y="4024437"/>
                  <a:pt x="2137805" y="4061040"/>
                  <a:pt x="2098964" y="4105430"/>
                </a:cubicBezTo>
                <a:cubicBezTo>
                  <a:pt x="2037248" y="4175962"/>
                  <a:pt x="2018670" y="4204616"/>
                  <a:pt x="1943100" y="4261294"/>
                </a:cubicBezTo>
                <a:cubicBezTo>
                  <a:pt x="1930708" y="4270588"/>
                  <a:pt x="1914819" y="4274106"/>
                  <a:pt x="1901536" y="4282076"/>
                </a:cubicBezTo>
                <a:cubicBezTo>
                  <a:pt x="1880119" y="4294926"/>
                  <a:pt x="1862886" y="4315742"/>
                  <a:pt x="1839191" y="4323640"/>
                </a:cubicBezTo>
                <a:cubicBezTo>
                  <a:pt x="1795053" y="4338351"/>
                  <a:pt x="1771357" y="4344616"/>
                  <a:pt x="1724891" y="4375594"/>
                </a:cubicBezTo>
                <a:cubicBezTo>
                  <a:pt x="1704109" y="4389449"/>
                  <a:pt x="1686241" y="4409260"/>
                  <a:pt x="1662546" y="4417158"/>
                </a:cubicBezTo>
                <a:cubicBezTo>
                  <a:pt x="1619526" y="4431498"/>
                  <a:pt x="1640487" y="4421474"/>
                  <a:pt x="1600200" y="4448330"/>
                </a:cubicBezTo>
                <a:cubicBezTo>
                  <a:pt x="1580775" y="4273509"/>
                  <a:pt x="1599187" y="4430341"/>
                  <a:pt x="1579418" y="4282076"/>
                </a:cubicBezTo>
                <a:cubicBezTo>
                  <a:pt x="1566363" y="4184164"/>
                  <a:pt x="1578370" y="4226977"/>
                  <a:pt x="1558636" y="4167776"/>
                </a:cubicBezTo>
                <a:cubicBezTo>
                  <a:pt x="1555173" y="4143531"/>
                  <a:pt x="1552627" y="4119136"/>
                  <a:pt x="1548246" y="4095040"/>
                </a:cubicBezTo>
                <a:cubicBezTo>
                  <a:pt x="1545691" y="4080989"/>
                  <a:pt x="1549280" y="4062045"/>
                  <a:pt x="1537855" y="4053476"/>
                </a:cubicBezTo>
                <a:cubicBezTo>
                  <a:pt x="1529093" y="4046904"/>
                  <a:pt x="1517214" y="4060858"/>
                  <a:pt x="1506682" y="4063867"/>
                </a:cubicBezTo>
                <a:cubicBezTo>
                  <a:pt x="1483994" y="4070349"/>
                  <a:pt x="1434590" y="4081588"/>
                  <a:pt x="1413164" y="4084649"/>
                </a:cubicBezTo>
                <a:cubicBezTo>
                  <a:pt x="1382115" y="4089085"/>
                  <a:pt x="1350819" y="4091576"/>
                  <a:pt x="1319646" y="4095040"/>
                </a:cubicBezTo>
                <a:cubicBezTo>
                  <a:pt x="1274619" y="4091576"/>
                  <a:pt x="1229403" y="4090030"/>
                  <a:pt x="1184564" y="4084649"/>
                </a:cubicBezTo>
                <a:cubicBezTo>
                  <a:pt x="1142727" y="4079629"/>
                  <a:pt x="1101752" y="4068520"/>
                  <a:pt x="1059873" y="4063867"/>
                </a:cubicBezTo>
                <a:cubicBezTo>
                  <a:pt x="1014851" y="4058864"/>
                  <a:pt x="950650" y="4053450"/>
                  <a:pt x="904009" y="4043085"/>
                </a:cubicBezTo>
                <a:cubicBezTo>
                  <a:pt x="893317" y="4040709"/>
                  <a:pt x="883509" y="4035157"/>
                  <a:pt x="872836" y="4032694"/>
                </a:cubicBezTo>
                <a:cubicBezTo>
                  <a:pt x="838418" y="4024751"/>
                  <a:pt x="802437" y="4023082"/>
                  <a:pt x="768927" y="4011912"/>
                </a:cubicBezTo>
                <a:cubicBezTo>
                  <a:pt x="713229" y="3993345"/>
                  <a:pt x="761026" y="4007846"/>
                  <a:pt x="685800" y="3991130"/>
                </a:cubicBezTo>
                <a:cubicBezTo>
                  <a:pt x="671859" y="3988032"/>
                  <a:pt x="657915" y="3984844"/>
                  <a:pt x="644236" y="3980740"/>
                </a:cubicBezTo>
                <a:cubicBezTo>
                  <a:pt x="623254" y="3974446"/>
                  <a:pt x="603774" y="3960953"/>
                  <a:pt x="581891" y="3959958"/>
                </a:cubicBezTo>
                <a:lnTo>
                  <a:pt x="353291" y="3949567"/>
                </a:lnTo>
                <a:cubicBezTo>
                  <a:pt x="175088" y="3924109"/>
                  <a:pt x="346108" y="3952966"/>
                  <a:pt x="249382" y="3928785"/>
                </a:cubicBezTo>
                <a:cubicBezTo>
                  <a:pt x="232248" y="3924502"/>
                  <a:pt x="214636" y="3922365"/>
                  <a:pt x="197427" y="3918394"/>
                </a:cubicBezTo>
                <a:cubicBezTo>
                  <a:pt x="169597" y="3911972"/>
                  <a:pt x="142009" y="3904539"/>
                  <a:pt x="114300" y="3897612"/>
                </a:cubicBezTo>
                <a:cubicBezTo>
                  <a:pt x="114297" y="3897611"/>
                  <a:pt x="31177" y="3876831"/>
                  <a:pt x="31173" y="3876830"/>
                </a:cubicBezTo>
                <a:lnTo>
                  <a:pt x="0" y="3866440"/>
                </a:lnTo>
                <a:cubicBezTo>
                  <a:pt x="23702" y="3795333"/>
                  <a:pt x="-7782" y="3867727"/>
                  <a:pt x="93518" y="3783312"/>
                </a:cubicBezTo>
                <a:cubicBezTo>
                  <a:pt x="114300" y="3765994"/>
                  <a:pt x="133934" y="3747197"/>
                  <a:pt x="155864" y="3731358"/>
                </a:cubicBezTo>
                <a:cubicBezTo>
                  <a:pt x="237444" y="3672440"/>
                  <a:pt x="268881" y="3663226"/>
                  <a:pt x="332509" y="3606667"/>
                </a:cubicBezTo>
                <a:cubicBezTo>
                  <a:pt x="364448" y="3578277"/>
                  <a:pt x="390478" y="3547741"/>
                  <a:pt x="415636" y="3513149"/>
                </a:cubicBezTo>
                <a:cubicBezTo>
                  <a:pt x="430327" y="3492949"/>
                  <a:pt x="457200" y="3450803"/>
                  <a:pt x="457200" y="3450803"/>
                </a:cubicBezTo>
                <a:cubicBezTo>
                  <a:pt x="453736" y="3436949"/>
                  <a:pt x="451325" y="3422788"/>
                  <a:pt x="446809" y="3409240"/>
                </a:cubicBezTo>
                <a:cubicBezTo>
                  <a:pt x="432243" y="3365542"/>
                  <a:pt x="391605" y="3282179"/>
                  <a:pt x="374073" y="3253376"/>
                </a:cubicBezTo>
                <a:cubicBezTo>
                  <a:pt x="345598" y="3206596"/>
                  <a:pt x="311581" y="3163423"/>
                  <a:pt x="280555" y="3118294"/>
                </a:cubicBezTo>
                <a:cubicBezTo>
                  <a:pt x="273480" y="3108003"/>
                  <a:pt x="267266" y="3097112"/>
                  <a:pt x="259773" y="3087121"/>
                </a:cubicBezTo>
                <a:cubicBezTo>
                  <a:pt x="238991" y="3059412"/>
                  <a:pt x="216640" y="3032813"/>
                  <a:pt x="197427" y="3003994"/>
                </a:cubicBezTo>
                <a:cubicBezTo>
                  <a:pt x="188835" y="2991106"/>
                  <a:pt x="185757" y="2974957"/>
                  <a:pt x="176646" y="2962430"/>
                </a:cubicBezTo>
                <a:cubicBezTo>
                  <a:pt x="157864" y="2936604"/>
                  <a:pt x="132332" y="2916049"/>
                  <a:pt x="114300" y="2889694"/>
                </a:cubicBezTo>
                <a:cubicBezTo>
                  <a:pt x="87128" y="2849982"/>
                  <a:pt x="65961" y="2806478"/>
                  <a:pt x="41564" y="2765003"/>
                </a:cubicBezTo>
                <a:cubicBezTo>
                  <a:pt x="3811" y="2700823"/>
                  <a:pt x="17290" y="2733746"/>
                  <a:pt x="0" y="2681876"/>
                </a:cubicBezTo>
                <a:cubicBezTo>
                  <a:pt x="3464" y="2664558"/>
                  <a:pt x="2493" y="2645718"/>
                  <a:pt x="10391" y="2629921"/>
                </a:cubicBezTo>
                <a:cubicBezTo>
                  <a:pt x="22833" y="2605038"/>
                  <a:pt x="74334" y="2578040"/>
                  <a:pt x="93518" y="2567576"/>
                </a:cubicBezTo>
                <a:cubicBezTo>
                  <a:pt x="214751" y="2501448"/>
                  <a:pt x="92819" y="2572225"/>
                  <a:pt x="238991" y="2505230"/>
                </a:cubicBezTo>
                <a:cubicBezTo>
                  <a:pt x="359770" y="2449873"/>
                  <a:pt x="383202" y="2434699"/>
                  <a:pt x="477982" y="2380540"/>
                </a:cubicBezTo>
                <a:cubicBezTo>
                  <a:pt x="482882" y="2365840"/>
                  <a:pt x="498764" y="2320851"/>
                  <a:pt x="498764" y="2307803"/>
                </a:cubicBezTo>
                <a:cubicBezTo>
                  <a:pt x="498764" y="2269239"/>
                  <a:pt x="494240" y="2221047"/>
                  <a:pt x="477982" y="2183112"/>
                </a:cubicBezTo>
                <a:cubicBezTo>
                  <a:pt x="471880" y="2168875"/>
                  <a:pt x="462639" y="2156052"/>
                  <a:pt x="457200" y="2141549"/>
                </a:cubicBezTo>
                <a:cubicBezTo>
                  <a:pt x="431430" y="2072829"/>
                  <a:pt x="402265" y="2004932"/>
                  <a:pt x="384464" y="1933730"/>
                </a:cubicBezTo>
                <a:cubicBezTo>
                  <a:pt x="366115" y="1860335"/>
                  <a:pt x="366832" y="1860055"/>
                  <a:pt x="332509" y="1757085"/>
                </a:cubicBezTo>
                <a:cubicBezTo>
                  <a:pt x="319689" y="1718625"/>
                  <a:pt x="304581" y="1680964"/>
                  <a:pt x="290946" y="1642785"/>
                </a:cubicBezTo>
                <a:cubicBezTo>
                  <a:pt x="287262" y="1632470"/>
                  <a:pt x="285004" y="1621621"/>
                  <a:pt x="280555" y="1611612"/>
                </a:cubicBezTo>
                <a:cubicBezTo>
                  <a:pt x="266700" y="1580439"/>
                  <a:pt x="252111" y="1549583"/>
                  <a:pt x="238991" y="1518094"/>
                </a:cubicBezTo>
                <a:cubicBezTo>
                  <a:pt x="234778" y="1507983"/>
                  <a:pt x="232343" y="1497215"/>
                  <a:pt x="228600" y="1486921"/>
                </a:cubicBezTo>
                <a:cubicBezTo>
                  <a:pt x="218487" y="1459109"/>
                  <a:pt x="208695" y="1431158"/>
                  <a:pt x="197427" y="1403794"/>
                </a:cubicBezTo>
                <a:cubicBezTo>
                  <a:pt x="174527" y="1348180"/>
                  <a:pt x="159231" y="1327254"/>
                  <a:pt x="145473" y="1279103"/>
                </a:cubicBezTo>
                <a:cubicBezTo>
                  <a:pt x="141550" y="1265372"/>
                  <a:pt x="139186" y="1251218"/>
                  <a:pt x="135082" y="1237540"/>
                </a:cubicBezTo>
                <a:cubicBezTo>
                  <a:pt x="128787" y="1216558"/>
                  <a:pt x="114300" y="1175194"/>
                  <a:pt x="114300" y="1175194"/>
                </a:cubicBezTo>
                <a:cubicBezTo>
                  <a:pt x="135082" y="1164803"/>
                  <a:pt x="154439" y="1150854"/>
                  <a:pt x="176646" y="1144021"/>
                </a:cubicBezTo>
                <a:cubicBezTo>
                  <a:pt x="200054" y="1136818"/>
                  <a:pt x="225366" y="1138433"/>
                  <a:pt x="249382" y="1133630"/>
                </a:cubicBezTo>
                <a:cubicBezTo>
                  <a:pt x="277389" y="1128029"/>
                  <a:pt x="304436" y="1118112"/>
                  <a:pt x="332509" y="1112849"/>
                </a:cubicBezTo>
                <a:cubicBezTo>
                  <a:pt x="359955" y="1107703"/>
                  <a:pt x="388036" y="1106704"/>
                  <a:pt x="415636" y="1102458"/>
                </a:cubicBezTo>
                <a:cubicBezTo>
                  <a:pt x="438848" y="1098887"/>
                  <a:pt x="485022" y="1088571"/>
                  <a:pt x="509155" y="1081676"/>
                </a:cubicBezTo>
                <a:cubicBezTo>
                  <a:pt x="613504" y="1051862"/>
                  <a:pt x="451953" y="1093379"/>
                  <a:pt x="581891" y="1060894"/>
                </a:cubicBezTo>
                <a:cubicBezTo>
                  <a:pt x="592282" y="1050503"/>
                  <a:pt x="605276" y="1042182"/>
                  <a:pt x="613064" y="1029721"/>
                </a:cubicBezTo>
                <a:cubicBezTo>
                  <a:pt x="632684" y="998330"/>
                  <a:pt x="647346" y="923767"/>
                  <a:pt x="654627" y="894640"/>
                </a:cubicBezTo>
                <a:cubicBezTo>
                  <a:pt x="661554" y="818440"/>
                  <a:pt x="678733" y="742482"/>
                  <a:pt x="675409" y="666040"/>
                </a:cubicBezTo>
                <a:cubicBezTo>
                  <a:pt x="671945" y="586376"/>
                  <a:pt x="669992" y="506633"/>
                  <a:pt x="665018" y="427049"/>
                </a:cubicBezTo>
                <a:cubicBezTo>
                  <a:pt x="663062" y="395745"/>
                  <a:pt x="658292" y="364680"/>
                  <a:pt x="654627" y="333530"/>
                </a:cubicBezTo>
                <a:cubicBezTo>
                  <a:pt x="651364" y="305797"/>
                  <a:pt x="648185" y="278047"/>
                  <a:pt x="644236" y="250403"/>
                </a:cubicBezTo>
                <a:cubicBezTo>
                  <a:pt x="637587" y="203858"/>
                  <a:pt x="632408" y="180868"/>
                  <a:pt x="623455" y="136103"/>
                </a:cubicBezTo>
                <a:cubicBezTo>
                  <a:pt x="626919" y="108394"/>
                  <a:pt x="606137" y="56440"/>
                  <a:pt x="633846" y="52976"/>
                </a:cubicBezTo>
                <a:cubicBezTo>
                  <a:pt x="667869" y="48723"/>
                  <a:pt x="681613" y="102212"/>
                  <a:pt x="706582" y="125712"/>
                </a:cubicBezTo>
                <a:cubicBezTo>
                  <a:pt x="740515" y="157649"/>
                  <a:pt x="773212" y="191271"/>
                  <a:pt x="810491" y="219230"/>
                </a:cubicBezTo>
                <a:cubicBezTo>
                  <a:pt x="871821" y="265228"/>
                  <a:pt x="859621" y="254448"/>
                  <a:pt x="935182" y="323140"/>
                </a:cubicBezTo>
                <a:cubicBezTo>
                  <a:pt x="993640" y="376283"/>
                  <a:pt x="944976" y="346071"/>
                  <a:pt x="1039091" y="416658"/>
                </a:cubicBezTo>
                <a:cubicBezTo>
                  <a:pt x="1110026" y="469860"/>
                  <a:pt x="1113765" y="469581"/>
                  <a:pt x="1174173" y="499785"/>
                </a:cubicBezTo>
                <a:cubicBezTo>
                  <a:pt x="1184564" y="496321"/>
                  <a:pt x="1197601" y="497139"/>
                  <a:pt x="1205346" y="489394"/>
                </a:cubicBezTo>
                <a:cubicBezTo>
                  <a:pt x="1265493" y="429247"/>
                  <a:pt x="1230441" y="429359"/>
                  <a:pt x="1278082" y="364703"/>
                </a:cubicBezTo>
                <a:cubicBezTo>
                  <a:pt x="1313071" y="317218"/>
                  <a:pt x="1354621" y="274933"/>
                  <a:pt x="1392382" y="229621"/>
                </a:cubicBezTo>
                <a:cubicBezTo>
                  <a:pt x="1431682" y="182461"/>
                  <a:pt x="1431077" y="175598"/>
                  <a:pt x="1475509" y="136103"/>
                </a:cubicBezTo>
                <a:cubicBezTo>
                  <a:pt x="1492085" y="121369"/>
                  <a:pt x="1510773" y="109144"/>
                  <a:pt x="1527464" y="94540"/>
                </a:cubicBezTo>
                <a:cubicBezTo>
                  <a:pt x="1538523" y="84863"/>
                  <a:pt x="1547347" y="72775"/>
                  <a:pt x="1558636" y="63367"/>
                </a:cubicBezTo>
                <a:cubicBezTo>
                  <a:pt x="1568230" y="55372"/>
                  <a:pt x="1580215" y="50580"/>
                  <a:pt x="1589809" y="42585"/>
                </a:cubicBezTo>
                <a:cubicBezTo>
                  <a:pt x="1641700" y="-657"/>
                  <a:pt x="1597372" y="19282"/>
                  <a:pt x="1652155" y="1021"/>
                </a:cubicBezTo>
                <a:cubicBezTo>
                  <a:pt x="1700305" y="73250"/>
                  <a:pt x="1642872" y="-17541"/>
                  <a:pt x="1693718" y="84149"/>
                </a:cubicBezTo>
                <a:cubicBezTo>
                  <a:pt x="1702750" y="102213"/>
                  <a:pt x="1715859" y="118039"/>
                  <a:pt x="1724891" y="136103"/>
                </a:cubicBezTo>
                <a:cubicBezTo>
                  <a:pt x="1729789" y="145900"/>
                  <a:pt x="1730384" y="157479"/>
                  <a:pt x="1735282" y="167276"/>
                </a:cubicBezTo>
                <a:cubicBezTo>
                  <a:pt x="1744314" y="185340"/>
                  <a:pt x="1757423" y="201166"/>
                  <a:pt x="1766455" y="219230"/>
                </a:cubicBezTo>
                <a:cubicBezTo>
                  <a:pt x="1774796" y="235913"/>
                  <a:pt x="1778895" y="254502"/>
                  <a:pt x="1787236" y="271185"/>
                </a:cubicBezTo>
                <a:cubicBezTo>
                  <a:pt x="1792821" y="282355"/>
                  <a:pt x="1802433" y="291188"/>
                  <a:pt x="1808018" y="302358"/>
                </a:cubicBezTo>
                <a:cubicBezTo>
                  <a:pt x="1812916" y="312154"/>
                  <a:pt x="1814094" y="323463"/>
                  <a:pt x="1818409" y="333530"/>
                </a:cubicBezTo>
                <a:cubicBezTo>
                  <a:pt x="1824511" y="347768"/>
                  <a:pt x="1833089" y="360856"/>
                  <a:pt x="1839191" y="375094"/>
                </a:cubicBezTo>
                <a:cubicBezTo>
                  <a:pt x="1843506" y="385161"/>
                  <a:pt x="1844684" y="396470"/>
                  <a:pt x="1849582" y="406267"/>
                </a:cubicBezTo>
                <a:cubicBezTo>
                  <a:pt x="1855167" y="417437"/>
                  <a:pt x="1864779" y="426270"/>
                  <a:pt x="1870364" y="437440"/>
                </a:cubicBezTo>
                <a:cubicBezTo>
                  <a:pt x="1893795" y="484301"/>
                  <a:pt x="1864315" y="455119"/>
                  <a:pt x="1901536" y="499785"/>
                </a:cubicBezTo>
                <a:cubicBezTo>
                  <a:pt x="1910943" y="511074"/>
                  <a:pt x="1923301" y="519669"/>
                  <a:pt x="1932709" y="530958"/>
                </a:cubicBezTo>
                <a:cubicBezTo>
                  <a:pt x="1940704" y="540552"/>
                  <a:pt x="1950028" y="536153"/>
                  <a:pt x="1963882" y="53095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2498E24-7597-B343-9660-89D97DADD173}"/>
              </a:ext>
            </a:extLst>
          </p:cNvPr>
          <p:cNvSpPr/>
          <p:nvPr/>
        </p:nvSpPr>
        <p:spPr>
          <a:xfrm>
            <a:off x="2554889" y="903478"/>
            <a:ext cx="674654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Takeaway</a:t>
            </a:r>
            <a:br>
              <a:rPr lang="en-US" sz="2800" b="1" dirty="0">
                <a:latin typeface="Avenir Book" panose="02000503020000020003" pitchFamily="2" charset="0"/>
              </a:rPr>
            </a:b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BERT</a:t>
            </a:r>
            <a:r>
              <a:rPr lang="en-US" sz="2800" dirty="0">
                <a:latin typeface="Avenir Book" panose="02000503020000020003" pitchFamily="2" charset="0"/>
              </a:rPr>
              <a:t> is incredible for learning </a:t>
            </a:r>
            <a:r>
              <a:rPr lang="en-US" sz="2800" b="1" dirty="0">
                <a:latin typeface="Avenir Book" panose="02000503020000020003" pitchFamily="2" charset="0"/>
              </a:rPr>
              <a:t>contextualized embeddings </a:t>
            </a:r>
            <a:r>
              <a:rPr lang="en-US" sz="2800" dirty="0">
                <a:latin typeface="Avenir Book" panose="02000503020000020003" pitchFamily="2" charset="0"/>
              </a:rPr>
              <a:t>of words and using transfer learning for other tasks (e.g., classification).</a:t>
            </a:r>
            <a:br>
              <a:rPr lang="en-US" sz="2800" dirty="0">
                <a:latin typeface="Avenir Book" panose="02000503020000020003" pitchFamily="2" charset="0"/>
              </a:rPr>
            </a:br>
            <a:endParaRPr lang="en-US" sz="2800" dirty="0">
              <a:latin typeface="Avenir Book" panose="02000503020000020003" pitchFamily="2" charset="0"/>
            </a:endParaRPr>
          </a:p>
          <a:p>
            <a:r>
              <a:rPr lang="en-US" sz="2800" dirty="0">
                <a:latin typeface="Avenir Book" panose="02000503020000020003" pitchFamily="2" charset="0"/>
              </a:rPr>
              <a:t>Can’t generate new sentences though, due to </a:t>
            </a:r>
            <a:r>
              <a:rPr lang="en-US" sz="2800" dirty="0">
                <a:highlight>
                  <a:srgbClr val="FFFF00"/>
                </a:highlight>
                <a:latin typeface="Avenir Book" panose="02000503020000020003" pitchFamily="2" charset="0"/>
              </a:rPr>
              <a:t>no decoders</a:t>
            </a:r>
            <a:r>
              <a:rPr lang="en-US" sz="2800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89" name="Slide Number Placeholder 9">
            <a:extLst>
              <a:ext uri="{FF2B5EF4-FFF2-40B4-BE49-F238E27FC236}">
                <a16:creationId xmlns:a16="http://schemas.microsoft.com/office/drawing/2014/main" id="{23F8348B-C0F7-BD4E-987A-E62355DE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073" y="62540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6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3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495582" y="3883234"/>
            <a:ext cx="953703" cy="151897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0F4CF1B-C671-4041-AD3A-E4D437C2EC41}"/>
              </a:ext>
            </a:extLst>
          </p:cNvPr>
          <p:cNvSpPr/>
          <p:nvPr/>
        </p:nvSpPr>
        <p:spPr>
          <a:xfrm>
            <a:off x="3413317" y="3789615"/>
            <a:ext cx="5346959" cy="290241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8349CA6D-FEFB-044F-8976-5E0A79F2B87B}"/>
              </a:ext>
            </a:extLst>
          </p:cNvPr>
          <p:cNvSpPr/>
          <p:nvPr/>
        </p:nvSpPr>
        <p:spPr>
          <a:xfrm>
            <a:off x="953338" y="900541"/>
            <a:ext cx="9544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2:</a:t>
            </a:r>
            <a:r>
              <a:rPr lang="en-US" sz="2000" dirty="0">
                <a:latin typeface="Avenir Medium" panose="02000503020000020003" pitchFamily="2" charset="0"/>
              </a:rPr>
              <a:t> For word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dirty="0">
                <a:latin typeface="Avenir Medium" panose="02000503020000020003" pitchFamily="2" charset="0"/>
              </a:rPr>
              <a:t>, let’s calculate the scores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dirty="0">
                <a:latin typeface="Avenir Medium" panose="02000503020000020003" pitchFamily="2" charset="0"/>
              </a:rPr>
              <a:t>, which represent how much attention to pay to each respective ”word”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endParaRPr lang="en-US" sz="2000" dirty="0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5D8D4F0-2FEF-D842-BE39-35311E79034F}"/>
              </a:ext>
            </a:extLst>
          </p:cNvPr>
          <p:cNvSpPr/>
          <p:nvPr/>
        </p:nvSpPr>
        <p:spPr>
          <a:xfrm>
            <a:off x="1835316" y="3903898"/>
            <a:ext cx="1128947" cy="146077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6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C67F1680-4E6A-FF47-A5A3-45A4491667D3}"/>
              </a:ext>
            </a:extLst>
          </p:cNvPr>
          <p:cNvSpPr/>
          <p:nvPr/>
        </p:nvSpPr>
        <p:spPr>
          <a:xfrm>
            <a:off x="899356" y="701553"/>
            <a:ext cx="6482648" cy="815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A543A3-FD97-9B45-B10B-B411CB02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76262"/>
            <a:ext cx="8826500" cy="625438"/>
          </a:xfrm>
        </p:spPr>
        <p:txBody>
          <a:bodyPr/>
          <a:lstStyle/>
          <a:p>
            <a:r>
              <a:rPr lang="en-US" dirty="0"/>
              <a:t>Self-Attention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A1CE8DA-B95D-F042-A8AE-C4058DBA49C7}"/>
              </a:ext>
            </a:extLst>
          </p:cNvPr>
          <p:cNvSpPr/>
          <p:nvPr/>
        </p:nvSpPr>
        <p:spPr>
          <a:xfrm rot="16200000">
            <a:off x="488520" y="5516096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0652B0B-56C7-114F-B51E-FEA3EF6373A1}"/>
              </a:ext>
            </a:extLst>
          </p:cNvPr>
          <p:cNvSpPr/>
          <p:nvPr/>
        </p:nvSpPr>
        <p:spPr>
          <a:xfrm rot="16200000">
            <a:off x="2501007" y="5483654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0B5C3CBC-B0A8-A24E-A919-852221C08007}"/>
              </a:ext>
            </a:extLst>
          </p:cNvPr>
          <p:cNvSpPr/>
          <p:nvPr/>
        </p:nvSpPr>
        <p:spPr>
          <a:xfrm rot="16200000">
            <a:off x="4456616" y="546907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158571BB-4ED7-C946-9FFE-189E6595DBD4}"/>
              </a:ext>
            </a:extLst>
          </p:cNvPr>
          <p:cNvSpPr/>
          <p:nvPr/>
        </p:nvSpPr>
        <p:spPr>
          <a:xfrm rot="16200000">
            <a:off x="6421336" y="5483653"/>
            <a:ext cx="567437" cy="329483"/>
          </a:xfrm>
          <a:prstGeom prst="rightArrow">
            <a:avLst>
              <a:gd name="adj1" fmla="val 27574"/>
              <a:gd name="adj2" fmla="val 69623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9874CE75-7690-F744-88D4-CE4AEE94211A}"/>
              </a:ext>
            </a:extLst>
          </p:cNvPr>
          <p:cNvSpPr txBox="1">
            <a:spLocks/>
          </p:cNvSpPr>
          <p:nvPr/>
        </p:nvSpPr>
        <p:spPr>
          <a:xfrm>
            <a:off x="359600" y="5949975"/>
            <a:ext cx="701328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The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0933B28-9C0C-484A-9A8B-3A86DA633136}"/>
              </a:ext>
            </a:extLst>
          </p:cNvPr>
          <p:cNvSpPr txBox="1">
            <a:spLocks/>
          </p:cNvSpPr>
          <p:nvPr/>
        </p:nvSpPr>
        <p:spPr>
          <a:xfrm>
            <a:off x="2147912" y="5917533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brown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39308597-CA44-D248-83DB-57527DF3ACA9}"/>
              </a:ext>
            </a:extLst>
          </p:cNvPr>
          <p:cNvSpPr txBox="1">
            <a:spLocks/>
          </p:cNvSpPr>
          <p:nvPr/>
        </p:nvSpPr>
        <p:spPr>
          <a:xfrm>
            <a:off x="4085553" y="5915748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dog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FF2CC36-95F8-0141-964A-3457F8E4D5FD}"/>
              </a:ext>
            </a:extLst>
          </p:cNvPr>
          <p:cNvSpPr txBox="1">
            <a:spLocks/>
          </p:cNvSpPr>
          <p:nvPr/>
        </p:nvSpPr>
        <p:spPr>
          <a:xfrm>
            <a:off x="6084983" y="5943125"/>
            <a:ext cx="1240142" cy="503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ran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63FE6FB-0ECF-D643-BE58-2F50437AE449}"/>
              </a:ext>
            </a:extLst>
          </p:cNvPr>
          <p:cNvGrpSpPr/>
          <p:nvPr/>
        </p:nvGrpSpPr>
        <p:grpSpPr>
          <a:xfrm rot="16200000">
            <a:off x="116461" y="4440394"/>
            <a:ext cx="1364224" cy="311369"/>
            <a:chOff x="2297660" y="4140835"/>
            <a:chExt cx="1364224" cy="31136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EF8373A-3B15-7D4D-A873-DBAC472C1CAE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E910EA5-B0F7-4441-AD9C-9E997C22AEAF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AF8F8A2F-FDBD-6D47-9DA9-209B44A7B973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12B986C-6096-F14E-B324-55639E35ECF0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30F2F4-8B82-D54E-9DEB-1AB003271301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A97DD1D-FDC6-C748-B0DB-E5165D474331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8B392D-4AC9-A74E-8147-A1C5EDB083C1}"/>
              </a:ext>
            </a:extLst>
          </p:cNvPr>
          <p:cNvSpPr/>
          <p:nvPr/>
        </p:nvSpPr>
        <p:spPr>
          <a:xfrm>
            <a:off x="541047" y="6331441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1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F86D5CD8-7B41-A441-8405-F85975085C94}"/>
              </a:ext>
            </a:extLst>
          </p:cNvPr>
          <p:cNvSpPr/>
          <p:nvPr/>
        </p:nvSpPr>
        <p:spPr>
          <a:xfrm>
            <a:off x="2551665" y="629192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2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CBE4ACA-3358-8E4C-AD39-3D9B04F36370}"/>
              </a:ext>
            </a:extLst>
          </p:cNvPr>
          <p:cNvSpPr/>
          <p:nvPr/>
        </p:nvSpPr>
        <p:spPr>
          <a:xfrm>
            <a:off x="4532092" y="6304547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3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3C3ED22-9046-C547-9B66-488BB05FA4F3}"/>
              </a:ext>
            </a:extLst>
          </p:cNvPr>
          <p:cNvSpPr/>
          <p:nvPr/>
        </p:nvSpPr>
        <p:spPr>
          <a:xfrm>
            <a:off x="6548769" y="6306492"/>
            <a:ext cx="412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rgbClr val="0070C0"/>
                </a:solidFill>
                <a:latin typeface="Avenir Medium" panose="02000503020000020003" pitchFamily="2" charset="0"/>
              </a:rPr>
              <a:t>4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73A2D-C973-8743-89EB-F8F99F4FA787}"/>
              </a:ext>
            </a:extLst>
          </p:cNvPr>
          <p:cNvGrpSpPr/>
          <p:nvPr/>
        </p:nvGrpSpPr>
        <p:grpSpPr>
          <a:xfrm>
            <a:off x="1094892" y="3913966"/>
            <a:ext cx="311369" cy="830216"/>
            <a:chOff x="1094892" y="3913966"/>
            <a:chExt cx="311369" cy="830216"/>
          </a:xfrm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EDF5381-AED0-D840-88EC-9DB7748EC1FF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DFBA774-D618-5F46-B57B-4BD56D9A75AA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8C68B01-8976-F54A-9F41-E9746CB3A7B1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E64C21-ABC0-A944-A9B3-F799CCE3E35B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A2D4451-BABD-464D-B2C5-7D6D6F3121CD}"/>
              </a:ext>
            </a:extLst>
          </p:cNvPr>
          <p:cNvGrpSpPr/>
          <p:nvPr/>
        </p:nvGrpSpPr>
        <p:grpSpPr>
          <a:xfrm>
            <a:off x="1482035" y="3910729"/>
            <a:ext cx="311369" cy="830216"/>
            <a:chOff x="1482035" y="3910729"/>
            <a:chExt cx="311369" cy="830216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D358D3D0-B9AC-4649-B37F-DC4B1A6532D2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D753C7-6190-0E45-8C5A-6A0E3CCAE0ED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07B5D4E-1ACF-C14E-88EB-15AC36096752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8B78474-1EAF-4E4C-8E73-2B80AE991C55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3DCD4F-0535-BB45-8CB7-6B20ACF18B58}"/>
              </a:ext>
            </a:extLst>
          </p:cNvPr>
          <p:cNvGrpSpPr/>
          <p:nvPr/>
        </p:nvGrpSpPr>
        <p:grpSpPr>
          <a:xfrm>
            <a:off x="1876708" y="3910729"/>
            <a:ext cx="311369" cy="830216"/>
            <a:chOff x="1876708" y="3910729"/>
            <a:chExt cx="311369" cy="83021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ACF419C-022B-C743-8E19-84227760A269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7D09889-359B-E242-A4FA-8C731E5CADA9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A3E2CD6-7C87-9447-82EF-AC1DC571C7D4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27ABBAF-80F3-A649-A7C4-9D16AAA76788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DB496DA-F29A-8D4F-A2B1-245528357D61}"/>
              </a:ext>
            </a:extLst>
          </p:cNvPr>
          <p:cNvGrpSpPr/>
          <p:nvPr/>
        </p:nvGrpSpPr>
        <p:grpSpPr>
          <a:xfrm rot="16200000">
            <a:off x="2078753" y="4448301"/>
            <a:ext cx="1364224" cy="311369"/>
            <a:chOff x="2297660" y="4140835"/>
            <a:chExt cx="1364224" cy="311369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C48A4C23-6AAC-0944-BC6D-CFBFD4AE9C1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47E9B6-2EC4-3645-9D1D-8BD5DC174294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071D692-7E05-3142-B896-D3CC0BFB34AD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CEA64A56-0D07-AB4A-A091-B6B31638E3BD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409F987-514B-164B-87E6-A12F761076C8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6B4DDEE-94A7-2A4E-A374-D5535ED251A2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9ED734-B603-B541-AF66-07BF7D313BD0}"/>
              </a:ext>
            </a:extLst>
          </p:cNvPr>
          <p:cNvGrpSpPr/>
          <p:nvPr/>
        </p:nvGrpSpPr>
        <p:grpSpPr>
          <a:xfrm>
            <a:off x="3057184" y="3921873"/>
            <a:ext cx="311369" cy="830216"/>
            <a:chOff x="1094892" y="3913966"/>
            <a:chExt cx="311369" cy="830216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784EF641-8025-4042-A22D-09F781C1BDB2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707C67-83C7-D94E-9F2F-01C67FE44DB5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511C60E-CF2D-4A4C-8066-5E6EEC9A8909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4241015-08A8-B14B-8664-FCE1B1DE83D9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0EAB0DD-AD5B-8B46-B10C-1513C8DBCE78}"/>
              </a:ext>
            </a:extLst>
          </p:cNvPr>
          <p:cNvGrpSpPr/>
          <p:nvPr/>
        </p:nvGrpSpPr>
        <p:grpSpPr>
          <a:xfrm>
            <a:off x="3444327" y="3918636"/>
            <a:ext cx="311369" cy="830216"/>
            <a:chOff x="1482035" y="3910729"/>
            <a:chExt cx="311369" cy="830216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4CE74028-62FD-644A-95E3-1DBCFB33F195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E0DB48D-2CCF-8847-BB3D-3F8CF8EB4A5C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19703CA8-F0D6-B846-890C-D463F04633E0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195465A-CC43-054C-8283-53B878B62CF9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7322B6-27AE-E644-AD60-1046279D117E}"/>
              </a:ext>
            </a:extLst>
          </p:cNvPr>
          <p:cNvGrpSpPr/>
          <p:nvPr/>
        </p:nvGrpSpPr>
        <p:grpSpPr>
          <a:xfrm>
            <a:off x="3839000" y="3918636"/>
            <a:ext cx="311369" cy="830216"/>
            <a:chOff x="1876708" y="3910729"/>
            <a:chExt cx="311369" cy="830216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4647FFD0-D5AE-8A42-BBA0-02211968429A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8E4654C-25AD-8D4E-9DB6-717B67DBF12E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02D6AF4-B04E-2A4D-9863-03DA3C865A2A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FE1ED0-72A8-5C4C-A390-F9D8A4585BAD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BE7E034-F60E-FF41-9A76-EF5A6EC76274}"/>
              </a:ext>
            </a:extLst>
          </p:cNvPr>
          <p:cNvGrpSpPr/>
          <p:nvPr/>
        </p:nvGrpSpPr>
        <p:grpSpPr>
          <a:xfrm rot="16200000">
            <a:off x="4049166" y="4445063"/>
            <a:ext cx="1364224" cy="311369"/>
            <a:chOff x="2297660" y="4140835"/>
            <a:chExt cx="1364224" cy="311369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61A5BF83-6761-014A-85E6-D45EF06D1D24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E1594BC-F29A-7843-8CCC-E48903D5292B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8D6F563-F712-154C-8C37-0837500A3BD0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F8D4959-7087-694A-9027-C2A1DF108CE3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55BF6CE-5AC4-E645-8912-D78CBC6BCE3F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C7FC0F5-D44B-0A49-85F7-570F5AE23B0C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D4583ED-BB8B-0D45-B2DC-7441D48E7335}"/>
              </a:ext>
            </a:extLst>
          </p:cNvPr>
          <p:cNvGrpSpPr/>
          <p:nvPr/>
        </p:nvGrpSpPr>
        <p:grpSpPr>
          <a:xfrm>
            <a:off x="5027597" y="3918635"/>
            <a:ext cx="311369" cy="830216"/>
            <a:chOff x="1094892" y="3913966"/>
            <a:chExt cx="311369" cy="830216"/>
          </a:xfrm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FD43B125-A38F-CA4B-9F56-05D7FB2BDAC9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0D42D96-75EE-FC44-A68D-6F909EC1B34C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338C57C-60B6-F54F-942F-83BFFD5F47CE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BB0977B-C128-AD4D-8EB8-088645AB6D87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832BB59-7455-8B48-8348-F02554EA14B9}"/>
              </a:ext>
            </a:extLst>
          </p:cNvPr>
          <p:cNvGrpSpPr/>
          <p:nvPr/>
        </p:nvGrpSpPr>
        <p:grpSpPr>
          <a:xfrm>
            <a:off x="5414740" y="3915398"/>
            <a:ext cx="311369" cy="830216"/>
            <a:chOff x="1482035" y="3910729"/>
            <a:chExt cx="311369" cy="830216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B2D43227-48F8-8040-B692-E96224BDC1CA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F7AF85B-E653-6D40-AF9B-F559D5B312A9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160A428-6D49-7A40-A4DD-D0EB8067899E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C119F21-3AE2-AF45-8013-2CDACFCCF9DD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3171C81-2805-9F4B-8985-794D3ADD6C05}"/>
              </a:ext>
            </a:extLst>
          </p:cNvPr>
          <p:cNvGrpSpPr/>
          <p:nvPr/>
        </p:nvGrpSpPr>
        <p:grpSpPr>
          <a:xfrm>
            <a:off x="5809413" y="3915398"/>
            <a:ext cx="311369" cy="830216"/>
            <a:chOff x="1876708" y="3910729"/>
            <a:chExt cx="311369" cy="830216"/>
          </a:xfrm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DDA0439B-DF38-0746-A7AC-0DE1AD37DEA1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AB0ABA3E-7080-1A41-81C2-3C6CE8351D78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27337A9-8ED8-D941-81BF-3C340D014F0D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F8256E1-4252-764A-90E2-AAA04B49A4FF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53912F1-D8E7-F04A-B9F9-048FB6D51A08}"/>
              </a:ext>
            </a:extLst>
          </p:cNvPr>
          <p:cNvGrpSpPr/>
          <p:nvPr/>
        </p:nvGrpSpPr>
        <p:grpSpPr>
          <a:xfrm rot="16200000">
            <a:off x="6013886" y="4437155"/>
            <a:ext cx="1364224" cy="311369"/>
            <a:chOff x="2297660" y="4140835"/>
            <a:chExt cx="1364224" cy="311369"/>
          </a:xfrm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78EA7AC2-0206-E74F-B852-85D3D755C75C}"/>
                </a:ext>
              </a:extLst>
            </p:cNvPr>
            <p:cNvSpPr/>
            <p:nvPr/>
          </p:nvSpPr>
          <p:spPr>
            <a:xfrm>
              <a:off x="2297660" y="4140835"/>
              <a:ext cx="1364224" cy="311369"/>
            </a:xfrm>
            <a:prstGeom prst="round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6505095-6EDF-184C-B5AC-751C0986A8AE}"/>
                </a:ext>
              </a:extLst>
            </p:cNvPr>
            <p:cNvSpPr/>
            <p:nvPr/>
          </p:nvSpPr>
          <p:spPr>
            <a:xfrm>
              <a:off x="2382210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D915F394-07B5-064F-A238-8BC1F6760EEB}"/>
                </a:ext>
              </a:extLst>
            </p:cNvPr>
            <p:cNvSpPr/>
            <p:nvPr/>
          </p:nvSpPr>
          <p:spPr>
            <a:xfrm>
              <a:off x="2628469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F391E443-36E8-C341-8A42-27FBAEC5DEC7}"/>
                </a:ext>
              </a:extLst>
            </p:cNvPr>
            <p:cNvSpPr/>
            <p:nvPr/>
          </p:nvSpPr>
          <p:spPr>
            <a:xfrm>
              <a:off x="2874728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BADA3725-D521-CC45-96EB-D6E79BBEE907}"/>
                </a:ext>
              </a:extLst>
            </p:cNvPr>
            <p:cNvSpPr/>
            <p:nvPr/>
          </p:nvSpPr>
          <p:spPr>
            <a:xfrm>
              <a:off x="3126597" y="4194102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5184578-CB3D-8244-A702-2ECFB82EEBFF}"/>
                </a:ext>
              </a:extLst>
            </p:cNvPr>
            <p:cNvSpPr/>
            <p:nvPr/>
          </p:nvSpPr>
          <p:spPr>
            <a:xfrm>
              <a:off x="3384593" y="4196386"/>
              <a:ext cx="203200" cy="203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D256CA6-6E9E-7941-AEDE-D092B267AEF0}"/>
              </a:ext>
            </a:extLst>
          </p:cNvPr>
          <p:cNvGrpSpPr/>
          <p:nvPr/>
        </p:nvGrpSpPr>
        <p:grpSpPr>
          <a:xfrm>
            <a:off x="6992317" y="3910727"/>
            <a:ext cx="311369" cy="830216"/>
            <a:chOff x="1094892" y="3913966"/>
            <a:chExt cx="311369" cy="830216"/>
          </a:xfrm>
        </p:grpSpPr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82353E80-C132-9B45-8ED3-867F89F5BFF5}"/>
                </a:ext>
              </a:extLst>
            </p:cNvPr>
            <p:cNvSpPr/>
            <p:nvPr/>
          </p:nvSpPr>
          <p:spPr>
            <a:xfrm rot="16200000">
              <a:off x="835469" y="4173389"/>
              <a:ext cx="830216" cy="31136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6478B0F-1B0B-934C-A114-333BC17F3EDF}"/>
                </a:ext>
              </a:extLst>
            </p:cNvPr>
            <p:cNvSpPr/>
            <p:nvPr/>
          </p:nvSpPr>
          <p:spPr>
            <a:xfrm rot="16200000">
              <a:off x="1148159" y="4497922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B98FCFBC-EC9B-504C-9A8A-628541E84602}"/>
                </a:ext>
              </a:extLst>
            </p:cNvPr>
            <p:cNvSpPr/>
            <p:nvPr/>
          </p:nvSpPr>
          <p:spPr>
            <a:xfrm rot="16200000">
              <a:off x="1148159" y="4246053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BC9E9D9-9A7C-EE41-8DF3-8653F222BD62}"/>
                </a:ext>
              </a:extLst>
            </p:cNvPr>
            <p:cNvSpPr/>
            <p:nvPr/>
          </p:nvSpPr>
          <p:spPr>
            <a:xfrm rot="16200000">
              <a:off x="1150443" y="3988057"/>
              <a:ext cx="203200" cy="203200"/>
            </a:xfrm>
            <a:prstGeom prst="ellipse">
              <a:avLst/>
            </a:prstGeom>
            <a:solidFill>
              <a:srgbClr val="C977F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4540C7E0-CA20-4C44-AF05-A3E4637BC226}"/>
              </a:ext>
            </a:extLst>
          </p:cNvPr>
          <p:cNvGrpSpPr/>
          <p:nvPr/>
        </p:nvGrpSpPr>
        <p:grpSpPr>
          <a:xfrm>
            <a:off x="7379460" y="3907490"/>
            <a:ext cx="311369" cy="830216"/>
            <a:chOff x="1482035" y="3910729"/>
            <a:chExt cx="311369" cy="830216"/>
          </a:xfrm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1690E4AC-E112-714F-B788-1BD103BE786E}"/>
                </a:ext>
              </a:extLst>
            </p:cNvPr>
            <p:cNvSpPr/>
            <p:nvPr/>
          </p:nvSpPr>
          <p:spPr>
            <a:xfrm rot="16200000">
              <a:off x="1222612" y="4170152"/>
              <a:ext cx="830216" cy="311369"/>
            </a:xfrm>
            <a:prstGeom prst="roundRect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5186DBD-0138-F44B-9841-56C1E9582C98}"/>
                </a:ext>
              </a:extLst>
            </p:cNvPr>
            <p:cNvSpPr/>
            <p:nvPr/>
          </p:nvSpPr>
          <p:spPr>
            <a:xfrm rot="16200000">
              <a:off x="1535302" y="4494685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4F354236-C359-C145-877B-1DA9517A8425}"/>
                </a:ext>
              </a:extLst>
            </p:cNvPr>
            <p:cNvSpPr/>
            <p:nvPr/>
          </p:nvSpPr>
          <p:spPr>
            <a:xfrm rot="16200000">
              <a:off x="1535302" y="4242816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140E8477-8A10-EA41-89AA-910C065546D1}"/>
                </a:ext>
              </a:extLst>
            </p:cNvPr>
            <p:cNvSpPr/>
            <p:nvPr/>
          </p:nvSpPr>
          <p:spPr>
            <a:xfrm rot="16200000">
              <a:off x="1537586" y="3984820"/>
              <a:ext cx="203200" cy="203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78DEFEB-3899-D640-9086-B5C1520C27B6}"/>
              </a:ext>
            </a:extLst>
          </p:cNvPr>
          <p:cNvGrpSpPr/>
          <p:nvPr/>
        </p:nvGrpSpPr>
        <p:grpSpPr>
          <a:xfrm>
            <a:off x="7774133" y="3907490"/>
            <a:ext cx="311369" cy="830216"/>
            <a:chOff x="1876708" y="3910729"/>
            <a:chExt cx="311369" cy="830216"/>
          </a:xfrm>
        </p:grpSpPr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AEDE8BB8-017B-644D-B287-9D40386AEBB5}"/>
                </a:ext>
              </a:extLst>
            </p:cNvPr>
            <p:cNvSpPr/>
            <p:nvPr/>
          </p:nvSpPr>
          <p:spPr>
            <a:xfrm rot="16200000">
              <a:off x="1617285" y="4170152"/>
              <a:ext cx="830216" cy="311369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D555F1FE-2B6D-9C4F-B622-390F13F91BC5}"/>
                </a:ext>
              </a:extLst>
            </p:cNvPr>
            <p:cNvSpPr/>
            <p:nvPr/>
          </p:nvSpPr>
          <p:spPr>
            <a:xfrm rot="16200000">
              <a:off x="1929975" y="4494685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F0E05567-D8E5-0A47-82F1-7C0607905EC0}"/>
                </a:ext>
              </a:extLst>
            </p:cNvPr>
            <p:cNvSpPr/>
            <p:nvPr/>
          </p:nvSpPr>
          <p:spPr>
            <a:xfrm rot="16200000">
              <a:off x="1929975" y="4242816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184FBCF-45A6-D148-81D3-C7E13B08C087}"/>
                </a:ext>
              </a:extLst>
            </p:cNvPr>
            <p:cNvSpPr/>
            <p:nvPr/>
          </p:nvSpPr>
          <p:spPr>
            <a:xfrm rot="16200000">
              <a:off x="1932259" y="3984820"/>
              <a:ext cx="203200" cy="203200"/>
            </a:xfrm>
            <a:prstGeom prst="ellipse">
              <a:avLst/>
            </a:prstGeom>
            <a:solidFill>
              <a:srgbClr val="0070C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/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1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1 </a:t>
                </a:r>
                <a:r>
                  <a:rPr lang="en-US" sz="2000" dirty="0">
                    <a:latin typeface="Avenir Medium" panose="02000503020000020003" pitchFamily="2" charset="0"/>
                  </a:rPr>
                  <a:t>= 92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D4C29F0A-2F40-754B-B2EE-89F3948EDB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54" y="3279433"/>
                <a:ext cx="2532496" cy="453137"/>
              </a:xfrm>
              <a:prstGeom prst="rect">
                <a:avLst/>
              </a:prstGeom>
              <a:blipFill>
                <a:blip r:embed="rId3"/>
                <a:stretch>
                  <a:fillRect l="-199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9" name="Rectangle 188">
            <a:extLst>
              <a:ext uri="{FF2B5EF4-FFF2-40B4-BE49-F238E27FC236}">
                <a16:creationId xmlns:a16="http://schemas.microsoft.com/office/drawing/2014/main" id="{D8E59880-C345-0042-88CD-FF4DFCE860DD}"/>
              </a:ext>
            </a:extLst>
          </p:cNvPr>
          <p:cNvSpPr/>
          <p:nvPr/>
        </p:nvSpPr>
        <p:spPr>
          <a:xfrm>
            <a:off x="2985925" y="4770889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2</a:t>
            </a:r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290AFB-9A1F-704C-9EFE-A2F5049F7D8A}"/>
              </a:ext>
            </a:extLst>
          </p:cNvPr>
          <p:cNvSpPr/>
          <p:nvPr/>
        </p:nvSpPr>
        <p:spPr>
          <a:xfrm>
            <a:off x="3429241" y="477088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15E583A-8306-B94D-B40A-7FD3B2B47938}"/>
              </a:ext>
            </a:extLst>
          </p:cNvPr>
          <p:cNvSpPr/>
          <p:nvPr/>
        </p:nvSpPr>
        <p:spPr>
          <a:xfrm>
            <a:off x="3807613" y="476158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2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392F4CE-9AB9-1D44-8DFE-45C8B6FA5DB3}"/>
              </a:ext>
            </a:extLst>
          </p:cNvPr>
          <p:cNvSpPr/>
          <p:nvPr/>
        </p:nvSpPr>
        <p:spPr>
          <a:xfrm>
            <a:off x="1022672" y="4771785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1</a:t>
            </a:r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CDFF58A-40D6-6849-BF86-5C78C13BAE32}"/>
              </a:ext>
            </a:extLst>
          </p:cNvPr>
          <p:cNvSpPr/>
          <p:nvPr/>
        </p:nvSpPr>
        <p:spPr>
          <a:xfrm>
            <a:off x="1465988" y="4771785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FAAAA0CF-157F-4149-A835-2E2FA79D0A57}"/>
              </a:ext>
            </a:extLst>
          </p:cNvPr>
          <p:cNvSpPr/>
          <p:nvPr/>
        </p:nvSpPr>
        <p:spPr>
          <a:xfrm>
            <a:off x="1844360" y="4762476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1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6A815B-E6DB-7244-B07A-336F322BAF99}"/>
              </a:ext>
            </a:extLst>
          </p:cNvPr>
          <p:cNvSpPr/>
          <p:nvPr/>
        </p:nvSpPr>
        <p:spPr>
          <a:xfrm>
            <a:off x="4989663" y="4768786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3</a:t>
            </a:r>
            <a:endParaRPr lang="en-US" dirty="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09F2977D-8967-804E-BC27-7D84506727DD}"/>
              </a:ext>
            </a:extLst>
          </p:cNvPr>
          <p:cNvSpPr/>
          <p:nvPr/>
        </p:nvSpPr>
        <p:spPr>
          <a:xfrm>
            <a:off x="5432979" y="47687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5EBB0D7-920E-EB41-8A3E-766E511F89FF}"/>
              </a:ext>
            </a:extLst>
          </p:cNvPr>
          <p:cNvSpPr/>
          <p:nvPr/>
        </p:nvSpPr>
        <p:spPr>
          <a:xfrm>
            <a:off x="5811351" y="4759477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3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4F4BD5C-9DB3-9B41-B604-5E4CB3A50BC9}"/>
              </a:ext>
            </a:extLst>
          </p:cNvPr>
          <p:cNvSpPr/>
          <p:nvPr/>
        </p:nvSpPr>
        <p:spPr>
          <a:xfrm>
            <a:off x="6950608" y="475775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venir Medium" panose="02000503020000020003" pitchFamily="2" charset="0"/>
              </a:rPr>
              <a:t>q</a:t>
            </a:r>
            <a:r>
              <a:rPr lang="en-US" b="1" baseline="-25000" dirty="0">
                <a:solidFill>
                  <a:srgbClr val="7030A0"/>
                </a:solidFill>
                <a:latin typeface="Avenir Medium" panose="02000503020000020003" pitchFamily="2" charset="0"/>
              </a:rPr>
              <a:t>4</a:t>
            </a:r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335B406-01B1-D149-B330-85B7C5F8AEA1}"/>
              </a:ext>
            </a:extLst>
          </p:cNvPr>
          <p:cNvSpPr/>
          <p:nvPr/>
        </p:nvSpPr>
        <p:spPr>
          <a:xfrm>
            <a:off x="7393924" y="475775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k</a:t>
            </a:r>
            <a:r>
              <a:rPr lang="en-US" b="1" baseline="-25000" dirty="0">
                <a:solidFill>
                  <a:schemeClr val="accent4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E19EB66-D9AF-5143-8D09-B527F4666010}"/>
              </a:ext>
            </a:extLst>
          </p:cNvPr>
          <p:cNvSpPr/>
          <p:nvPr/>
        </p:nvSpPr>
        <p:spPr>
          <a:xfrm>
            <a:off x="7772296" y="4748449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4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7D544B-8402-2F41-95DA-B3DF03910727}"/>
              </a:ext>
            </a:extLst>
          </p:cNvPr>
          <p:cNvSpPr/>
          <p:nvPr/>
        </p:nvSpPr>
        <p:spPr>
          <a:xfrm>
            <a:off x="320684" y="3883234"/>
            <a:ext cx="1128726" cy="280879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0F4CF1B-C671-4041-AD3A-E4D437C2EC41}"/>
              </a:ext>
            </a:extLst>
          </p:cNvPr>
          <p:cNvSpPr/>
          <p:nvPr/>
        </p:nvSpPr>
        <p:spPr>
          <a:xfrm>
            <a:off x="1461813" y="3789615"/>
            <a:ext cx="1540468" cy="158521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/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s</a:t>
                </a:r>
                <a:r>
                  <a:rPr lang="en-US" sz="2000" b="1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2</a:t>
                </a:r>
                <a:r>
                  <a:rPr lang="en-US" sz="2000" baseline="-25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dirty="0">
                    <a:latin typeface="Avenir Medium" panose="02000503020000020003" pitchFamily="2" charset="0"/>
                  </a:rPr>
                  <a:t>=</a:t>
                </a:r>
                <a:r>
                  <a:rPr lang="en-US" sz="2000" dirty="0">
                    <a:solidFill>
                      <a:schemeClr val="accent6">
                        <a:lumMod val="75000"/>
                      </a:schemeClr>
                    </a:solidFill>
                    <a:latin typeface="Avenir Medium" panose="02000503020000020003" pitchFamily="2" charset="0"/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q</a:t>
                </a:r>
                <a:r>
                  <a:rPr lang="en-US" sz="2000" b="1" baseline="-25000" dirty="0">
                    <a:solidFill>
                      <a:srgbClr val="7030A0"/>
                    </a:solidFill>
                    <a:latin typeface="Avenir Medium" panose="02000503020000020003" pitchFamily="2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en-US" sz="2000" b="1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k</a:t>
                </a:r>
                <a:r>
                  <a:rPr lang="en-US" sz="2000" b="1" baseline="-25000" dirty="0">
                    <a:solidFill>
                      <a:schemeClr val="accent4">
                        <a:lumMod val="50000"/>
                      </a:schemeClr>
                    </a:solidFill>
                    <a:latin typeface="Avenir Medium" panose="02000503020000020003" pitchFamily="2" charset="0"/>
                  </a:rPr>
                  <a:t>2 </a:t>
                </a:r>
                <a:r>
                  <a:rPr lang="en-US" sz="2000" dirty="0">
                    <a:latin typeface="Avenir Medium" panose="02000503020000020003" pitchFamily="2" charset="0"/>
                  </a:rPr>
                  <a:t>= 124</a:t>
                </a:r>
                <a:endParaRPr lang="en-US" sz="20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8BB0F08-09DC-A94A-8A74-760C12D6B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429" y="2789984"/>
                <a:ext cx="2532496" cy="453137"/>
              </a:xfrm>
              <a:prstGeom prst="rect">
                <a:avLst/>
              </a:prstGeom>
              <a:blipFill>
                <a:blip r:embed="rId4"/>
                <a:stretch>
                  <a:fillRect l="-2488"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Rectangle 146">
            <a:extLst>
              <a:ext uri="{FF2B5EF4-FFF2-40B4-BE49-F238E27FC236}">
                <a16:creationId xmlns:a16="http://schemas.microsoft.com/office/drawing/2014/main" id="{8679B9E6-BAD4-9349-A976-9ED0033BD9AF}"/>
              </a:ext>
            </a:extLst>
          </p:cNvPr>
          <p:cNvSpPr/>
          <p:nvPr/>
        </p:nvSpPr>
        <p:spPr>
          <a:xfrm>
            <a:off x="3786337" y="3732570"/>
            <a:ext cx="4490764" cy="29720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343D7D3-856F-C44F-A01A-0D288268F8F1}"/>
              </a:ext>
            </a:extLst>
          </p:cNvPr>
          <p:cNvSpPr/>
          <p:nvPr/>
        </p:nvSpPr>
        <p:spPr>
          <a:xfrm>
            <a:off x="953338" y="900541"/>
            <a:ext cx="9544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Avenir Medium" panose="02000503020000020003" pitchFamily="2" charset="0"/>
              </a:rPr>
              <a:t>Step 2:</a:t>
            </a:r>
            <a:r>
              <a:rPr lang="en-US" sz="2000" dirty="0">
                <a:latin typeface="Avenir Medium" panose="02000503020000020003" pitchFamily="2" charset="0"/>
              </a:rPr>
              <a:t> For word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x</a:t>
            </a:r>
            <a:r>
              <a:rPr lang="en-US" sz="2000" baseline="-25000" dirty="0">
                <a:solidFill>
                  <a:schemeClr val="accent5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dirty="0">
                <a:latin typeface="Avenir Medium" panose="02000503020000020003" pitchFamily="2" charset="0"/>
              </a:rPr>
              <a:t>, let’s calculate the scores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1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2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3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, s</a:t>
            </a:r>
            <a:r>
              <a:rPr lang="en-US" sz="2000" b="1" baseline="-25000" dirty="0">
                <a:solidFill>
                  <a:schemeClr val="accent6">
                    <a:lumMod val="75000"/>
                  </a:schemeClr>
                </a:solidFill>
                <a:latin typeface="Avenir Medium" panose="02000503020000020003" pitchFamily="2" charset="0"/>
              </a:rPr>
              <a:t>4</a:t>
            </a:r>
            <a:r>
              <a:rPr lang="en-US" sz="2000" dirty="0">
                <a:latin typeface="Avenir Medium" panose="02000503020000020003" pitchFamily="2" charset="0"/>
              </a:rPr>
              <a:t>, which represent how much attention to pay to each respective ”word”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v</a:t>
            </a:r>
            <a:r>
              <a:rPr lang="en-US" sz="2000" b="1" baseline="-25000" dirty="0">
                <a:solidFill>
                  <a:schemeClr val="accent5">
                    <a:lumMod val="50000"/>
                  </a:schemeClr>
                </a:solidFill>
                <a:latin typeface="Avenir Medium" panose="02000503020000020003" pitchFamily="2" charset="0"/>
              </a:rPr>
              <a:t>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7975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19582</TotalTime>
  <Words>3643</Words>
  <Application>Microsoft Macintosh PowerPoint</Application>
  <PresentationFormat>Widescreen</PresentationFormat>
  <Paragraphs>1180</Paragraphs>
  <Slides>74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Arial</vt:lpstr>
      <vt:lpstr>Avenir</vt:lpstr>
      <vt:lpstr>Avenir Black</vt:lpstr>
      <vt:lpstr>Avenir Book</vt:lpstr>
      <vt:lpstr>Avenir Light</vt:lpstr>
      <vt:lpstr>Avenir Medium</vt:lpstr>
      <vt:lpstr>Calibri</vt:lpstr>
      <vt:lpstr>Cambria Math</vt:lpstr>
      <vt:lpstr>Karla</vt:lpstr>
      <vt:lpstr>Office Theme</vt:lpstr>
      <vt:lpstr>PowerPoint Presentation</vt:lpstr>
      <vt:lpstr>PowerPoint Presentation</vt:lpstr>
      <vt:lpstr>ANNOUNCEMENTS</vt:lpstr>
      <vt:lpstr>RESEARCH PROJECTS</vt:lpstr>
      <vt:lpstr>PowerPoint Presentation</vt:lpstr>
      <vt:lpstr>PowerPoint Presentation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Self-Attention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Self-Attention</vt:lpstr>
      <vt:lpstr>Self-Attention + FFNN</vt:lpstr>
      <vt:lpstr>Self-Attention + FFNN</vt:lpstr>
      <vt:lpstr>Self-Attention + FFNN</vt:lpstr>
      <vt:lpstr>Transformer Encoder</vt:lpstr>
      <vt:lpstr>Transformer Encoder</vt:lpstr>
      <vt:lpstr>Transformer Encoder</vt:lpstr>
      <vt:lpstr>Position Encodings</vt:lpstr>
      <vt:lpstr>PowerPoint Presentation</vt:lpstr>
      <vt:lpstr>Transformer Encoder</vt:lpstr>
      <vt:lpstr>Transformer Encoder</vt:lpstr>
      <vt:lpstr>Transformer Encoder</vt:lpstr>
      <vt:lpstr>Transformer Encoder</vt:lpstr>
      <vt:lpstr>Transformer Encoder</vt:lpstr>
      <vt:lpstr>Transformer Encoder</vt:lpstr>
      <vt:lpstr>Transformer Encoder</vt:lpstr>
      <vt:lpstr>PowerPoint Presentation</vt:lpstr>
      <vt:lpstr>PowerPoint Presentation</vt:lpstr>
      <vt:lpstr>PowerPoint Presentation</vt:lpstr>
      <vt:lpstr>Transformer Decoder</vt:lpstr>
      <vt:lpstr>Transformer Encoders and Decoders</vt:lpstr>
      <vt:lpstr>Transformer Encoders and Decoders</vt:lpstr>
      <vt:lpstr>Transformer Encoders and Decoders</vt:lpstr>
      <vt:lpstr>Transformer Encoders and Decoders</vt:lpstr>
      <vt:lpstr>Transformer Encoders and Decoders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BERT</vt:lpstr>
      <vt:lpstr>BERT</vt:lpstr>
      <vt:lpstr>BERT</vt:lpstr>
      <vt:lpstr>BERT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BERT (a Transformer variant)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Tanner, Christopher W.</cp:lastModifiedBy>
  <cp:revision>623</cp:revision>
  <cp:lastPrinted>2020-01-23T07:18:22Z</cp:lastPrinted>
  <dcterms:created xsi:type="dcterms:W3CDTF">2020-01-21T14:53:13Z</dcterms:created>
  <dcterms:modified xsi:type="dcterms:W3CDTF">2021-10-05T05:21:06Z</dcterms:modified>
</cp:coreProperties>
</file>