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9"/>
  </p:notesMasterIdLst>
  <p:sldIdLst>
    <p:sldId id="609" r:id="rId2"/>
    <p:sldId id="293" r:id="rId3"/>
    <p:sldId id="809" r:id="rId4"/>
    <p:sldId id="951" r:id="rId5"/>
    <p:sldId id="984" r:id="rId6"/>
    <p:sldId id="985" r:id="rId7"/>
    <p:sldId id="615" r:id="rId8"/>
    <p:sldId id="986" r:id="rId9"/>
    <p:sldId id="527" r:id="rId10"/>
    <p:sldId id="988" r:id="rId11"/>
    <p:sldId id="989" r:id="rId12"/>
    <p:sldId id="990" r:id="rId13"/>
    <p:sldId id="991" r:id="rId14"/>
    <p:sldId id="992" r:id="rId15"/>
    <p:sldId id="993" r:id="rId16"/>
    <p:sldId id="994" r:id="rId17"/>
    <p:sldId id="995" r:id="rId18"/>
    <p:sldId id="996" r:id="rId19"/>
    <p:sldId id="997" r:id="rId20"/>
    <p:sldId id="987" r:id="rId21"/>
    <p:sldId id="1008" r:id="rId22"/>
    <p:sldId id="1009" r:id="rId23"/>
    <p:sldId id="419" r:id="rId24"/>
    <p:sldId id="983" r:id="rId25"/>
    <p:sldId id="423" r:id="rId26"/>
    <p:sldId id="424" r:id="rId27"/>
    <p:sldId id="469" r:id="rId28"/>
    <p:sldId id="471" r:id="rId29"/>
    <p:sldId id="470" r:id="rId30"/>
    <p:sldId id="473" r:id="rId31"/>
    <p:sldId id="474" r:id="rId32"/>
    <p:sldId id="478" r:id="rId33"/>
    <p:sldId id="475" r:id="rId34"/>
    <p:sldId id="479" r:id="rId35"/>
    <p:sldId id="476" r:id="rId36"/>
    <p:sldId id="481" r:id="rId37"/>
    <p:sldId id="480" r:id="rId38"/>
    <p:sldId id="482" r:id="rId39"/>
    <p:sldId id="483" r:id="rId40"/>
    <p:sldId id="484" r:id="rId41"/>
    <p:sldId id="485" r:id="rId42"/>
    <p:sldId id="998" r:id="rId43"/>
    <p:sldId id="999" r:id="rId44"/>
    <p:sldId id="1000" r:id="rId45"/>
    <p:sldId id="1001" r:id="rId46"/>
    <p:sldId id="1002" r:id="rId47"/>
    <p:sldId id="1003" r:id="rId48"/>
    <p:sldId id="1004" r:id="rId49"/>
    <p:sldId id="1005" r:id="rId50"/>
    <p:sldId id="1006" r:id="rId51"/>
    <p:sldId id="1007" r:id="rId52"/>
    <p:sldId id="486" r:id="rId53"/>
    <p:sldId id="429" r:id="rId54"/>
    <p:sldId id="487" r:id="rId55"/>
    <p:sldId id="1010" r:id="rId56"/>
    <p:sldId id="1011" r:id="rId57"/>
    <p:sldId id="431" r:id="rId58"/>
    <p:sldId id="488" r:id="rId59"/>
    <p:sldId id="980" r:id="rId60"/>
    <p:sldId id="433" r:id="rId61"/>
    <p:sldId id="533" r:id="rId62"/>
    <p:sldId id="534" r:id="rId63"/>
    <p:sldId id="535" r:id="rId64"/>
    <p:sldId id="536" r:id="rId65"/>
    <p:sldId id="537" r:id="rId66"/>
    <p:sldId id="538" r:id="rId67"/>
    <p:sldId id="539" r:id="rId68"/>
    <p:sldId id="540" r:id="rId69"/>
    <p:sldId id="541" r:id="rId70"/>
    <p:sldId id="543" r:id="rId71"/>
    <p:sldId id="544" r:id="rId72"/>
    <p:sldId id="545" r:id="rId73"/>
    <p:sldId id="546" r:id="rId74"/>
    <p:sldId id="547" r:id="rId75"/>
    <p:sldId id="790" r:id="rId76"/>
    <p:sldId id="792" r:id="rId77"/>
    <p:sldId id="793" r:id="rId78"/>
    <p:sldId id="438" r:id="rId79"/>
    <p:sldId id="548" r:id="rId80"/>
    <p:sldId id="958" r:id="rId81"/>
    <p:sldId id="960" r:id="rId82"/>
    <p:sldId id="961" r:id="rId83"/>
    <p:sldId id="962" r:id="rId84"/>
    <p:sldId id="963" r:id="rId85"/>
    <p:sldId id="964" r:id="rId86"/>
    <p:sldId id="965" r:id="rId87"/>
    <p:sldId id="795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D"/>
    <a:srgbClr val="006D77"/>
    <a:srgbClr val="FFD9A4"/>
    <a:srgbClr val="FF48A2"/>
    <a:srgbClr val="FF96FF"/>
    <a:srgbClr val="FFB4A2"/>
    <a:srgbClr val="FFE4FF"/>
    <a:srgbClr val="FEE479"/>
    <a:srgbClr val="CDD4D9"/>
    <a:srgbClr val="F8D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3"/>
    <p:restoredTop sz="88707"/>
  </p:normalViewPr>
  <p:slideViewPr>
    <p:cSldViewPr snapToGrid="0" snapToObjects="1">
      <p:cViewPr varScale="1">
        <p:scale>
          <a:sx n="95" d="100"/>
          <a:sy n="95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02:23:1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C4EB-2D9A-C542-A578-2B57E0FB18FF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1AF9-BBC8-D045-B571-D125776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1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57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15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6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71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86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60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56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4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49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9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64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45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76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9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67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17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7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89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06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9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79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86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26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54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6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3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8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88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789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16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55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197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742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24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7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860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63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521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48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184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913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779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21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43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78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063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72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630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4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4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1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1C33-5988-D54F-BB26-5D5DAD4A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BA848-FA4A-0346-83E1-44D13A16B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C035-42E1-754D-AF29-0F9C9762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B3E9-0CED-1B46-B041-1C2CC850E913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DB20-4AFA-0443-8463-CC96FA03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9BBF5-37BB-9A42-966A-31118682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5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FFD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1D401-D15E-B84A-8905-AA31033A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1" y="305173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37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6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AB10-9C5B-3C49-B908-D60D6572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B2FF2-3514-7E4F-979B-7D465AE1B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229F0-20F9-7245-A8DF-ED91AF9A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5D27-77B1-A446-B071-2F2327DE6C51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0ABE4-540A-8A46-BADB-D57CF360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289A-E7A6-7041-AC8D-F84B9852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7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0083-B51B-F64B-AA55-08C12C45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269A8-BAB3-5047-9C68-7A1701E5C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138AC-E452-D440-864F-ECCBC3D38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6ABF0-DD3E-AB42-9B7A-29D73575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E7FA-812F-EE4B-97B5-D6CE3F082AAD}" type="datetime1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F0AD2-EEAA-084E-86BF-5E9E486A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EA0A6-0275-B747-9008-35F9B8FB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8F68-5C69-394B-8BCF-D20309B0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7271F-5514-F246-8093-A1E88A3AC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F8BF-D8FB-054F-AFB9-095D0F84E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D8762-E4ED-944E-9C50-E6D1F7468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14A51-2447-9447-9E65-910F362E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4532E-F973-AE4F-B307-9C4ABFDB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3C00-66B6-4A4A-A860-E1848453299D}" type="datetime1">
              <a:rPr lang="en-US" smtClean="0"/>
              <a:t>9/28/21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3EA70-3106-774D-8323-DEFC4395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0D810-CC25-514E-90F4-4DE901DD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5B8A-B85B-3A4C-A622-549F6B28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38235-253C-054A-863C-FEEF02C1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90A7-1731-0142-B22D-906FA7E5FD6F}" type="datetime1">
              <a:rPr lang="en-US" smtClean="0"/>
              <a:t>9/28/21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82665-4262-8347-AD55-38E1521E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F5E5-C99B-3C42-B309-3F0AF7B7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5FFE0-C88F-AC4C-B413-4CA67664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2F22-1847-3741-97A0-FBB6C40DDBE4}" type="datetime1">
              <a:rPr lang="en-US" smtClean="0"/>
              <a:t>9/28/21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AA98C-D40D-8D43-98C3-46A866A4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8FF45-51F5-8141-9CC0-7DC330B6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8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E2CB-80F8-D044-9E4B-F2853792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A669-90B7-C24B-85DE-2B3AE23B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37B98-29BA-8C4A-92D6-327615463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2CC34-7FA9-D642-B02C-D5F95E46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A145-D001-0043-BDFD-43F84EC21D21}" type="datetime1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75B0C-13CF-B44D-AC2B-62756B96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29ACA-557C-D642-9221-716CB885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5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B498-A163-CC43-81E8-5B8BB1A5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91C70-2BE4-4C4B-82E5-BDF2E7FCE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15BF7-13A1-7A4C-81CA-FF68AE174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23D8-BE98-3444-8236-7530A84F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BB61-3F76-834E-931F-A09ADFED271D}" type="datetime1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8367-2C30-414A-B7CB-0A1C4A7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8D990-6B2E-9840-8478-36F0D89A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6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CC8A-803B-724E-AECF-F9E46639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D74CA-2C44-7141-A60F-B722C70D0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83FFE-E161-C74A-BD5F-88AF473E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6D3-B105-C547-8D99-C7EF16289A44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345C2-A542-C644-9046-6C4684C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BCC9B-1D97-6E46-8F5C-D7A15AEF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2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00B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5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55349-E760-A049-B782-49DD46AAC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F6423-2F3F-EE4C-9C5E-4D2744E35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FC342-0932-3E49-AB8D-9E000372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528B-01BC-DC4B-A165-7D762F3D6F95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7E810-6B49-2448-9378-755458BB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4FFE0-7A6D-074A-AC35-C18BEA6D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0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926" y="635108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7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ft_blue_rnngen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926" y="635108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CB97D5-FF91-D048-B68A-4C27602D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86" y="264119"/>
            <a:ext cx="3228098" cy="551431"/>
          </a:xfrm>
        </p:spPr>
        <p:txBody>
          <a:bodyPr>
            <a:normAutofit/>
          </a:bodyPr>
          <a:lstStyle/>
          <a:p>
            <a:r>
              <a:rPr lang="en-US" dirty="0"/>
              <a:t>RNN: Generation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1BF71-7685-7A48-B3C2-CF114B820895}"/>
              </a:ext>
            </a:extLst>
          </p:cNvPr>
          <p:cNvSpPr/>
          <p:nvPr userDrawn="1"/>
        </p:nvSpPr>
        <p:spPr>
          <a:xfrm>
            <a:off x="806939" y="757278"/>
            <a:ext cx="2872476" cy="942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f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BD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0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ft_purple_ls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5257800" cy="631203"/>
          </a:xfrm>
        </p:spPr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35550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51955" y="31865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BD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65461-4928-6445-B134-8DED9485542D}"/>
              </a:ext>
            </a:extLst>
          </p:cNvPr>
          <p:cNvSpPr/>
          <p:nvPr userDrawn="1"/>
        </p:nvSpPr>
        <p:spPr>
          <a:xfrm>
            <a:off x="903805" y="771482"/>
            <a:ext cx="1326778" cy="916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491" y="6356350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37FDFF-5600-CB48-A342-D2712CA1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319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98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1763" y="6353464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8490" y="360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EDC054-3F3E-9A4C-8863-5890942F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91319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952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6D1F4-47AB-674E-B7B4-644977D5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56" y="277465"/>
            <a:ext cx="8941419" cy="1162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A9934-6E1E-624F-92F4-CA26E392B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979DC-2FF9-4F4E-A3A8-2BED888F8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72B0-F58B-A84F-B873-83B8FAE83B2D}" type="datetime1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BD27-42C0-3542-A8C3-E254AF9AE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D511D-0DCF-4D4D-8359-143BCAE24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8" r:id="rId4"/>
    <p:sldLayoutId id="2147483666" r:id="rId5"/>
    <p:sldLayoutId id="2147483669" r:id="rId6"/>
    <p:sldLayoutId id="2147483660" r:id="rId7"/>
    <p:sldLayoutId id="2147483661" r:id="rId8"/>
    <p:sldLayoutId id="2147483662" r:id="rId9"/>
    <p:sldLayoutId id="2147483663" r:id="rId10"/>
    <p:sldLayoutId id="2147483667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mt.org/moses/giza/GIZA++.html" TargetMode="External"/><Relationship Id="rId2" Type="http://schemas.openxmlformats.org/officeDocument/2006/relationships/hyperlink" Target="http://www.statmt.org/mos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nford.edu/class/cs224n/slides/cs224n-2021-lecture07-nm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19" Type="http://schemas.openxmlformats.org/officeDocument/2006/relationships/image" Target="../media/image530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50.png"/><Relationship Id="rId5" Type="http://schemas.openxmlformats.org/officeDocument/2006/relationships/image" Target="../media/image98.png"/><Relationship Id="rId10" Type="http://schemas.openxmlformats.org/officeDocument/2006/relationships/image" Target="../media/image1040.png"/><Relationship Id="rId4" Type="http://schemas.openxmlformats.org/officeDocument/2006/relationships/image" Target="../media/image97.png"/><Relationship Id="rId9" Type="http://schemas.openxmlformats.org/officeDocument/2006/relationships/image" Target="../media/image103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8.png"/><Relationship Id="rId5" Type="http://schemas.openxmlformats.org/officeDocument/2006/relationships/image" Target="../media/image98.png"/><Relationship Id="rId10" Type="http://schemas.openxmlformats.org/officeDocument/2006/relationships/image" Target="../media/image107.png"/><Relationship Id="rId4" Type="http://schemas.openxmlformats.org/officeDocument/2006/relationships/image" Target="../media/image97.png"/><Relationship Id="rId9" Type="http://schemas.openxmlformats.org/officeDocument/2006/relationships/image" Target="../media/image103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1.png"/><Relationship Id="rId5" Type="http://schemas.openxmlformats.org/officeDocument/2006/relationships/image" Target="../media/image98.pn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103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40.png"/><Relationship Id="rId5" Type="http://schemas.openxmlformats.org/officeDocument/2006/relationships/image" Target="../media/image98.png"/><Relationship Id="rId10" Type="http://schemas.openxmlformats.org/officeDocument/2006/relationships/image" Target="../media/image1130.png"/><Relationship Id="rId4" Type="http://schemas.openxmlformats.org/officeDocument/2006/relationships/image" Target="../media/image97.png"/><Relationship Id="rId9" Type="http://schemas.openxmlformats.org/officeDocument/2006/relationships/image" Target="../media/image103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20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12" Type="http://schemas.openxmlformats.org/officeDocument/2006/relationships/image" Target="../media/image11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80.png"/><Relationship Id="rId5" Type="http://schemas.openxmlformats.org/officeDocument/2006/relationships/image" Target="../media/image98.png"/><Relationship Id="rId15" Type="http://schemas.openxmlformats.org/officeDocument/2006/relationships/image" Target="../media/image1220.png"/><Relationship Id="rId10" Type="http://schemas.openxmlformats.org/officeDocument/2006/relationships/image" Target="../media/image1170.png"/><Relationship Id="rId4" Type="http://schemas.openxmlformats.org/officeDocument/2006/relationships/image" Target="../media/image97.png"/><Relationship Id="rId9" Type="http://schemas.openxmlformats.org/officeDocument/2006/relationships/image" Target="../media/image1160.png"/><Relationship Id="rId14" Type="http://schemas.openxmlformats.org/officeDocument/2006/relationships/image" Target="../media/image121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20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12" Type="http://schemas.openxmlformats.org/officeDocument/2006/relationships/image" Target="../media/image1190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80.png"/><Relationship Id="rId5" Type="http://schemas.openxmlformats.org/officeDocument/2006/relationships/image" Target="../media/image98.png"/><Relationship Id="rId15" Type="http://schemas.openxmlformats.org/officeDocument/2006/relationships/image" Target="../media/image1220.png"/><Relationship Id="rId10" Type="http://schemas.openxmlformats.org/officeDocument/2006/relationships/image" Target="../media/image1170.png"/><Relationship Id="rId4" Type="http://schemas.openxmlformats.org/officeDocument/2006/relationships/image" Target="../media/image97.png"/><Relationship Id="rId9" Type="http://schemas.openxmlformats.org/officeDocument/2006/relationships/image" Target="../media/image1160.png"/><Relationship Id="rId14" Type="http://schemas.openxmlformats.org/officeDocument/2006/relationships/image" Target="../media/image121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200.png"/><Relationship Id="rId18" Type="http://schemas.openxmlformats.org/officeDocument/2006/relationships/image" Target="../media/image126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12" Type="http://schemas.openxmlformats.org/officeDocument/2006/relationships/image" Target="../media/image1190.png"/><Relationship Id="rId17" Type="http://schemas.openxmlformats.org/officeDocument/2006/relationships/image" Target="../media/image1250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80.png"/><Relationship Id="rId5" Type="http://schemas.openxmlformats.org/officeDocument/2006/relationships/image" Target="../media/image98.png"/><Relationship Id="rId15" Type="http://schemas.openxmlformats.org/officeDocument/2006/relationships/image" Target="../media/image1220.png"/><Relationship Id="rId10" Type="http://schemas.openxmlformats.org/officeDocument/2006/relationships/image" Target="../media/image1170.png"/><Relationship Id="rId19" Type="http://schemas.openxmlformats.org/officeDocument/2006/relationships/image" Target="../media/image1270.png"/><Relationship Id="rId4" Type="http://schemas.openxmlformats.org/officeDocument/2006/relationships/image" Target="../media/image97.png"/><Relationship Id="rId9" Type="http://schemas.openxmlformats.org/officeDocument/2006/relationships/image" Target="../media/image1160.png"/><Relationship Id="rId14" Type="http://schemas.openxmlformats.org/officeDocument/2006/relationships/image" Target="../media/image121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13" Type="http://schemas.openxmlformats.org/officeDocument/2006/relationships/image" Target="../media/image129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12" Type="http://schemas.openxmlformats.org/officeDocument/2006/relationships/image" Target="../media/image1280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270.png"/><Relationship Id="rId5" Type="http://schemas.openxmlformats.org/officeDocument/2006/relationships/image" Target="../media/image98.png"/><Relationship Id="rId15" Type="http://schemas.openxmlformats.org/officeDocument/2006/relationships/image" Target="../media/image131.png"/><Relationship Id="rId10" Type="http://schemas.openxmlformats.org/officeDocument/2006/relationships/image" Target="../media/image1260.png"/><Relationship Id="rId4" Type="http://schemas.openxmlformats.org/officeDocument/2006/relationships/image" Target="../media/image97.png"/><Relationship Id="rId9" Type="http://schemas.openxmlformats.org/officeDocument/2006/relationships/image" Target="../media/image1250.png"/><Relationship Id="rId14" Type="http://schemas.openxmlformats.org/officeDocument/2006/relationships/image" Target="../media/image13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nford.edu/class/cs224n/slides/cs224n-2021-lecture07-nmt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5.png"/><Relationship Id="rId3" Type="http://schemas.openxmlformats.org/officeDocument/2006/relationships/image" Target="../media/image96.png"/><Relationship Id="rId7" Type="http://schemas.openxmlformats.org/officeDocument/2006/relationships/image" Target="../media/image134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300.png"/><Relationship Id="rId5" Type="http://schemas.openxmlformats.org/officeDocument/2006/relationships/image" Target="../media/image540.png"/><Relationship Id="rId10" Type="http://schemas.openxmlformats.org/officeDocument/2006/relationships/image" Target="../media/image1290.png"/><Relationship Id="rId4" Type="http://schemas.openxmlformats.org/officeDocument/2006/relationships/image" Target="../media/image97.png"/><Relationship Id="rId9" Type="http://schemas.openxmlformats.org/officeDocument/2006/relationships/image" Target="../media/image1280.png"/><Relationship Id="rId14" Type="http://schemas.openxmlformats.org/officeDocument/2006/relationships/image" Target="../media/image13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35.png"/><Relationship Id="rId3" Type="http://schemas.openxmlformats.org/officeDocument/2006/relationships/image" Target="../media/image96.png"/><Relationship Id="rId7" Type="http://schemas.openxmlformats.org/officeDocument/2006/relationships/image" Target="../media/image134.png"/><Relationship Id="rId12" Type="http://schemas.openxmlformats.org/officeDocument/2006/relationships/image" Target="../media/image1410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400.png"/><Relationship Id="rId5" Type="http://schemas.openxmlformats.org/officeDocument/2006/relationships/image" Target="../media/image98.png"/><Relationship Id="rId15" Type="http://schemas.openxmlformats.org/officeDocument/2006/relationships/image" Target="../media/image142.png"/><Relationship Id="rId10" Type="http://schemas.openxmlformats.org/officeDocument/2006/relationships/image" Target="../media/image139.png"/><Relationship Id="rId4" Type="http://schemas.openxmlformats.org/officeDocument/2006/relationships/image" Target="../media/image97.png"/><Relationship Id="rId9" Type="http://schemas.openxmlformats.org/officeDocument/2006/relationships/image" Target="../media/image138.png"/><Relationship Id="rId14" Type="http://schemas.openxmlformats.org/officeDocument/2006/relationships/image" Target="../media/image13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35.png"/><Relationship Id="rId18" Type="http://schemas.openxmlformats.org/officeDocument/2006/relationships/image" Target="../media/image1500.png"/><Relationship Id="rId3" Type="http://schemas.openxmlformats.org/officeDocument/2006/relationships/image" Target="../media/image96.png"/><Relationship Id="rId7" Type="http://schemas.openxmlformats.org/officeDocument/2006/relationships/image" Target="../media/image134.png"/><Relationship Id="rId12" Type="http://schemas.openxmlformats.org/officeDocument/2006/relationships/image" Target="../media/image148.png"/><Relationship Id="rId17" Type="http://schemas.openxmlformats.org/officeDocument/2006/relationships/image" Target="../media/image1490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47.png"/><Relationship Id="rId5" Type="http://schemas.openxmlformats.org/officeDocument/2006/relationships/image" Target="../media/image98.png"/><Relationship Id="rId15" Type="http://schemas.openxmlformats.org/officeDocument/2006/relationships/image" Target="../media/image142.png"/><Relationship Id="rId10" Type="http://schemas.openxmlformats.org/officeDocument/2006/relationships/image" Target="../media/image146.png"/><Relationship Id="rId4" Type="http://schemas.openxmlformats.org/officeDocument/2006/relationships/image" Target="../media/image97.png"/><Relationship Id="rId9" Type="http://schemas.openxmlformats.org/officeDocument/2006/relationships/image" Target="../media/image145.png"/><Relationship Id="rId14" Type="http://schemas.openxmlformats.org/officeDocument/2006/relationships/image" Target="../media/image13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135.png"/><Relationship Id="rId18" Type="http://schemas.openxmlformats.org/officeDocument/2006/relationships/image" Target="../media/image1500.png"/><Relationship Id="rId3" Type="http://schemas.openxmlformats.org/officeDocument/2006/relationships/image" Target="../media/image96.png"/><Relationship Id="rId7" Type="http://schemas.openxmlformats.org/officeDocument/2006/relationships/image" Target="../media/image134.png"/><Relationship Id="rId12" Type="http://schemas.openxmlformats.org/officeDocument/2006/relationships/image" Target="../media/image1550.png"/><Relationship Id="rId17" Type="http://schemas.openxmlformats.org/officeDocument/2006/relationships/image" Target="../media/image1490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14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540.png"/><Relationship Id="rId5" Type="http://schemas.openxmlformats.org/officeDocument/2006/relationships/image" Target="../media/image98.png"/><Relationship Id="rId15" Type="http://schemas.openxmlformats.org/officeDocument/2006/relationships/image" Target="../media/image142.png"/><Relationship Id="rId10" Type="http://schemas.openxmlformats.org/officeDocument/2006/relationships/image" Target="../media/image1530.png"/><Relationship Id="rId19" Type="http://schemas.openxmlformats.org/officeDocument/2006/relationships/image" Target="../media/image156.png"/><Relationship Id="rId4" Type="http://schemas.openxmlformats.org/officeDocument/2006/relationships/image" Target="../media/image97.png"/><Relationship Id="rId9" Type="http://schemas.openxmlformats.org/officeDocument/2006/relationships/image" Target="../media/image1520.png"/><Relationship Id="rId14" Type="http://schemas.openxmlformats.org/officeDocument/2006/relationships/image" Target="../media/image13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35.png"/><Relationship Id="rId18" Type="http://schemas.openxmlformats.org/officeDocument/2006/relationships/image" Target="../media/image1500.png"/><Relationship Id="rId3" Type="http://schemas.openxmlformats.org/officeDocument/2006/relationships/image" Target="../media/image96.png"/><Relationship Id="rId21" Type="http://schemas.openxmlformats.org/officeDocument/2006/relationships/image" Target="../media/image163.png"/><Relationship Id="rId7" Type="http://schemas.openxmlformats.org/officeDocument/2006/relationships/image" Target="../media/image134.png"/><Relationship Id="rId12" Type="http://schemas.openxmlformats.org/officeDocument/2006/relationships/image" Target="../media/image162.png"/><Relationship Id="rId17" Type="http://schemas.openxmlformats.org/officeDocument/2006/relationships/image" Target="../media/image1490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4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61.png"/><Relationship Id="rId5" Type="http://schemas.openxmlformats.org/officeDocument/2006/relationships/image" Target="../media/image98.png"/><Relationship Id="rId15" Type="http://schemas.openxmlformats.org/officeDocument/2006/relationships/image" Target="../media/image142.png"/><Relationship Id="rId10" Type="http://schemas.openxmlformats.org/officeDocument/2006/relationships/image" Target="../media/image160.png"/><Relationship Id="rId19" Type="http://schemas.openxmlformats.org/officeDocument/2006/relationships/image" Target="../media/image156.png"/><Relationship Id="rId4" Type="http://schemas.openxmlformats.org/officeDocument/2006/relationships/image" Target="../media/image97.png"/><Relationship Id="rId9" Type="http://schemas.openxmlformats.org/officeDocument/2006/relationships/image" Target="../media/image159.png"/><Relationship Id="rId14" Type="http://schemas.openxmlformats.org/officeDocument/2006/relationships/image" Target="../media/image136.png"/><Relationship Id="rId22" Type="http://schemas.openxmlformats.org/officeDocument/2006/relationships/image" Target="../media/image16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409.0473.pdf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409.0473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nford.edu/class/cs224n/slides/cs224n-2021-lecture07-nmt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stanford.edu/class/cs224n/slides/cs224n-2021-lecture07-nm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2AC2B2-BE48-F147-B8F0-C4214DE57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9818" y="3766079"/>
            <a:ext cx="9144000" cy="205498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Avenir Medium" panose="02000503020000020003" pitchFamily="2" charset="0"/>
              </a:rPr>
              <a:t>Harvard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AC295/CS287r/CSCI E-115B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Chris Tanner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66A7DC-809D-3741-93BC-D14DE36F96EC}"/>
              </a:ext>
            </a:extLst>
          </p:cNvPr>
          <p:cNvGrpSpPr>
            <a:grpSpLocks noChangeAspect="1"/>
          </p:cNvGrpSpPr>
          <p:nvPr/>
        </p:nvGrpSpPr>
        <p:grpSpPr>
          <a:xfrm>
            <a:off x="7891509" y="3690215"/>
            <a:ext cx="1789742" cy="1001334"/>
            <a:chOff x="3383860" y="4092499"/>
            <a:chExt cx="1774304" cy="1102997"/>
          </a:xfrm>
        </p:grpSpPr>
        <p:pic>
          <p:nvPicPr>
            <p:cNvPr id="5" name="Picture 4" descr="iacs.png">
              <a:extLst>
                <a:ext uri="{FF2B5EF4-FFF2-40B4-BE49-F238E27FC236}">
                  <a16:creationId xmlns:a16="http://schemas.microsoft.com/office/drawing/2014/main" id="{9086F760-9B6C-E246-8627-D5679938DA1E}"/>
                </a:ext>
              </a:extLst>
            </p:cNvPr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6" name="Picture 5" descr="harvard.png">
              <a:extLst>
                <a:ext uri="{FF2B5EF4-FFF2-40B4-BE49-F238E27FC236}">
                  <a16:creationId xmlns:a16="http://schemas.microsoft.com/office/drawing/2014/main" id="{0F533E74-7ECE-6C40-86AD-66A084918B0E}"/>
                </a:ext>
              </a:extLst>
            </p:cNvPr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00021C8-F00C-6C43-B330-F8BA8DD2CC26}"/>
              </a:ext>
            </a:extLst>
          </p:cNvPr>
          <p:cNvSpPr/>
          <p:nvPr/>
        </p:nvSpPr>
        <p:spPr>
          <a:xfrm>
            <a:off x="2009021" y="3303329"/>
            <a:ext cx="7806044" cy="99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0095D9-816C-7842-801A-6D3B6EE1281A}"/>
              </a:ext>
            </a:extLst>
          </p:cNvPr>
          <p:cNvSpPr/>
          <p:nvPr/>
        </p:nvSpPr>
        <p:spPr>
          <a:xfrm>
            <a:off x="2009021" y="3392360"/>
            <a:ext cx="7806044" cy="864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BC667-27E4-3A43-9E29-B8A44ADC4F14}"/>
              </a:ext>
            </a:extLst>
          </p:cNvPr>
          <p:cNvSpPr/>
          <p:nvPr/>
        </p:nvSpPr>
        <p:spPr>
          <a:xfrm>
            <a:off x="2009020" y="2360452"/>
            <a:ext cx="6790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And the power of Attention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D3A784-FA36-F34D-8D7C-D82D66A90F42}"/>
              </a:ext>
            </a:extLst>
          </p:cNvPr>
          <p:cNvSpPr txBox="1">
            <a:spLocks/>
          </p:cNvSpPr>
          <p:nvPr/>
        </p:nvSpPr>
        <p:spPr>
          <a:xfrm>
            <a:off x="2015533" y="1554710"/>
            <a:ext cx="9312569" cy="8057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venir Medium" panose="02000503020000020003" pitchFamily="2" charset="0"/>
              </a:rPr>
              <a:t>Lecture 8: Machine Translation</a:t>
            </a:r>
            <a:endParaRPr lang="en-US" sz="2400" dirty="0">
              <a:latin typeface="Karla" pitchFamily="2" charset="0"/>
              <a:ea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6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C6E9C7-878F-2C4C-95E8-511D25DA0DD1}"/>
              </a:ext>
            </a:extLst>
          </p:cNvPr>
          <p:cNvSpPr txBox="1">
            <a:spLocks/>
          </p:cNvSpPr>
          <p:nvPr/>
        </p:nvSpPr>
        <p:spPr>
          <a:xfrm>
            <a:off x="2440102" y="552329"/>
            <a:ext cx="8037398" cy="1505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Machine Translation (MT) </a:t>
            </a:r>
            <a:r>
              <a:rPr lang="en-US" dirty="0">
                <a:latin typeface="Avenir Book" panose="02000503020000020003" pitchFamily="2" charset="0"/>
              </a:rPr>
              <a:t>is an NLP task that aims to convert text from one language to another.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20D9E-D39C-BA4C-9A38-DBF7C6507D7D}"/>
              </a:ext>
            </a:extLst>
          </p:cNvPr>
          <p:cNvSpPr/>
          <p:nvPr/>
        </p:nvSpPr>
        <p:spPr>
          <a:xfrm>
            <a:off x="702989" y="2159000"/>
            <a:ext cx="11273111" cy="33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9</a:t>
            </a:r>
            <a:r>
              <a:rPr lang="en-US" sz="2400" baseline="30000" dirty="0">
                <a:solidFill>
                  <a:srgbClr val="C00000"/>
                </a:solidFill>
                <a:latin typeface="Avenir Book" panose="02000503020000020003" pitchFamily="2" charset="0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 century</a:t>
            </a:r>
            <a:r>
              <a:rPr lang="en-US" sz="2400" dirty="0">
                <a:latin typeface="Avenir Book" panose="02000503020000020003" pitchFamily="2" charset="0"/>
              </a:rPr>
              <a:t>: </a:t>
            </a:r>
            <a:r>
              <a:rPr lang="en-US" sz="2400" b="1" dirty="0">
                <a:latin typeface="Avenir Book" panose="02000503020000020003" pitchFamily="2" charset="0"/>
              </a:rPr>
              <a:t>Al-</a:t>
            </a:r>
            <a:r>
              <a:rPr lang="en-US" sz="2400" b="1" dirty="0" err="1">
                <a:latin typeface="Avenir Book" panose="02000503020000020003" pitchFamily="2" charset="0"/>
              </a:rPr>
              <a:t>Kindi</a:t>
            </a:r>
            <a:r>
              <a:rPr lang="en-US" sz="2400">
                <a:latin typeface="Avenir Book" panose="02000503020000020003" pitchFamily="2" charset="0"/>
              </a:rPr>
              <a:t> (cryptographer)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  <a:latin typeface="Avenir Book" panose="02000503020000020003" pitchFamily="2" charset="0"/>
              </a:rPr>
              <a:t>17</a:t>
            </a:r>
            <a:r>
              <a:rPr lang="en-US" sz="2400" baseline="30000">
                <a:solidFill>
                  <a:srgbClr val="C00000"/>
                </a:solidFill>
                <a:latin typeface="Avenir Book" panose="02000503020000020003" pitchFamily="2" charset="0"/>
              </a:rPr>
              <a:t>th</a:t>
            </a:r>
            <a:r>
              <a:rPr lang="en-US" sz="2400">
                <a:solidFill>
                  <a:srgbClr val="C00000"/>
                </a:solidFill>
                <a:latin typeface="Avenir Book" panose="02000503020000020003" pitchFamily="2" charset="0"/>
              </a:rPr>
              <a:t> century</a:t>
            </a:r>
            <a:r>
              <a:rPr lang="en-US" sz="2400">
                <a:latin typeface="Avenir Book" panose="02000503020000020003" pitchFamily="2" charset="0"/>
              </a:rPr>
              <a:t>: </a:t>
            </a:r>
            <a:r>
              <a:rPr lang="en-US" sz="2400" b="1">
                <a:latin typeface="Avenir Book" panose="02000503020000020003" pitchFamily="2" charset="0"/>
              </a:rPr>
              <a:t>René Descartes </a:t>
            </a:r>
            <a:r>
              <a:rPr lang="en-US" sz="2400">
                <a:latin typeface="Avenir Book" panose="02000503020000020003" pitchFamily="2" charset="0"/>
              </a:rPr>
              <a:t>theorized about a universal, symbolic language </a:t>
            </a:r>
            <a:r>
              <a:rPr lang="en-US" sz="2400">
                <a:solidFill>
                  <a:srgbClr val="C00000"/>
                </a:solidFill>
                <a:latin typeface="Avenir Book" panose="02000503020000020003" pitchFamily="2" charset="0"/>
              </a:rPr>
              <a:t>1946</a:t>
            </a:r>
            <a:r>
              <a:rPr lang="en-US" sz="2400">
                <a:latin typeface="Avenir Book" panose="02000503020000020003" pitchFamily="2" charset="0"/>
              </a:rPr>
              <a:t>: </a:t>
            </a:r>
            <a:r>
              <a:rPr lang="en-US" sz="2400" b="1">
                <a:latin typeface="Avenir Book" panose="02000503020000020003" pitchFamily="2" charset="0"/>
              </a:rPr>
              <a:t>Warren Weaver </a:t>
            </a:r>
            <a:r>
              <a:rPr lang="en-US" sz="2400">
                <a:latin typeface="Avenir Book" panose="02000503020000020003" pitchFamily="2" charset="0"/>
              </a:rPr>
              <a:t>had a seminal publication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  <a:latin typeface="Avenir Book" panose="02000503020000020003" pitchFamily="2" charset="0"/>
              </a:rPr>
              <a:t>1950s</a:t>
            </a:r>
            <a:r>
              <a:rPr lang="en-US" sz="2400">
                <a:latin typeface="Avenir Book" panose="02000503020000020003" pitchFamily="2" charset="0"/>
              </a:rPr>
              <a:t>: First huge efforts; MIT, IBM, US Government. Motivated by the Cold War.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  <a:latin typeface="Avenir Book" panose="02000503020000020003" pitchFamily="2" charset="0"/>
              </a:rPr>
              <a:t>1990s – 2014</a:t>
            </a:r>
            <a:r>
              <a:rPr lang="en-US" sz="2400">
                <a:latin typeface="Avenir Book" panose="02000503020000020003" pitchFamily="2" charset="0"/>
              </a:rPr>
              <a:t>: Statistical MT.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  <a:latin typeface="Avenir Book" panose="02000503020000020003" pitchFamily="2" charset="0"/>
              </a:rPr>
              <a:t>2014 – present</a:t>
            </a:r>
            <a:r>
              <a:rPr lang="en-US" sz="2400">
                <a:latin typeface="Avenir Book" panose="02000503020000020003" pitchFamily="2" charset="0"/>
              </a:rPr>
              <a:t>: Neural MT (Deep Learning)</a:t>
            </a:r>
          </a:p>
        </p:txBody>
      </p:sp>
    </p:spTree>
    <p:extLst>
      <p:ext uri="{BB962C8B-B14F-4D97-AF65-F5344CB8AC3E}">
        <p14:creationId xmlns:p14="http://schemas.microsoft.com/office/powerpoint/2010/main" val="54465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9B6A81-5DBA-F840-A6AD-3D07768521B0}"/>
                  </a:ext>
                </a:extLst>
              </p:cNvPr>
              <p:cNvSpPr txBox="1"/>
              <p:nvPr/>
            </p:nvSpPr>
            <p:spPr>
              <a:xfrm>
                <a:off x="3568520" y="2491341"/>
                <a:ext cx="5042080" cy="561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argma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b="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9B6A81-5DBA-F840-A6AD-3D0776852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520" y="2491341"/>
                <a:ext cx="5042080" cy="561372"/>
              </a:xfrm>
              <a:prstGeom prst="rect">
                <a:avLst/>
              </a:prstGeom>
              <a:blipFill>
                <a:blip r:embed="rId2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F1451-C577-374E-809C-F5596ED82748}"/>
                  </a:ext>
                </a:extLst>
              </p:cNvPr>
              <p:cNvSpPr txBox="1"/>
              <p:nvPr/>
            </p:nvSpPr>
            <p:spPr>
              <a:xfrm>
                <a:off x="3677411" y="3524602"/>
                <a:ext cx="5042080" cy="561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argma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F1451-C577-374E-809C-F5596ED82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411" y="3524602"/>
                <a:ext cx="5042080" cy="561372"/>
              </a:xfrm>
              <a:prstGeom prst="rect">
                <a:avLst/>
              </a:prstGeom>
              <a:blipFill>
                <a:blip r:embed="rId3"/>
                <a:stretch>
                  <a:fillRect t="-666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D624EF-A1A4-E948-B82B-DC2F0CCB4543}"/>
              </a:ext>
            </a:extLst>
          </p:cNvPr>
          <p:cNvSpPr txBox="1">
            <a:spLocks/>
          </p:cNvSpPr>
          <p:nvPr/>
        </p:nvSpPr>
        <p:spPr>
          <a:xfrm>
            <a:off x="2096351" y="273488"/>
            <a:ext cx="7999298" cy="60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1990s – 2014: </a:t>
            </a:r>
            <a:r>
              <a:rPr lang="en-US" b="1" dirty="0">
                <a:solidFill>
                  <a:srgbClr val="15151D"/>
                </a:solidFill>
                <a:latin typeface="Avenir Book" panose="02000503020000020003" pitchFamily="2" charset="0"/>
              </a:rPr>
              <a:t>Statistical MT</a:t>
            </a:r>
            <a:endParaRPr lang="en-US" dirty="0">
              <a:solidFill>
                <a:srgbClr val="15151D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9B6A81-5DBA-F840-A6AD-3D07768521B0}"/>
                  </a:ext>
                </a:extLst>
              </p:cNvPr>
              <p:cNvSpPr txBox="1"/>
              <p:nvPr/>
            </p:nvSpPr>
            <p:spPr>
              <a:xfrm>
                <a:off x="3568520" y="2491341"/>
                <a:ext cx="5042080" cy="561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argma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b="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9B6A81-5DBA-F840-A6AD-3D0776852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520" y="2491341"/>
                <a:ext cx="5042080" cy="561372"/>
              </a:xfrm>
              <a:prstGeom prst="rect">
                <a:avLst/>
              </a:prstGeom>
              <a:blipFill>
                <a:blip r:embed="rId2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F1451-C577-374E-809C-F5596ED82748}"/>
                  </a:ext>
                </a:extLst>
              </p:cNvPr>
              <p:cNvSpPr txBox="1"/>
              <p:nvPr/>
            </p:nvSpPr>
            <p:spPr>
              <a:xfrm>
                <a:off x="3677411" y="3524602"/>
                <a:ext cx="5042080" cy="561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argma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F1451-C577-374E-809C-F5596ED82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411" y="3524602"/>
                <a:ext cx="5042080" cy="561372"/>
              </a:xfrm>
              <a:prstGeom prst="rect">
                <a:avLst/>
              </a:prstGeom>
              <a:blipFill>
                <a:blip r:embed="rId3"/>
                <a:stretch>
                  <a:fillRect t="-666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B61E360-B889-6848-A53B-BABE00C4968D}"/>
              </a:ext>
            </a:extLst>
          </p:cNvPr>
          <p:cNvSpPr/>
          <p:nvPr/>
        </p:nvSpPr>
        <p:spPr>
          <a:xfrm>
            <a:off x="6702091" y="5506483"/>
            <a:ext cx="2572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>
                <a:solidFill>
                  <a:srgbClr val="0070C0"/>
                </a:solidFill>
                <a:latin typeface="Avenir Book" panose="02000503020000020003" pitchFamily="2" charset="0"/>
              </a:rPr>
              <a:t>Language</a:t>
            </a:r>
            <a:br>
              <a:rPr lang="cs-CZ" sz="2400">
                <a:solidFill>
                  <a:srgbClr val="0070C0"/>
                </a:solidFill>
                <a:latin typeface="Avenir Book" panose="02000503020000020003" pitchFamily="2" charset="0"/>
              </a:rPr>
            </a:br>
            <a:r>
              <a:rPr lang="cs-CZ" sz="2400">
                <a:solidFill>
                  <a:srgbClr val="0070C0"/>
                </a:solidFill>
                <a:latin typeface="Avenir Book" panose="02000503020000020003" pitchFamily="2" charset="0"/>
              </a:rPr>
              <a:t>model</a:t>
            </a:r>
            <a:endParaRPr lang="en-US" sz="240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DFE1412-CB28-774D-9BBC-C770875D7406}"/>
              </a:ext>
            </a:extLst>
          </p:cNvPr>
          <p:cNvSpPr/>
          <p:nvPr/>
        </p:nvSpPr>
        <p:spPr>
          <a:xfrm rot="16200000">
            <a:off x="7172177" y="4654916"/>
            <a:ext cx="1311191" cy="321059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9AACD-4E9D-CA49-9FC2-3094D6493DBD}"/>
              </a:ext>
            </a:extLst>
          </p:cNvPr>
          <p:cNvSpPr/>
          <p:nvPr/>
        </p:nvSpPr>
        <p:spPr>
          <a:xfrm>
            <a:off x="5415880" y="4778508"/>
            <a:ext cx="2572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>
                <a:solidFill>
                  <a:srgbClr val="0070C0"/>
                </a:solidFill>
                <a:latin typeface="Avenir Book" panose="02000503020000020003" pitchFamily="2" charset="0"/>
              </a:rPr>
              <a:t>Translation</a:t>
            </a:r>
          </a:p>
          <a:p>
            <a:pPr algn="ctr"/>
            <a:r>
              <a:rPr lang="cs-CZ" sz="2400">
                <a:solidFill>
                  <a:srgbClr val="0070C0"/>
                </a:solidFill>
                <a:latin typeface="Avenir Book" panose="02000503020000020003" pitchFamily="2" charset="0"/>
              </a:rPr>
              <a:t>model</a:t>
            </a:r>
            <a:endParaRPr lang="en-US" sz="240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AFD848D-BFD6-4448-B015-FC3210DB12F8}"/>
              </a:ext>
            </a:extLst>
          </p:cNvPr>
          <p:cNvSpPr/>
          <p:nvPr/>
        </p:nvSpPr>
        <p:spPr>
          <a:xfrm rot="16200000">
            <a:off x="6662705" y="4290762"/>
            <a:ext cx="561371" cy="28295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BC9E2B-A475-9A42-A6CA-C72A74CECECB}"/>
              </a:ext>
            </a:extLst>
          </p:cNvPr>
          <p:cNvSpPr txBox="1">
            <a:spLocks/>
          </p:cNvSpPr>
          <p:nvPr/>
        </p:nvSpPr>
        <p:spPr>
          <a:xfrm>
            <a:off x="2096351" y="273488"/>
            <a:ext cx="7999298" cy="60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1990s – 2014: </a:t>
            </a:r>
            <a:r>
              <a:rPr lang="en-US" b="1" dirty="0">
                <a:solidFill>
                  <a:srgbClr val="15151D"/>
                </a:solidFill>
                <a:latin typeface="Avenir Book" panose="02000503020000020003" pitchFamily="2" charset="0"/>
              </a:rPr>
              <a:t>Statistical MT</a:t>
            </a:r>
            <a:endParaRPr lang="en-US" dirty="0">
              <a:solidFill>
                <a:srgbClr val="15151D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F1451-C577-374E-809C-F5596ED82748}"/>
                  </a:ext>
                </a:extLst>
              </p:cNvPr>
              <p:cNvSpPr txBox="1"/>
              <p:nvPr/>
            </p:nvSpPr>
            <p:spPr>
              <a:xfrm>
                <a:off x="3284199" y="1386262"/>
                <a:ext cx="5042080" cy="561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argma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F1451-C577-374E-809C-F5596ED82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199" y="1386262"/>
                <a:ext cx="5042080" cy="561372"/>
              </a:xfrm>
              <a:prstGeom prst="rect">
                <a:avLst/>
              </a:prstGeom>
              <a:blipFill>
                <a:blip r:embed="rId2"/>
                <a:stretch>
                  <a:fillRect t="-4348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69353FB-082A-B44C-A729-38045474BFB2}"/>
                  </a:ext>
                </a:extLst>
              </p:cNvPr>
              <p:cNvSpPr/>
              <p:nvPr/>
            </p:nvSpPr>
            <p:spPr>
              <a:xfrm>
                <a:off x="2956939" y="2432197"/>
                <a:ext cx="659787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sz="240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We estimate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sz="240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 from a parallel corpus. </a:t>
                </a:r>
                <a:endParaRPr lang="en-US" sz="2400">
                  <a:solidFill>
                    <a:schemeClr val="tx1"/>
                  </a:solidFill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69353FB-082A-B44C-A729-38045474B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939" y="2432197"/>
                <a:ext cx="6597879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99E356-E6E9-8A47-892C-ED717A83A9A8}"/>
              </a:ext>
            </a:extLst>
          </p:cNvPr>
          <p:cNvSpPr txBox="1">
            <a:spLocks/>
          </p:cNvSpPr>
          <p:nvPr/>
        </p:nvSpPr>
        <p:spPr>
          <a:xfrm>
            <a:off x="2096351" y="273488"/>
            <a:ext cx="7999298" cy="60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1990s – 2014: </a:t>
            </a:r>
            <a:r>
              <a:rPr lang="en-US" b="1" dirty="0">
                <a:solidFill>
                  <a:srgbClr val="15151D"/>
                </a:solidFill>
                <a:latin typeface="Avenir Book" panose="02000503020000020003" pitchFamily="2" charset="0"/>
              </a:rPr>
              <a:t>Statistical MT</a:t>
            </a:r>
            <a:endParaRPr lang="en-US" dirty="0">
              <a:solidFill>
                <a:srgbClr val="15151D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2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F1451-C577-374E-809C-F5596ED82748}"/>
                  </a:ext>
                </a:extLst>
              </p:cNvPr>
              <p:cNvSpPr txBox="1"/>
              <p:nvPr/>
            </p:nvSpPr>
            <p:spPr>
              <a:xfrm>
                <a:off x="3284199" y="1386262"/>
                <a:ext cx="5042080" cy="561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argma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F1451-C577-374E-809C-F5596ED82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199" y="1386262"/>
                <a:ext cx="5042080" cy="561372"/>
              </a:xfrm>
              <a:prstGeom prst="rect">
                <a:avLst/>
              </a:prstGeom>
              <a:blipFill>
                <a:blip r:embed="rId2"/>
                <a:stretch>
                  <a:fillRect t="-4348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69353FB-082A-B44C-A729-38045474BFB2}"/>
                  </a:ext>
                </a:extLst>
              </p:cNvPr>
              <p:cNvSpPr/>
              <p:nvPr/>
            </p:nvSpPr>
            <p:spPr>
              <a:xfrm>
                <a:off x="2956939" y="2432197"/>
                <a:ext cx="659787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sz="240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We estimate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sz="240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 from a parallel corpus. </a:t>
                </a:r>
                <a:endParaRPr lang="en-US" sz="2400">
                  <a:solidFill>
                    <a:schemeClr val="tx1"/>
                  </a:solidFill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69353FB-082A-B44C-A729-38045474B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939" y="2432197"/>
                <a:ext cx="6597879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C5A06B9-45CD-104F-98CC-E590D53489AE}"/>
              </a:ext>
            </a:extLst>
          </p:cNvPr>
          <p:cNvSpPr/>
          <p:nvPr/>
        </p:nvSpPr>
        <p:spPr>
          <a:xfrm>
            <a:off x="3284199" y="3227320"/>
            <a:ext cx="5561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err="1">
                <a:latin typeface="Avenir Book" panose="02000503020000020003" pitchFamily="2" charset="0"/>
              </a:rPr>
              <a:t>Technically</a:t>
            </a:r>
            <a:r>
              <a:rPr lang="cs-CZ" sz="2400">
                <a:latin typeface="Avenir Book" panose="02000503020000020003" pitchFamily="2" charset="0"/>
              </a:rPr>
              <a:t>, </a:t>
            </a:r>
            <a:r>
              <a:rPr lang="cs-CZ" sz="2400" err="1">
                <a:latin typeface="Avenir Book" panose="02000503020000020003" pitchFamily="2" charset="0"/>
              </a:rPr>
              <a:t>we’re</a:t>
            </a:r>
            <a:r>
              <a:rPr lang="cs-CZ" sz="2400">
                <a:latin typeface="Avenir Book" panose="02000503020000020003" pitchFamily="2" charset="0"/>
              </a:rPr>
              <a:t> </a:t>
            </a:r>
            <a:r>
              <a:rPr lang="cs-CZ" sz="2400" err="1">
                <a:latin typeface="Avenir Book" panose="02000503020000020003" pitchFamily="2" charset="0"/>
              </a:rPr>
              <a:t>actually</a:t>
            </a:r>
            <a:r>
              <a:rPr lang="cs-CZ" sz="2400">
                <a:latin typeface="Avenir Book" panose="02000503020000020003" pitchFamily="2" charset="0"/>
              </a:rPr>
              <a:t> </a:t>
            </a:r>
            <a:r>
              <a:rPr lang="cs-CZ" sz="2400" err="1">
                <a:latin typeface="Avenir Book" panose="02000503020000020003" pitchFamily="2" charset="0"/>
              </a:rPr>
              <a:t>interested</a:t>
            </a:r>
            <a:r>
              <a:rPr lang="cs-CZ" sz="2400">
                <a:latin typeface="Avenir Book" panose="02000503020000020003" pitchFamily="2" charset="0"/>
              </a:rPr>
              <a:t> in:</a:t>
            </a:r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113DC2-B6F7-0143-A8A3-02159CD863C6}"/>
                  </a:ext>
                </a:extLst>
              </p:cNvPr>
              <p:cNvSpPr txBox="1"/>
              <p:nvPr/>
            </p:nvSpPr>
            <p:spPr>
              <a:xfrm>
                <a:off x="3568520" y="4232714"/>
                <a:ext cx="5042080" cy="561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argma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113DC2-B6F7-0143-A8A3-02159CD86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520" y="4232714"/>
                <a:ext cx="5042080" cy="561372"/>
              </a:xfrm>
              <a:prstGeom prst="rect">
                <a:avLst/>
              </a:prstGeom>
              <a:blipFill>
                <a:blip r:embed="rId4"/>
                <a:stretch>
                  <a:fillRect t="-666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87824068-7625-2046-A263-9D86DA3D046E}"/>
              </a:ext>
            </a:extLst>
          </p:cNvPr>
          <p:cNvSpPr/>
          <p:nvPr/>
        </p:nvSpPr>
        <p:spPr>
          <a:xfrm rot="16200000">
            <a:off x="6330196" y="4879015"/>
            <a:ext cx="561371" cy="28295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F2265-6967-F84D-AD97-FFC1B0A21BF2}"/>
              </a:ext>
            </a:extLst>
          </p:cNvPr>
          <p:cNvSpPr/>
          <p:nvPr/>
        </p:nvSpPr>
        <p:spPr>
          <a:xfrm>
            <a:off x="2006830" y="5509482"/>
            <a:ext cx="8253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err="1">
                <a:latin typeface="Avenir Book" panose="02000503020000020003" pitchFamily="2" charset="0"/>
              </a:rPr>
              <a:t>Def</a:t>
            </a:r>
            <a:r>
              <a:rPr lang="cs-CZ" sz="2400">
                <a:latin typeface="Avenir Book" panose="02000503020000020003" pitchFamily="2" charset="0"/>
              </a:rPr>
              <a:t>: </a:t>
            </a:r>
            <a:r>
              <a:rPr lang="cs-CZ" sz="2400" b="1" err="1">
                <a:solidFill>
                  <a:srgbClr val="C00000"/>
                </a:solidFill>
                <a:latin typeface="Avenir Book" panose="02000503020000020003" pitchFamily="2" charset="0"/>
              </a:rPr>
              <a:t>alignment</a:t>
            </a:r>
            <a:r>
              <a:rPr lang="cs-CZ" sz="2400">
                <a:latin typeface="Avenir Book" panose="02000503020000020003" pitchFamily="2" charset="0"/>
              </a:rPr>
              <a:t> </a:t>
            </a:r>
            <a:r>
              <a:rPr lang="cs-CZ" sz="2400" err="1">
                <a:latin typeface="Avenir Book" panose="02000503020000020003" pitchFamily="2" charset="0"/>
              </a:rPr>
              <a:t>is</a:t>
            </a:r>
            <a:r>
              <a:rPr lang="cs-CZ" sz="2400">
                <a:latin typeface="Avenir Book" panose="02000503020000020003" pitchFamily="2" charset="0"/>
              </a:rPr>
              <a:t> </a:t>
            </a:r>
            <a:r>
              <a:rPr lang="cs-CZ" sz="2400" err="1">
                <a:latin typeface="Avenir Book" panose="02000503020000020003" pitchFamily="2" charset="0"/>
              </a:rPr>
              <a:t>the</a:t>
            </a:r>
            <a:r>
              <a:rPr lang="cs-CZ" sz="2400">
                <a:latin typeface="Avenir Book" panose="02000503020000020003" pitchFamily="2" charset="0"/>
              </a:rPr>
              <a:t> </a:t>
            </a:r>
            <a:r>
              <a:rPr lang="cs-CZ" sz="2400" err="1">
                <a:latin typeface="Avenir Book" panose="02000503020000020003" pitchFamily="2" charset="0"/>
              </a:rPr>
              <a:t>correspondence</a:t>
            </a:r>
            <a:r>
              <a:rPr lang="cs-CZ" sz="2400">
                <a:latin typeface="Avenir Book" panose="02000503020000020003" pitchFamily="2" charset="0"/>
              </a:rPr>
              <a:t> </a:t>
            </a:r>
            <a:r>
              <a:rPr lang="cs-CZ" sz="2400" err="1">
                <a:latin typeface="Avenir Book" panose="02000503020000020003" pitchFamily="2" charset="0"/>
              </a:rPr>
              <a:t>between</a:t>
            </a:r>
            <a:r>
              <a:rPr lang="cs-CZ" sz="2400">
                <a:latin typeface="Avenir Book" panose="02000503020000020003" pitchFamily="2" charset="0"/>
              </a:rPr>
              <a:t> </a:t>
            </a:r>
            <a:r>
              <a:rPr lang="cs-CZ" sz="2400" err="1">
                <a:latin typeface="Avenir Book" panose="02000503020000020003" pitchFamily="2" charset="0"/>
              </a:rPr>
              <a:t>particular</a:t>
            </a:r>
            <a:r>
              <a:rPr lang="cs-CZ" sz="2400">
                <a:latin typeface="Avenir Book" panose="02000503020000020003" pitchFamily="2" charset="0"/>
              </a:rPr>
              <a:t> </a:t>
            </a:r>
            <a:r>
              <a:rPr lang="cs-CZ" sz="2400" err="1">
                <a:latin typeface="Avenir Book" panose="02000503020000020003" pitchFamily="2" charset="0"/>
              </a:rPr>
              <a:t>words</a:t>
            </a:r>
            <a:r>
              <a:rPr lang="cs-CZ" sz="2400">
                <a:latin typeface="Avenir Book" panose="02000503020000020003" pitchFamily="2" charset="0"/>
              </a:rPr>
              <a:t> in </a:t>
            </a:r>
            <a:r>
              <a:rPr lang="cs-CZ" sz="2400" err="1">
                <a:latin typeface="Avenir Book" panose="02000503020000020003" pitchFamily="2" charset="0"/>
              </a:rPr>
              <a:t>different</a:t>
            </a:r>
            <a:r>
              <a:rPr lang="cs-CZ" sz="2400">
                <a:latin typeface="Avenir Book" panose="02000503020000020003" pitchFamily="2" charset="0"/>
              </a:rPr>
              <a:t> </a:t>
            </a:r>
            <a:r>
              <a:rPr lang="cs-CZ" sz="2400" err="1">
                <a:latin typeface="Avenir Book" panose="02000503020000020003" pitchFamily="2" charset="0"/>
              </a:rPr>
              <a:t>languages</a:t>
            </a:r>
            <a:endParaRPr lang="en-US" sz="240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F63BEA-BD53-3945-B4B0-FEC502A32F51}"/>
              </a:ext>
            </a:extLst>
          </p:cNvPr>
          <p:cNvSpPr txBox="1">
            <a:spLocks/>
          </p:cNvSpPr>
          <p:nvPr/>
        </p:nvSpPr>
        <p:spPr>
          <a:xfrm>
            <a:off x="2096351" y="273488"/>
            <a:ext cx="7999298" cy="60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1990s – 2014: </a:t>
            </a:r>
            <a:r>
              <a:rPr lang="en-US" b="1" dirty="0">
                <a:solidFill>
                  <a:srgbClr val="15151D"/>
                </a:solidFill>
                <a:latin typeface="Avenir Book" panose="02000503020000020003" pitchFamily="2" charset="0"/>
              </a:rPr>
              <a:t>Statistical MT</a:t>
            </a:r>
            <a:endParaRPr lang="en-US" dirty="0">
              <a:solidFill>
                <a:srgbClr val="15151D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8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F5E482-EAC2-8749-805C-F22A23CF9CF6}"/>
              </a:ext>
            </a:extLst>
          </p:cNvPr>
          <p:cNvSpPr/>
          <p:nvPr/>
        </p:nvSpPr>
        <p:spPr>
          <a:xfrm>
            <a:off x="1458850" y="4393675"/>
            <a:ext cx="983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>
                <a:latin typeface="Avenir Book" panose="02000503020000020003" pitchFamily="2" charset="0"/>
              </a:rPr>
              <a:t>Some</a:t>
            </a:r>
            <a:r>
              <a:rPr lang="cs-CZ" sz="2400" dirty="0">
                <a:latin typeface="Avenir Book" panose="02000503020000020003" pitchFamily="2" charset="0"/>
              </a:rPr>
              <a:t> 1-to-0 mappings, 1-to-1 mappings, 1-to-many mappings, etc</a:t>
            </a:r>
          </a:p>
          <a:p>
            <a:pPr algn="ctr"/>
            <a:endParaRPr lang="cs-CZ" sz="2400" dirty="0">
              <a:latin typeface="Avenir Book" panose="02000503020000020003" pitchFamily="2" charset="0"/>
            </a:endParaRPr>
          </a:p>
          <a:p>
            <a:pPr algn="ctr"/>
            <a:r>
              <a:rPr lang="cs-CZ" sz="2400" dirty="0" err="1">
                <a:latin typeface="Avenir Book" panose="02000503020000020003" pitchFamily="2" charset="0"/>
              </a:rPr>
              <a:t>See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chalkboard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for</a:t>
            </a:r>
            <a:r>
              <a:rPr lang="cs-CZ" sz="2400" dirty="0">
                <a:latin typeface="Avenir Book" panose="02000503020000020003" pitchFamily="2" charset="0"/>
              </a:rPr>
              <a:t> a table </a:t>
            </a:r>
            <a:r>
              <a:rPr lang="cs-CZ" sz="2400" dirty="0" err="1">
                <a:latin typeface="Avenir Book" panose="02000503020000020003" pitchFamily="2" charset="0"/>
              </a:rPr>
              <a:t>view</a:t>
            </a:r>
            <a:r>
              <a:rPr lang="cs-CZ" sz="2400" dirty="0">
                <a:latin typeface="Avenir Book" panose="02000503020000020003" pitchFamily="2" charset="0"/>
              </a:rPr>
              <a:t>.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ED83A-39C4-D444-9AB0-16C34BE8D90E}"/>
              </a:ext>
            </a:extLst>
          </p:cNvPr>
          <p:cNvSpPr/>
          <p:nvPr/>
        </p:nvSpPr>
        <p:spPr>
          <a:xfrm>
            <a:off x="174170" y="6465234"/>
            <a:ext cx="6677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The Mathematics of Statistical Machine Translation: Parameter Estimation. Brown et al. ACL 1993.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FC4FBF-CBBD-654E-9DFE-35C5477F6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99" y="1142245"/>
            <a:ext cx="6921500" cy="22479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B5E3178-99A0-9142-AED9-6C0CE0EACDF2}"/>
              </a:ext>
            </a:extLst>
          </p:cNvPr>
          <p:cNvSpPr txBox="1">
            <a:spLocks/>
          </p:cNvSpPr>
          <p:nvPr/>
        </p:nvSpPr>
        <p:spPr>
          <a:xfrm>
            <a:off x="2096351" y="273488"/>
            <a:ext cx="7999298" cy="60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1990s – 2014: </a:t>
            </a:r>
            <a:r>
              <a:rPr lang="en-US" b="1" dirty="0">
                <a:solidFill>
                  <a:srgbClr val="15151D"/>
                </a:solidFill>
                <a:latin typeface="Avenir Book" panose="02000503020000020003" pitchFamily="2" charset="0"/>
              </a:rPr>
              <a:t>Statistical MT</a:t>
            </a:r>
            <a:endParaRPr lang="en-US" dirty="0">
              <a:solidFill>
                <a:srgbClr val="15151D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2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87CE7-66F3-F74C-B992-7B9DC3DB7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99" y="1142245"/>
            <a:ext cx="6921500" cy="2247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F5E482-EAC2-8749-805C-F22A23CF9CF6}"/>
              </a:ext>
            </a:extLst>
          </p:cNvPr>
          <p:cNvSpPr/>
          <p:nvPr/>
        </p:nvSpPr>
        <p:spPr>
          <a:xfrm>
            <a:off x="1458849" y="3520477"/>
            <a:ext cx="9834799" cy="28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err="1">
                <a:latin typeface="Avenir Book" panose="02000503020000020003" pitchFamily="2" charset="0"/>
              </a:rPr>
              <a:t>Alignment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is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complex</a:t>
            </a:r>
            <a:r>
              <a:rPr lang="cs-CZ" sz="2400" dirty="0">
                <a:latin typeface="Avenir Book" panose="02000503020000020003" pitchFamily="2" charset="0"/>
              </a:rPr>
              <a:t> and </a:t>
            </a:r>
            <a:r>
              <a:rPr lang="cs-CZ" sz="2400" dirty="0" err="1">
                <a:latin typeface="Avenir Book" panose="02000503020000020003" pitchFamily="2" charset="0"/>
              </a:rPr>
              <a:t>can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be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based</a:t>
            </a:r>
            <a:r>
              <a:rPr lang="cs-CZ" sz="2400" dirty="0">
                <a:latin typeface="Avenir Book" panose="02000503020000020003" pitchFamily="2" charset="0"/>
              </a:rPr>
              <a:t> on:</a:t>
            </a:r>
            <a:endParaRPr lang="en-US" sz="2400" dirty="0">
              <a:latin typeface="Avenir Book" panose="0200050302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particular words aligning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sentence positions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word “fertility” (the # of words a word spans to)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much more</a:t>
            </a:r>
            <a:endParaRPr lang="cs-CZ" sz="2400" dirty="0">
              <a:latin typeface="Avenir Book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ED83A-39C4-D444-9AB0-16C34BE8D90E}"/>
              </a:ext>
            </a:extLst>
          </p:cNvPr>
          <p:cNvSpPr/>
          <p:nvPr/>
        </p:nvSpPr>
        <p:spPr>
          <a:xfrm>
            <a:off x="174170" y="6465234"/>
            <a:ext cx="6677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The Mathematics of Statistical Machine Translation: Parameter Estimation. Brown et al. ACL 1993.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CC6504-26F3-674A-AD47-297B53A1C1DD}"/>
              </a:ext>
            </a:extLst>
          </p:cNvPr>
          <p:cNvSpPr txBox="1">
            <a:spLocks/>
          </p:cNvSpPr>
          <p:nvPr/>
        </p:nvSpPr>
        <p:spPr>
          <a:xfrm>
            <a:off x="2096351" y="273488"/>
            <a:ext cx="7999298" cy="60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1990s – 2014: </a:t>
            </a:r>
            <a:r>
              <a:rPr lang="en-US" b="1" dirty="0">
                <a:solidFill>
                  <a:srgbClr val="15151D"/>
                </a:solidFill>
                <a:latin typeface="Avenir Book" panose="02000503020000020003" pitchFamily="2" charset="0"/>
              </a:rPr>
              <a:t>Statistical MT</a:t>
            </a:r>
            <a:endParaRPr lang="en-US" dirty="0">
              <a:solidFill>
                <a:srgbClr val="15151D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6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C6E9C7-878F-2C4C-95E8-511D25DA0DD1}"/>
              </a:ext>
            </a:extLst>
          </p:cNvPr>
          <p:cNvSpPr txBox="1">
            <a:spLocks/>
          </p:cNvSpPr>
          <p:nvPr/>
        </p:nvSpPr>
        <p:spPr>
          <a:xfrm>
            <a:off x="2096351" y="273488"/>
            <a:ext cx="7999298" cy="60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1990s – 2014: </a:t>
            </a:r>
            <a:r>
              <a:rPr lang="en-US" b="1" dirty="0">
                <a:solidFill>
                  <a:srgbClr val="15151D"/>
                </a:solidFill>
                <a:latin typeface="Avenir Book" panose="02000503020000020003" pitchFamily="2" charset="0"/>
              </a:rPr>
              <a:t>Statistical MT</a:t>
            </a:r>
            <a:endParaRPr lang="en-US" dirty="0">
              <a:solidFill>
                <a:srgbClr val="15151D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F5E482-EAC2-8749-805C-F22A23CF9CF6}"/>
                  </a:ext>
                </a:extLst>
              </p:cNvPr>
              <p:cNvSpPr/>
              <p:nvPr/>
            </p:nvSpPr>
            <p:spPr>
              <a:xfrm>
                <a:off x="1458851" y="2570451"/>
                <a:ext cx="9834799" cy="595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venir Book" panose="02000503020000020003" pitchFamily="2" charset="0"/>
                  </a:rPr>
                  <a:t>How in the world can we compute this </a:t>
                </a:r>
                <a:r>
                  <a:rPr lang="en-US" sz="2400" dirty="0">
                    <a:solidFill>
                      <a:srgbClr val="C00000"/>
                    </a:solidFill>
                    <a:latin typeface="Avenir Book" panose="02000503020000020003" pitchFamily="2" charset="0"/>
                  </a:rPr>
                  <a:t>argmax</a:t>
                </a:r>
                <a:r>
                  <a:rPr lang="en-US" sz="2400" dirty="0">
                    <a:latin typeface="Avenir Book" panose="02000503020000020003" pitchFamily="2" charset="0"/>
                  </a:rPr>
                  <a:t>?! Exploding/infinite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’s!</a:t>
                </a:r>
                <a:endParaRPr lang="cs-CZ" sz="2400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F5E482-EAC2-8749-805C-F22A23CF9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51" y="2570451"/>
                <a:ext cx="9834799" cy="595163"/>
              </a:xfrm>
              <a:prstGeom prst="rect">
                <a:avLst/>
              </a:prstGeom>
              <a:blipFill>
                <a:blip r:embed="rId2"/>
                <a:stretch>
                  <a:fillRect l="-902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D8412A-830C-5940-8C8F-447F01CF664B}"/>
                  </a:ext>
                </a:extLst>
              </p:cNvPr>
              <p:cNvSpPr txBox="1"/>
              <p:nvPr/>
            </p:nvSpPr>
            <p:spPr>
              <a:xfrm>
                <a:off x="3319825" y="1455389"/>
                <a:ext cx="5042080" cy="561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argma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D8412A-830C-5940-8C8F-447F01CF6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25" y="1455389"/>
                <a:ext cx="5042080" cy="561372"/>
              </a:xfrm>
              <a:prstGeom prst="rect">
                <a:avLst/>
              </a:prstGeom>
              <a:blipFill>
                <a:blip r:embed="rId3"/>
                <a:stretch>
                  <a:fillRect t="-666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20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C6E9C7-878F-2C4C-95E8-511D25DA0DD1}"/>
              </a:ext>
            </a:extLst>
          </p:cNvPr>
          <p:cNvSpPr txBox="1">
            <a:spLocks/>
          </p:cNvSpPr>
          <p:nvPr/>
        </p:nvSpPr>
        <p:spPr>
          <a:xfrm>
            <a:off x="2096351" y="273488"/>
            <a:ext cx="7999298" cy="60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1990s – 2014: </a:t>
            </a:r>
            <a:r>
              <a:rPr lang="en-US" b="1" dirty="0">
                <a:solidFill>
                  <a:srgbClr val="15151D"/>
                </a:solidFill>
                <a:latin typeface="Avenir Book" panose="02000503020000020003" pitchFamily="2" charset="0"/>
              </a:rPr>
              <a:t>Statistical MT</a:t>
            </a:r>
            <a:endParaRPr lang="en-US" dirty="0">
              <a:solidFill>
                <a:srgbClr val="15151D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F5E482-EAC2-8749-805C-F22A23CF9CF6}"/>
                  </a:ext>
                </a:extLst>
              </p:cNvPr>
              <p:cNvSpPr/>
              <p:nvPr/>
            </p:nvSpPr>
            <p:spPr>
              <a:xfrm>
                <a:off x="1458851" y="2570451"/>
                <a:ext cx="9834799" cy="595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venir Book" panose="02000503020000020003" pitchFamily="2" charset="0"/>
                  </a:rPr>
                  <a:t>How in the world can we compute this </a:t>
                </a:r>
                <a:r>
                  <a:rPr lang="en-US" sz="2400" dirty="0">
                    <a:solidFill>
                      <a:srgbClr val="C00000"/>
                    </a:solidFill>
                    <a:latin typeface="Avenir Book" panose="02000503020000020003" pitchFamily="2" charset="0"/>
                  </a:rPr>
                  <a:t>argmax</a:t>
                </a:r>
                <a:r>
                  <a:rPr lang="en-US" sz="2400" dirty="0">
                    <a:latin typeface="Avenir Book" panose="02000503020000020003" pitchFamily="2" charset="0"/>
                  </a:rPr>
                  <a:t>?! Exploding/infinite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’s!</a:t>
                </a:r>
                <a:endParaRPr lang="cs-CZ" sz="2400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F5E482-EAC2-8749-805C-F22A23CF9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51" y="2570451"/>
                <a:ext cx="9834799" cy="595163"/>
              </a:xfrm>
              <a:prstGeom prst="rect">
                <a:avLst/>
              </a:prstGeom>
              <a:blipFill>
                <a:blip r:embed="rId2"/>
                <a:stretch>
                  <a:fillRect l="-902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D8412A-830C-5940-8C8F-447F01CF664B}"/>
                  </a:ext>
                </a:extLst>
              </p:cNvPr>
              <p:cNvSpPr txBox="1"/>
              <p:nvPr/>
            </p:nvSpPr>
            <p:spPr>
              <a:xfrm>
                <a:off x="3319825" y="1455389"/>
                <a:ext cx="5042080" cy="561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argma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D8412A-830C-5940-8C8F-447F01CF6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25" y="1455389"/>
                <a:ext cx="5042080" cy="561372"/>
              </a:xfrm>
              <a:prstGeom prst="rect">
                <a:avLst/>
              </a:prstGeom>
              <a:blipFill>
                <a:blip r:embed="rId3"/>
                <a:stretch>
                  <a:fillRect t="-666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3811269-8405-094B-BE10-55B1C789A616}"/>
              </a:ext>
            </a:extLst>
          </p:cNvPr>
          <p:cNvSpPr/>
          <p:nvPr/>
        </p:nvSpPr>
        <p:spPr>
          <a:xfrm>
            <a:off x="1458850" y="3878616"/>
            <a:ext cx="9834799" cy="59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Neural MT</a:t>
            </a:r>
            <a:r>
              <a:rPr lang="en-US" sz="2400" dirty="0">
                <a:latin typeface="Avenir Book" panose="02000503020000020003" pitchFamily="2" charset="0"/>
              </a:rPr>
              <a:t> (deep learning approach) needs to address this, too.</a:t>
            </a:r>
            <a:endParaRPr lang="cs-CZ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24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C6E9C7-878F-2C4C-95E8-511D25DA0DD1}"/>
              </a:ext>
            </a:extLst>
          </p:cNvPr>
          <p:cNvSpPr txBox="1">
            <a:spLocks/>
          </p:cNvSpPr>
          <p:nvPr/>
        </p:nvSpPr>
        <p:spPr>
          <a:xfrm>
            <a:off x="2096351" y="273488"/>
            <a:ext cx="7999298" cy="60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1990s – 2014: </a:t>
            </a:r>
            <a:r>
              <a:rPr lang="en-US" b="1" dirty="0">
                <a:solidFill>
                  <a:srgbClr val="15151D"/>
                </a:solidFill>
                <a:latin typeface="Avenir Book" panose="02000503020000020003" pitchFamily="2" charset="0"/>
              </a:rPr>
              <a:t>Statistical MT</a:t>
            </a:r>
            <a:endParaRPr lang="en-US" dirty="0">
              <a:solidFill>
                <a:srgbClr val="15151D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11269-8405-094B-BE10-55B1C789A616}"/>
              </a:ext>
            </a:extLst>
          </p:cNvPr>
          <p:cNvSpPr/>
          <p:nvPr/>
        </p:nvSpPr>
        <p:spPr>
          <a:xfrm>
            <a:off x="1506352" y="1598554"/>
            <a:ext cx="9834799" cy="33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SUMMARY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SMT was largely successful and useful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venir Book" panose="02000503020000020003" pitchFamily="2" charset="0"/>
              </a:rPr>
              <a:t>SOTA </a:t>
            </a:r>
            <a:r>
              <a:rPr lang="cs-CZ" sz="2400" dirty="0" err="1">
                <a:latin typeface="Avenir Book" panose="02000503020000020003" pitchFamily="2" charset="0"/>
              </a:rPr>
              <a:t>systems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were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incredibly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complex</a:t>
            </a:r>
            <a:r>
              <a:rPr lang="cs-CZ" sz="2400" dirty="0">
                <a:latin typeface="Avenir Book" panose="02000503020000020003" pitchFamily="2" charset="0"/>
              </a:rPr>
              <a:t> (</a:t>
            </a:r>
            <a:r>
              <a:rPr lang="cs-CZ" sz="2400" dirty="0" err="1">
                <a:latin typeface="Avenir Book" panose="02000503020000020003" pitchFamily="2" charset="0"/>
              </a:rPr>
              <a:t>e.g</a:t>
            </a:r>
            <a:r>
              <a:rPr lang="cs-CZ" sz="2400" dirty="0">
                <a:latin typeface="Avenir Book" panose="02000503020000020003" pitchFamily="2" charset="0"/>
              </a:rPr>
              <a:t>., </a:t>
            </a:r>
            <a:r>
              <a:rPr lang="cs-CZ" sz="2400" dirty="0">
                <a:latin typeface="Avenir Book" panose="02000503020000020003" pitchFamily="2" charset="0"/>
                <a:hlinkClick r:id="rId2"/>
              </a:rPr>
              <a:t>Moses</a:t>
            </a:r>
            <a:r>
              <a:rPr lang="cs-CZ" sz="2400" dirty="0">
                <a:latin typeface="Avenir Book" panose="02000503020000020003" pitchFamily="2" charset="0"/>
              </a:rPr>
              <a:t> and </a:t>
            </a:r>
            <a:r>
              <a:rPr lang="cs-CZ" sz="2400" dirty="0">
                <a:latin typeface="Avenir Book" panose="02000503020000020003" pitchFamily="2" charset="0"/>
                <a:hlinkClick r:id="rId3"/>
              </a:rPr>
              <a:t>GIZA++</a:t>
            </a:r>
            <a:r>
              <a:rPr lang="cs-CZ" sz="2400" dirty="0">
                <a:latin typeface="Avenir Book" panose="02000503020000020003" pitchFamily="2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>
                <a:latin typeface="Avenir Book" panose="02000503020000020003" pitchFamily="2" charset="0"/>
              </a:rPr>
              <a:t>Ridiculous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amounts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of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manual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feature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engineering</a:t>
            </a:r>
            <a:endParaRPr lang="cs-CZ" sz="2400" dirty="0">
              <a:latin typeface="Avenir Book" panose="0200050302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>
                <a:latin typeface="Avenir Book" panose="02000503020000020003" pitchFamily="2" charset="0"/>
              </a:rPr>
              <a:t>Relied</a:t>
            </a:r>
            <a:r>
              <a:rPr lang="cs-CZ" sz="2400" dirty="0">
                <a:latin typeface="Avenir Book" panose="02000503020000020003" pitchFamily="2" charset="0"/>
              </a:rPr>
              <a:t> on </a:t>
            </a:r>
            <a:r>
              <a:rPr lang="cs-CZ" sz="2400" dirty="0" err="1">
                <a:latin typeface="Avenir Book" panose="02000503020000020003" pitchFamily="2" charset="0"/>
              </a:rPr>
              <a:t>external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resources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like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phrase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translation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tables</a:t>
            </a:r>
            <a:endParaRPr lang="cs-CZ" sz="2400" dirty="0">
              <a:latin typeface="Avenir Book" panose="0200050302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venir Book" panose="02000503020000020003" pitchFamily="2" charset="0"/>
              </a:rPr>
              <a:t>RIP: </a:t>
            </a:r>
            <a:r>
              <a:rPr lang="cs-CZ" sz="2400" dirty="0" err="1">
                <a:latin typeface="Avenir Book" panose="02000503020000020003" pitchFamily="2" charset="0"/>
              </a:rPr>
              <a:t>the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years</a:t>
            </a:r>
            <a:r>
              <a:rPr lang="cs-CZ" sz="2400" dirty="0">
                <a:latin typeface="Avenir Book" panose="02000503020000020003" pitchFamily="2" charset="0"/>
              </a:rPr>
              <a:t> 2011-2012 </a:t>
            </a:r>
            <a:r>
              <a:rPr lang="cs-CZ" sz="2400" dirty="0" err="1">
                <a:latin typeface="Avenir Book" panose="02000503020000020003" pitchFamily="2" charset="0"/>
              </a:rPr>
              <a:t>for</a:t>
            </a:r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latin typeface="Avenir Book" panose="02000503020000020003" pitchFamily="2" charset="0"/>
              </a:rPr>
              <a:t>me</a:t>
            </a:r>
            <a:endParaRPr lang="cs-CZ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5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97A94E-3191-454E-9D5B-651F988B897F}"/>
              </a:ext>
            </a:extLst>
          </p:cNvPr>
          <p:cNvSpPr/>
          <p:nvPr/>
        </p:nvSpPr>
        <p:spPr>
          <a:xfrm>
            <a:off x="95003" y="78248"/>
            <a:ext cx="12001993" cy="6701503"/>
          </a:xfrm>
          <a:prstGeom prst="rect">
            <a:avLst/>
          </a:prstGeom>
          <a:solidFill>
            <a:srgbClr val="15151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940EEF-B88C-554B-B25D-830CE2C9CCC3}"/>
              </a:ext>
            </a:extLst>
          </p:cNvPr>
          <p:cNvSpPr/>
          <p:nvPr/>
        </p:nvSpPr>
        <p:spPr>
          <a:xfrm>
            <a:off x="78542" y="78248"/>
            <a:ext cx="12018455" cy="670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578C99-6A4C-1B40-A415-68F7D9C630A5}"/>
                  </a:ext>
                </a:extLst>
              </p14:cNvPr>
              <p14:cNvContentPartPr/>
              <p14:nvPr/>
            </p14:nvContentPartPr>
            <p14:xfrm>
              <a:off x="3355364" y="-105452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578C99-6A4C-1B40-A415-68F7D9C63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6724" y="-106352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Florence and the Machine - Official Store">
            <a:extLst>
              <a:ext uri="{FF2B5EF4-FFF2-40B4-BE49-F238E27FC236}">
                <a16:creationId xmlns:a16="http://schemas.microsoft.com/office/drawing/2014/main" id="{10A995FC-85CF-FB46-A76E-0E5655350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8" y="174386"/>
            <a:ext cx="6525459" cy="652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622D01-76D4-924A-891A-F7E1B654C3D4}"/>
              </a:ext>
            </a:extLst>
          </p:cNvPr>
          <p:cNvSpPr/>
          <p:nvPr/>
        </p:nvSpPr>
        <p:spPr>
          <a:xfrm>
            <a:off x="6006468" y="225313"/>
            <a:ext cx="1559679" cy="6407372"/>
          </a:xfrm>
          <a:prstGeom prst="rect">
            <a:avLst/>
          </a:prstGeom>
          <a:solidFill>
            <a:srgbClr val="15151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5D5C5-23C0-AF49-B7E0-E6D445B962EB}"/>
              </a:ext>
            </a:extLst>
          </p:cNvPr>
          <p:cNvSpPr/>
          <p:nvPr/>
        </p:nvSpPr>
        <p:spPr>
          <a:xfrm>
            <a:off x="5896978" y="153619"/>
            <a:ext cx="3599681" cy="1583420"/>
          </a:xfrm>
          <a:prstGeom prst="rect">
            <a:avLst/>
          </a:prstGeom>
          <a:solidFill>
            <a:srgbClr val="15151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422687-B514-5445-A489-8BAA68C6060E}"/>
              </a:ext>
            </a:extLst>
          </p:cNvPr>
          <p:cNvSpPr/>
          <p:nvPr/>
        </p:nvSpPr>
        <p:spPr>
          <a:xfrm>
            <a:off x="5896977" y="218207"/>
            <a:ext cx="3503964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Lucida Handwriting" panose="03010101010101010101" pitchFamily="66" charset="77"/>
                <a:cs typeface="Ink Free" panose="020F0502020204030204" pitchFamily="34" charset="0"/>
              </a:rPr>
              <a:t>Translation</a:t>
            </a:r>
            <a:endParaRPr lang="en-US" sz="3000" dirty="0">
              <a:solidFill>
                <a:schemeClr val="bg1"/>
              </a:solidFill>
              <a:latin typeface="Lucida Handwriting" panose="03010101010101010101" pitchFamily="66" charset="77"/>
              <a:cs typeface="Ink Free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D4BF58-46C8-264C-A2F0-B4B04589739E}"/>
              </a:ext>
            </a:extLst>
          </p:cNvPr>
          <p:cNvSpPr/>
          <p:nvPr/>
        </p:nvSpPr>
        <p:spPr>
          <a:xfrm>
            <a:off x="6786307" y="2528078"/>
            <a:ext cx="4808230" cy="682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chemeClr val="bg1"/>
                </a:solidFill>
                <a:latin typeface="Avenir Book" panose="02000503020000020003" pitchFamily="2" charset="0"/>
                <a:cs typeface="Ink Free" panose="020F0502020204030204" pitchFamily="34" charset="0"/>
              </a:rPr>
              <a:t>[SMT] Days are Over  </a:t>
            </a:r>
            <a:r>
              <a:rPr lang="en-US" sz="2800" b="1" dirty="0">
                <a:solidFill>
                  <a:schemeClr val="bg1"/>
                </a:solidFill>
                <a:latin typeface="Avenir Book" panose="02000503020000020003" pitchFamily="2" charset="0"/>
                <a:cs typeface="Ink Free" panose="020F0502020204030204" pitchFamily="34" charset="0"/>
              </a:rPr>
              <a:t>(2011)</a:t>
            </a:r>
            <a:endParaRPr lang="en-US" sz="2800" dirty="0">
              <a:solidFill>
                <a:schemeClr val="bg1"/>
              </a:solidFill>
              <a:latin typeface="Avenir Book" panose="02000503020000020003" pitchFamily="2" charset="0"/>
              <a:cs typeface="Ink Free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35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C6E9C7-878F-2C4C-95E8-511D25DA0DD1}"/>
              </a:ext>
            </a:extLst>
          </p:cNvPr>
          <p:cNvSpPr txBox="1">
            <a:spLocks/>
          </p:cNvSpPr>
          <p:nvPr/>
        </p:nvSpPr>
        <p:spPr>
          <a:xfrm>
            <a:off x="2440102" y="552329"/>
            <a:ext cx="75184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>
                <a:latin typeface="Avenir Book" panose="02000503020000020003" pitchFamily="2" charset="0"/>
              </a:rPr>
              <a:t>We want to produce a </a:t>
            </a:r>
            <a:r>
              <a:rPr lang="en-US" b="1">
                <a:latin typeface="Avenir Book" panose="02000503020000020003" pitchFamily="2" charset="0"/>
              </a:rPr>
              <a:t>variable-length</a:t>
            </a:r>
            <a:r>
              <a:rPr lang="en-US">
                <a:latin typeface="Avenir Book" panose="02000503020000020003" pitchFamily="2" charset="0"/>
              </a:rPr>
              <a:t> output</a:t>
            </a:r>
            <a:br>
              <a:rPr lang="en-US">
                <a:latin typeface="Avenir Book" panose="02000503020000020003" pitchFamily="2" charset="0"/>
              </a:rPr>
            </a:br>
            <a:r>
              <a:rPr lang="en-US">
                <a:latin typeface="Avenir Book" panose="02000503020000020003" pitchFamily="2" charset="0"/>
              </a:rPr>
              <a:t>(e.g., </a:t>
            </a:r>
            <a:r>
              <a:rPr lang="en-US" b="1">
                <a:solidFill>
                  <a:srgbClr val="C00000"/>
                </a:solidFill>
                <a:latin typeface="Avenir Book" panose="02000503020000020003" pitchFamily="2" charset="0"/>
              </a:rPr>
              <a:t>n</a:t>
            </a:r>
            <a:r>
              <a:rPr lang="en-US">
                <a:solidFill>
                  <a:srgbClr val="FF0000"/>
                </a:solidFill>
                <a:latin typeface="Avenir Book" panose="02000503020000020003" pitchFamily="2" charset="0"/>
              </a:rPr>
              <a:t> </a:t>
            </a:r>
            <a:r>
              <a:rPr lang="en-US">
                <a:latin typeface="Avenir Book" panose="02000503020000020003" pitchFamily="2" charset="0"/>
                <a:sym typeface="Wingdings" pitchFamily="2" charset="2"/>
              </a:rPr>
              <a:t></a:t>
            </a:r>
            <a:r>
              <a:rPr lang="en-US">
                <a:solidFill>
                  <a:srgbClr val="FF0000"/>
                </a:solidFill>
                <a:latin typeface="Avenir Book" panose="02000503020000020003" pitchFamily="2" charset="0"/>
                <a:sym typeface="Wingdings" pitchFamily="2" charset="2"/>
              </a:rPr>
              <a:t> </a:t>
            </a:r>
            <a:r>
              <a:rPr lang="en-US" b="1">
                <a:solidFill>
                  <a:srgbClr val="C00000"/>
                </a:solidFill>
                <a:latin typeface="Avenir Book" panose="02000503020000020003" pitchFamily="2" charset="0"/>
                <a:sym typeface="Wingdings" pitchFamily="2" charset="2"/>
              </a:rPr>
              <a:t>m</a:t>
            </a:r>
            <a:r>
              <a:rPr lang="en-US">
                <a:solidFill>
                  <a:srgbClr val="FF0000"/>
                </a:solidFill>
                <a:latin typeface="Avenir Book" panose="02000503020000020003" pitchFamily="2" charset="0"/>
                <a:sym typeface="Wingdings" pitchFamily="2" charset="2"/>
              </a:rPr>
              <a:t> </a:t>
            </a:r>
            <a:r>
              <a:rPr lang="en-US">
                <a:latin typeface="Avenir Book" panose="02000503020000020003" pitchFamily="2" charset="0"/>
                <a:sym typeface="Wingdings" pitchFamily="2" charset="2"/>
              </a:rPr>
              <a:t>predictions</a:t>
            </a:r>
            <a:r>
              <a:rPr lang="en-US">
                <a:latin typeface="Avenir Book" panose="02000503020000020003" pitchFamily="2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20D9E-D39C-BA4C-9A38-DBF7C6507D7D}"/>
              </a:ext>
            </a:extLst>
          </p:cNvPr>
          <p:cNvSpPr/>
          <p:nvPr/>
        </p:nvSpPr>
        <p:spPr>
          <a:xfrm>
            <a:off x="1934889" y="4268984"/>
            <a:ext cx="351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Thank you for visiting!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72365-D851-6843-9393-F89AD1F6335C}"/>
              </a:ext>
            </a:extLst>
          </p:cNvPr>
          <p:cNvSpPr/>
          <p:nvPr/>
        </p:nvSpPr>
        <p:spPr>
          <a:xfrm>
            <a:off x="6389124" y="4268984"/>
            <a:ext cx="351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>
                <a:latin typeface="Avenir Book" panose="02000503020000020003" pitchFamily="2" charset="0"/>
              </a:rPr>
              <a:t>Děkujeme za návštěvu!</a:t>
            </a:r>
            <a:endParaRPr lang="en-US" sz="2400">
              <a:latin typeface="Avenir Book" panose="02000503020000020003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81BCBD-1E0E-A749-8B93-3310E11B530A}"/>
              </a:ext>
            </a:extLst>
          </p:cNvPr>
          <p:cNvGrpSpPr/>
          <p:nvPr/>
        </p:nvGrpSpPr>
        <p:grpSpPr>
          <a:xfrm rot="16200000">
            <a:off x="3245231" y="3454620"/>
            <a:ext cx="1044754" cy="289544"/>
            <a:chOff x="4440201" y="3952213"/>
            <a:chExt cx="651892" cy="21266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FBEC86D-5E80-A743-9234-D9DFAEC2D5B4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B6706F9-B3CC-3A4F-8B9C-0EBF9B5E5AFC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019B6D-ADDB-4247-BBE0-8E5190212ED4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3BB037-26C2-744A-A0EB-8836E6A84755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334A8-7E80-0345-BA8C-D5C9B4BC379B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4E075F-7FDB-A74D-89AF-9FFF3D4B3D35}"/>
              </a:ext>
            </a:extLst>
          </p:cNvPr>
          <p:cNvGrpSpPr/>
          <p:nvPr/>
        </p:nvGrpSpPr>
        <p:grpSpPr>
          <a:xfrm rot="16200000">
            <a:off x="2590404" y="3454620"/>
            <a:ext cx="1044754" cy="289544"/>
            <a:chOff x="4440201" y="3952213"/>
            <a:chExt cx="651892" cy="21266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F1BE01D-ED87-4648-8490-DA1377984FA8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F40D3D-49BB-0947-A40B-4498F9D1B0AF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36BD92-017B-6E46-A0F1-812E799FCE3D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15FDA4-157C-614A-BF35-E2BD9B51131E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72E7964-0160-2240-B1E9-8FC5073B7DE6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67D9E6-E347-B249-ABAA-10B202564725}"/>
              </a:ext>
            </a:extLst>
          </p:cNvPr>
          <p:cNvGrpSpPr/>
          <p:nvPr/>
        </p:nvGrpSpPr>
        <p:grpSpPr>
          <a:xfrm rot="16200000">
            <a:off x="1870834" y="3454620"/>
            <a:ext cx="1044754" cy="289544"/>
            <a:chOff x="4440201" y="3952213"/>
            <a:chExt cx="651892" cy="212666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4691EB7-BA33-AE4E-B1CD-9DD968253C2F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CA5E360-93CD-A64E-A690-988943105955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04FE10-7902-494A-AC34-69F392E128C9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B3EF3B1-8DCB-A547-8B17-305B1D9A23A5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E48456-E6F4-9348-B239-54562DFAE079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1FFA62-4D23-F34A-9EAB-82FFA2ADE384}"/>
              </a:ext>
            </a:extLst>
          </p:cNvPr>
          <p:cNvGrpSpPr/>
          <p:nvPr/>
        </p:nvGrpSpPr>
        <p:grpSpPr>
          <a:xfrm rot="16200000">
            <a:off x="3964800" y="3454619"/>
            <a:ext cx="1044754" cy="289544"/>
            <a:chOff x="4440201" y="3952213"/>
            <a:chExt cx="651892" cy="212666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F41DEFD-5F17-4843-8133-71884A1DE5F0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9FB0E31-82F3-694C-9203-EDC22C84CF52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683964C-DC21-A043-B3E9-E85474C1255C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6BA9BE-F56C-7A4E-87E3-A943F3D75225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104F378-3C47-E04D-93E6-681F04B8AC2A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0D40E3-DE4E-A449-9D18-BF592AA08A36}"/>
              </a:ext>
            </a:extLst>
          </p:cNvPr>
          <p:cNvGrpSpPr/>
          <p:nvPr/>
        </p:nvGrpSpPr>
        <p:grpSpPr>
          <a:xfrm rot="16200000">
            <a:off x="7543938" y="3423928"/>
            <a:ext cx="1044754" cy="289544"/>
            <a:chOff x="4440201" y="3952213"/>
            <a:chExt cx="651892" cy="21266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7DAF83E1-08D4-6D47-89F5-1BA561380E4D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DF080CA-6FAA-9A43-BABE-DFFEFA4826B2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2164D61-D746-4F47-BBCC-1402A1E8D897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72A8EC2-731C-9646-B305-7E8F26A48AD3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FF06157-2E94-8E41-8F43-D482FAFC1E65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16DC2D-022F-FF4D-A15F-4D14D3CA2939}"/>
              </a:ext>
            </a:extLst>
          </p:cNvPr>
          <p:cNvGrpSpPr/>
          <p:nvPr/>
        </p:nvGrpSpPr>
        <p:grpSpPr>
          <a:xfrm rot="16200000">
            <a:off x="6521821" y="3423928"/>
            <a:ext cx="1044754" cy="289544"/>
            <a:chOff x="4440201" y="3952213"/>
            <a:chExt cx="651892" cy="212666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1B03BCBF-19C4-BB4D-B29B-33F0483F31C0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545A5D4-FEB6-C141-96E3-13DBD23C53D8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4102AA5-30DE-FA40-8944-1435FAC017B3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39D6BF-B74C-7E4F-ADE3-3BFABA6DB8A1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2689205-DC4E-614C-9568-77A803614219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BD1685-D650-744D-86FF-C217CA14D93B}"/>
              </a:ext>
            </a:extLst>
          </p:cNvPr>
          <p:cNvGrpSpPr/>
          <p:nvPr/>
        </p:nvGrpSpPr>
        <p:grpSpPr>
          <a:xfrm rot="16200000">
            <a:off x="8553051" y="3413432"/>
            <a:ext cx="1044754" cy="289544"/>
            <a:chOff x="4440201" y="3952213"/>
            <a:chExt cx="651892" cy="212666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4CBE6E04-1152-0E4B-A0CC-F404F4E84558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56E24AC-3785-EE4D-BF8A-AC992CAA82B5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610CD7-E58E-1642-B02A-B8824B6E4AAC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1EE4721-1F6A-324B-BAB7-F6EBB6B94043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722FB6D-CC7E-BC42-88AF-6A931A3C6E29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ight Arrow 57">
            <a:extLst>
              <a:ext uri="{FF2B5EF4-FFF2-40B4-BE49-F238E27FC236}">
                <a16:creationId xmlns:a16="http://schemas.microsoft.com/office/drawing/2014/main" id="{03ED84F4-E72D-7545-B331-7E2B1F0A4288}"/>
              </a:ext>
            </a:extLst>
          </p:cNvPr>
          <p:cNvSpPr/>
          <p:nvPr/>
        </p:nvSpPr>
        <p:spPr>
          <a:xfrm>
            <a:off x="5234299" y="3170914"/>
            <a:ext cx="965003" cy="59844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49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186282-14BA-E543-9490-3BDA3C62084F}"/>
              </a:ext>
            </a:extLst>
          </p:cNvPr>
          <p:cNvSpPr/>
          <p:nvPr/>
        </p:nvSpPr>
        <p:spPr>
          <a:xfrm>
            <a:off x="2154343" y="1377871"/>
            <a:ext cx="3395557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Machine Translation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AF9471-82B0-DE46-9044-F2BEBB562683}"/>
              </a:ext>
            </a:extLst>
          </p:cNvPr>
          <p:cNvSpPr/>
          <p:nvPr/>
        </p:nvSpPr>
        <p:spPr>
          <a:xfrm>
            <a:off x="209331" y="6400412"/>
            <a:ext cx="9285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Many slides in the MT section were inspired by or adapted from </a:t>
            </a:r>
            <a:r>
              <a:rPr lang="en-US" sz="1200" dirty="0">
                <a:solidFill>
                  <a:srgbClr val="C00000"/>
                </a:solidFill>
                <a:hlinkClick r:id="rId3"/>
              </a:rPr>
              <a:t>Abigail See’s Stanford CS224N lecture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54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186282-14BA-E543-9490-3BDA3C62084F}"/>
              </a:ext>
            </a:extLst>
          </p:cNvPr>
          <p:cNvSpPr/>
          <p:nvPr/>
        </p:nvSpPr>
        <p:spPr>
          <a:xfrm>
            <a:off x="2154344" y="2241815"/>
            <a:ext cx="1550758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48BAAB5-CEBA-CF4C-9E69-6A1F1BA77725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Machine Translation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</p:spTree>
    <p:extLst>
      <p:ext uri="{BB962C8B-B14F-4D97-AF65-F5344CB8AC3E}">
        <p14:creationId xmlns:p14="http://schemas.microsoft.com/office/powerpoint/2010/main" val="4113354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3F9E9B-FB92-1341-A890-0E41AAC8CA1F}"/>
              </a:ext>
            </a:extLst>
          </p:cNvPr>
          <p:cNvSpPr txBox="1">
            <a:spLocks/>
          </p:cNvSpPr>
          <p:nvPr/>
        </p:nvSpPr>
        <p:spPr>
          <a:xfrm>
            <a:off x="698500" y="1219200"/>
            <a:ext cx="10744200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/>
              <a:t>If our input is a sentence in </a:t>
            </a:r>
            <a:r>
              <a:rPr lang="en-US" sz="2400">
                <a:solidFill>
                  <a:srgbClr val="C00000"/>
                </a:solidFill>
              </a:rPr>
              <a:t>Language A</a:t>
            </a:r>
            <a:r>
              <a:rPr lang="en-US" sz="2400"/>
              <a:t>, and we wish to translate it to </a:t>
            </a:r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Language B</a:t>
            </a:r>
            <a:r>
              <a:rPr lang="en-US" sz="2400"/>
              <a:t>, it is clearly sub-optimal to translate word by word (like our current models are suited to do).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/>
              <a:t>Instead, let a </a:t>
            </a:r>
            <a:r>
              <a:rPr lang="en-US" sz="2400" b="1" i="1"/>
              <a:t>sequence</a:t>
            </a:r>
            <a:r>
              <a:rPr lang="en-US" sz="2400"/>
              <a:t> of tokens be the unit that we ultimately wish to work with (a sequence of length 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400"/>
              <a:t> may emit a sequences of length 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/>
              <a:t>)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seq2seq</a:t>
            </a:r>
            <a:r>
              <a:rPr lang="en-US" sz="2400"/>
              <a:t> models are comprised of </a:t>
            </a:r>
            <a:r>
              <a:rPr lang="en-US" sz="2400" b="1"/>
              <a:t>2 RNNs</a:t>
            </a:r>
            <a:r>
              <a:rPr lang="en-US" sz="2400"/>
              <a:t>: 1 encoder, 1 decoder</a:t>
            </a:r>
          </a:p>
        </p:txBody>
      </p:sp>
    </p:spTree>
    <p:extLst>
      <p:ext uri="{BB962C8B-B14F-4D97-AF65-F5344CB8AC3E}">
        <p14:creationId xmlns:p14="http://schemas.microsoft.com/office/powerpoint/2010/main" val="976146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7416799" cy="631203"/>
          </a:xfrm>
        </p:spPr>
        <p:txBody>
          <a:bodyPr>
            <a:normAutofit/>
          </a:bodyPr>
          <a:lstStyle/>
          <a:p>
            <a:r>
              <a:rPr lang="en-US"/>
              <a:t>Types of Conditional Prediction</a:t>
            </a:r>
          </a:p>
        </p:txBody>
      </p:sp>
      <p:sp>
        <p:nvSpPr>
          <p:cNvPr id="107" name="Slide Number Placeholder 9">
            <a:extLst>
              <a:ext uri="{FF2B5EF4-FFF2-40B4-BE49-F238E27FC236}">
                <a16:creationId xmlns:a16="http://schemas.microsoft.com/office/drawing/2014/main" id="{9F9A4441-383C-2646-B516-7B89FA8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6D9CC4-A845-1144-9F09-4A9E7ED12407}"/>
              </a:ext>
            </a:extLst>
          </p:cNvPr>
          <p:cNvSpPr txBox="1">
            <a:spLocks/>
          </p:cNvSpPr>
          <p:nvPr/>
        </p:nvSpPr>
        <p:spPr>
          <a:xfrm>
            <a:off x="1295400" y="933134"/>
            <a:ext cx="3581400" cy="739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</a:rPr>
              <a:t>Many-to-1 classification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4914F-2010-0743-836A-1FB44390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722590"/>
            <a:ext cx="2946400" cy="716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0DC269-B08F-B74D-BDEC-D823C6EECD9A}"/>
                  </a:ext>
                </a:extLst>
              </p:cNvPr>
              <p:cNvSpPr txBox="1"/>
              <p:nvPr/>
            </p:nvSpPr>
            <p:spPr>
              <a:xfrm>
                <a:off x="1168400" y="1865217"/>
                <a:ext cx="38354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0DC269-B08F-B74D-BDEC-D823C6EEC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1865217"/>
                <a:ext cx="3835400" cy="430887"/>
              </a:xfrm>
              <a:prstGeom prst="rect">
                <a:avLst/>
              </a:prstGeom>
              <a:blipFill>
                <a:blip r:embed="rId3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F2C0D3DA-B3D2-964E-ABF4-2613806E8A5B}"/>
              </a:ext>
            </a:extLst>
          </p:cNvPr>
          <p:cNvSpPr txBox="1">
            <a:spLocks/>
          </p:cNvSpPr>
          <p:nvPr/>
        </p:nvSpPr>
        <p:spPr>
          <a:xfrm>
            <a:off x="1295400" y="2948787"/>
            <a:ext cx="4584700" cy="739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</a:rPr>
              <a:t>Many-to-many classification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23970-CD8D-8E45-A12B-6B9721625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57" y="3910551"/>
            <a:ext cx="5659643" cy="158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56BAA-0F21-0141-90D3-C399DE05A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60" y="3910551"/>
            <a:ext cx="5706804" cy="15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75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</p:spTree>
    <p:extLst>
      <p:ext uri="{BB962C8B-B14F-4D97-AF65-F5344CB8AC3E}">
        <p14:creationId xmlns:p14="http://schemas.microsoft.com/office/powerpoint/2010/main" val="1109131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FEE6ED06-01E7-A141-9DF3-E94C70D2E0C1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</p:spTree>
    <p:extLst>
      <p:ext uri="{BB962C8B-B14F-4D97-AF65-F5344CB8AC3E}">
        <p14:creationId xmlns:p14="http://schemas.microsoft.com/office/powerpoint/2010/main" val="470030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22A2E70F-3ACF-6742-9B73-9A31BF7781CA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2907541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40C4B1F5-510F-2F42-B21F-5806E198B3A3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A4072C3A-5EFD-A243-AFB7-7C8FFA9F044C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2" name="Right Arrow 71">
            <a:extLst>
              <a:ext uri="{FF2B5EF4-FFF2-40B4-BE49-F238E27FC236}">
                <a16:creationId xmlns:a16="http://schemas.microsoft.com/office/drawing/2014/main" id="{5AC62089-F4C5-C34D-B657-13A6BED3BD0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6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3" name="Content Placeholder 2">
            <a:extLst>
              <a:ext uri="{FF2B5EF4-FFF2-40B4-BE49-F238E27FC236}">
                <a16:creationId xmlns:a16="http://schemas.microsoft.com/office/drawing/2014/main" id="{FA14EF32-B7C2-3B42-BD65-7459605A43E3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D5D03FF4-6F53-5345-8FB7-CFFA1A92BBA1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B811549D-A3F3-9E49-88A0-385374AA002B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E55B3"/>
                </a:solidFill>
                <a:latin typeface="Avenir Black" panose="02000503020000020003" pitchFamily="2" charset="0"/>
              </a:rPr>
              <a:t>ANNOUNCEMENTS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880AC-9A27-734E-B6F8-26783E30FB60}"/>
              </a:ext>
            </a:extLst>
          </p:cNvPr>
          <p:cNvSpPr/>
          <p:nvPr/>
        </p:nvSpPr>
        <p:spPr>
          <a:xfrm>
            <a:off x="475343" y="1029833"/>
            <a:ext cx="11716657" cy="36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Quizzes 1 </a:t>
            </a:r>
            <a:r>
              <a:rPr lang="en-US" sz="2400" dirty="0">
                <a:latin typeface="Avenir Light" panose="020B0402020203020204" pitchFamily="34" charset="77"/>
              </a:rPr>
              <a:t>and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 2 </a:t>
            </a:r>
            <a:r>
              <a:rPr lang="en-US" sz="2400" dirty="0">
                <a:latin typeface="Avenir Light" panose="020B0402020203020204" pitchFamily="34" charset="77"/>
              </a:rPr>
              <a:t>have been graded and are logged on Canvas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HW1 </a:t>
            </a:r>
            <a:r>
              <a:rPr lang="en-US" sz="2400" dirty="0">
                <a:latin typeface="Avenir Light" panose="020B0402020203020204" pitchFamily="34" charset="77"/>
              </a:rPr>
              <a:t>is being graded. </a:t>
            </a:r>
            <a:r>
              <a:rPr lang="en-US" sz="2400" u="sng" dirty="0">
                <a:latin typeface="Avenir Light" panose="020B0402020203020204" pitchFamily="34" charset="77"/>
              </a:rPr>
              <a:t>Solutions are posted</a:t>
            </a:r>
            <a:r>
              <a:rPr lang="en-US" sz="2400" dirty="0">
                <a:latin typeface="Avenir Light" panose="020B0402020203020204" pitchFamily="34" charset="77"/>
              </a:rPr>
              <a:t> on Canvas -&gt; Files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HW2</a:t>
            </a:r>
            <a:r>
              <a:rPr lang="en-US" sz="2400" dirty="0">
                <a:latin typeface="Avenir Light" panose="020B0402020203020204" pitchFamily="34" charset="77"/>
              </a:rPr>
              <a:t> is due next </a:t>
            </a: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Tues, Oct 5 @ 11:59pm</a:t>
            </a:r>
            <a:r>
              <a:rPr lang="en-US" sz="2400" dirty="0">
                <a:latin typeface="Avenir Light" panose="020B0402020203020204" pitchFamily="34" charset="77"/>
              </a:rPr>
              <a:t>! Determine your mystery language.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Research Proposals </a:t>
            </a:r>
            <a:r>
              <a:rPr lang="en-US" sz="2400" dirty="0">
                <a:latin typeface="Avenir Light" panose="020B0402020203020204" pitchFamily="34" charset="77"/>
              </a:rPr>
              <a:t>are due Thursday night, </a:t>
            </a: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Sept 30 @ 11:59pm</a:t>
            </a:r>
            <a:r>
              <a:rPr lang="en-US" sz="2400" dirty="0">
                <a:latin typeface="Avenir Light" panose="020B0402020203020204" pitchFamily="34" charset="77"/>
              </a:rPr>
              <a:t>.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If submitting w/ others, please see the updated Canvas instructions</a:t>
            </a:r>
          </a:p>
        </p:txBody>
      </p:sp>
    </p:spTree>
    <p:extLst>
      <p:ext uri="{BB962C8B-B14F-4D97-AF65-F5344CB8AC3E}">
        <p14:creationId xmlns:p14="http://schemas.microsoft.com/office/powerpoint/2010/main" val="2811529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3" name="Content Placeholder 2">
            <a:extLst>
              <a:ext uri="{FF2B5EF4-FFF2-40B4-BE49-F238E27FC236}">
                <a16:creationId xmlns:a16="http://schemas.microsoft.com/office/drawing/2014/main" id="{FA14EF32-B7C2-3B42-BD65-7459605A43E3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D5D03FF4-6F53-5345-8FB7-CFFA1A92BBA1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B811549D-A3F3-9E49-88A0-385374AA002B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587A2DBD-54CE-1848-AF0A-5964A1C1DFDB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339856BF-5551-7643-9975-2D81037C3D99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7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>
                <a:solidFill>
                  <a:srgbClr val="C00000"/>
                </a:solidFill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56BCAFBD-CFF3-234C-8327-A5390C8D23F6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2440622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>
                <a:solidFill>
                  <a:srgbClr val="C00000"/>
                </a:solidFill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8F59D6A4-F3B9-444B-A624-4E23710BEF78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2948821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>
                <a:solidFill>
                  <a:srgbClr val="C00000"/>
                </a:solidFill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B6020504-39FE-4745-8CA2-A440A6294F62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2479698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>
                <a:solidFill>
                  <a:srgbClr val="C00000"/>
                </a:solidFill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ontent Placeholder 2">
            <a:extLst>
              <a:ext uri="{FF2B5EF4-FFF2-40B4-BE49-F238E27FC236}">
                <a16:creationId xmlns:a16="http://schemas.microsoft.com/office/drawing/2014/main" id="{91EF60F2-B1F6-A842-8722-15672F4E7E03}"/>
              </a:ext>
            </a:extLst>
          </p:cNvPr>
          <p:cNvSpPr txBox="1">
            <a:spLocks/>
          </p:cNvSpPr>
          <p:nvPr/>
        </p:nvSpPr>
        <p:spPr>
          <a:xfrm>
            <a:off x="9258462" y="1771118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26BB91AA-B5A8-3945-BDA0-8ECD6EEAC664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4276574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>
                <a:solidFill>
                  <a:srgbClr val="C00000"/>
                </a:solidFill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ontent Placeholder 2">
            <a:extLst>
              <a:ext uri="{FF2B5EF4-FFF2-40B4-BE49-F238E27FC236}">
                <a16:creationId xmlns:a16="http://schemas.microsoft.com/office/drawing/2014/main" id="{91EF60F2-B1F6-A842-8722-15672F4E7E03}"/>
              </a:ext>
            </a:extLst>
          </p:cNvPr>
          <p:cNvSpPr txBox="1">
            <a:spLocks/>
          </p:cNvSpPr>
          <p:nvPr/>
        </p:nvSpPr>
        <p:spPr>
          <a:xfrm>
            <a:off x="9258462" y="1771118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53ED51A7-E717-0342-BCE6-D340FA5D4976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3449699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>
                <a:solidFill>
                  <a:srgbClr val="C00000"/>
                </a:solidFill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ontent Placeholder 2">
            <a:extLst>
              <a:ext uri="{FF2B5EF4-FFF2-40B4-BE49-F238E27FC236}">
                <a16:creationId xmlns:a16="http://schemas.microsoft.com/office/drawing/2014/main" id="{91EF60F2-B1F6-A842-8722-15672F4E7E03}"/>
              </a:ext>
            </a:extLst>
          </p:cNvPr>
          <p:cNvSpPr txBox="1">
            <a:spLocks/>
          </p:cNvSpPr>
          <p:nvPr/>
        </p:nvSpPr>
        <p:spPr>
          <a:xfrm>
            <a:off x="9258462" y="1771118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88543CB4-CCEC-DD4D-B9FE-72EB696EFBB9}"/>
              </a:ext>
            </a:extLst>
          </p:cNvPr>
          <p:cNvSpPr txBox="1">
            <a:spLocks/>
          </p:cNvSpPr>
          <p:nvPr/>
        </p:nvSpPr>
        <p:spPr>
          <a:xfrm>
            <a:off x="10118640" y="1781779"/>
            <a:ext cx="98786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couru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52DBD83B-334E-A542-B5A7-510AE217E560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3CDE1E91-1F95-5E47-8DA4-83CAA990AD09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142709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>
                <a:solidFill>
                  <a:srgbClr val="C00000"/>
                </a:solidFill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ontent Placeholder 2">
            <a:extLst>
              <a:ext uri="{FF2B5EF4-FFF2-40B4-BE49-F238E27FC236}">
                <a16:creationId xmlns:a16="http://schemas.microsoft.com/office/drawing/2014/main" id="{91EF60F2-B1F6-A842-8722-15672F4E7E03}"/>
              </a:ext>
            </a:extLst>
          </p:cNvPr>
          <p:cNvSpPr txBox="1">
            <a:spLocks/>
          </p:cNvSpPr>
          <p:nvPr/>
        </p:nvSpPr>
        <p:spPr>
          <a:xfrm>
            <a:off x="9258462" y="1771118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88543CB4-CCEC-DD4D-B9FE-72EB696EFBB9}"/>
              </a:ext>
            </a:extLst>
          </p:cNvPr>
          <p:cNvSpPr txBox="1">
            <a:spLocks/>
          </p:cNvSpPr>
          <p:nvPr/>
        </p:nvSpPr>
        <p:spPr>
          <a:xfrm>
            <a:off x="10118640" y="1781779"/>
            <a:ext cx="98786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couru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52DBD83B-334E-A542-B5A7-510AE217E560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ED3F93AB-509F-3440-BE8F-8220B12E4A16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3911336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>
                <a:solidFill>
                  <a:srgbClr val="C00000"/>
                </a:solidFill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ontent Placeholder 2">
            <a:extLst>
              <a:ext uri="{FF2B5EF4-FFF2-40B4-BE49-F238E27FC236}">
                <a16:creationId xmlns:a16="http://schemas.microsoft.com/office/drawing/2014/main" id="{91EF60F2-B1F6-A842-8722-15672F4E7E03}"/>
              </a:ext>
            </a:extLst>
          </p:cNvPr>
          <p:cNvSpPr txBox="1">
            <a:spLocks/>
          </p:cNvSpPr>
          <p:nvPr/>
        </p:nvSpPr>
        <p:spPr>
          <a:xfrm>
            <a:off x="9258462" y="1771118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88543CB4-CCEC-DD4D-B9FE-72EB696EFBB9}"/>
              </a:ext>
            </a:extLst>
          </p:cNvPr>
          <p:cNvSpPr txBox="1">
            <a:spLocks/>
          </p:cNvSpPr>
          <p:nvPr/>
        </p:nvSpPr>
        <p:spPr>
          <a:xfrm>
            <a:off x="10118640" y="1781779"/>
            <a:ext cx="98786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00449C"/>
                </a:solidFill>
                <a:latin typeface="Avenir Light" panose="020B0402020203020204" pitchFamily="34" charset="77"/>
              </a:rPr>
              <a:t>couru</a:t>
            </a:r>
            <a:endParaRPr lang="en-US" sz="240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52DBD83B-334E-A542-B5A7-510AE217E560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Content Placeholder 2">
            <a:extLst>
              <a:ext uri="{FF2B5EF4-FFF2-40B4-BE49-F238E27FC236}">
                <a16:creationId xmlns:a16="http://schemas.microsoft.com/office/drawing/2014/main" id="{09401DC6-8700-DD41-BE49-5ED05956D531}"/>
              </a:ext>
            </a:extLst>
          </p:cNvPr>
          <p:cNvSpPr txBox="1">
            <a:spLocks/>
          </p:cNvSpPr>
          <p:nvPr/>
        </p:nvSpPr>
        <p:spPr>
          <a:xfrm>
            <a:off x="11050384" y="1807578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00449C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73" name="Right Arrow 172">
            <a:extLst>
              <a:ext uri="{FF2B5EF4-FFF2-40B4-BE49-F238E27FC236}">
                <a16:creationId xmlns:a16="http://schemas.microsoft.com/office/drawing/2014/main" id="{501825A0-BC24-2442-85E0-F67922E7E728}"/>
              </a:ext>
            </a:extLst>
          </p:cNvPr>
          <p:cNvSpPr/>
          <p:nvPr/>
        </p:nvSpPr>
        <p:spPr>
          <a:xfrm rot="16200000">
            <a:off x="11291103" y="237718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ED3F93AB-509F-3440-BE8F-8220B12E4A16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3211166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>
                <a:solidFill>
                  <a:srgbClr val="C00000"/>
                </a:solidFill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52DBD83B-334E-A542-B5A7-510AE217E560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ight Arrow 172">
            <a:extLst>
              <a:ext uri="{FF2B5EF4-FFF2-40B4-BE49-F238E27FC236}">
                <a16:creationId xmlns:a16="http://schemas.microsoft.com/office/drawing/2014/main" id="{501825A0-BC24-2442-85E0-F67922E7E728}"/>
              </a:ext>
            </a:extLst>
          </p:cNvPr>
          <p:cNvSpPr/>
          <p:nvPr/>
        </p:nvSpPr>
        <p:spPr>
          <a:xfrm rot="16200000">
            <a:off x="11291103" y="237718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6C9A7D-8448-EF4A-A75F-F123CCC59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6C9A7D-8448-EF4A-A75F-F123CCC5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BE5FFC96-96E1-754A-82D6-48DB6D48C8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BE5FFC96-96E1-754A-82D6-48DB6D48C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7B771592-E2AA-EF48-ADC6-65D072D4F0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7B771592-E2AA-EF48-ADC6-65D072D4F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5C57BFF3-BB7E-F548-9D23-C10F85DBF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5C57BFF3-BB7E-F548-9D23-C10F85DBF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46A71D21-785C-8F4A-8F8B-A46CA4C178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46A71D21-785C-8F4A-8F8B-A46CA4C17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322597B-8A53-1B43-9F88-B748E2B31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322597B-8A53-1B43-9F88-B748E2B3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34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RECAP: L7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476BFAE9-1252-AD4E-83D3-4EEA5ED8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1F013B-B13F-7641-80E6-1D9009BFD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5" y="1816820"/>
            <a:ext cx="5178098" cy="11140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D0E28F-D7B9-C248-B294-649757EDE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38" y="2932541"/>
            <a:ext cx="5226947" cy="12464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E115603-2A12-0846-9602-92B9CACF4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60" y="4179020"/>
            <a:ext cx="5220025" cy="12046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DA1858-2C78-954A-99A9-9356DC530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38" y="5425499"/>
            <a:ext cx="5220025" cy="11531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F96C11-28B0-B44D-918D-ED56BFA9B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9034" y="2798998"/>
            <a:ext cx="1663700" cy="4043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97CEFCB-D027-FC4E-96B1-7FA9C6956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567021"/>
            <a:ext cx="5178098" cy="14487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448F26A-70AA-8E42-95D9-7AEE855F0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5141868"/>
            <a:ext cx="5178098" cy="1436732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EFD05D7F-C684-DD48-8EAA-381D56C37A51}"/>
              </a:ext>
            </a:extLst>
          </p:cNvPr>
          <p:cNvSpPr txBox="1">
            <a:spLocks/>
          </p:cNvSpPr>
          <p:nvPr/>
        </p:nvSpPr>
        <p:spPr>
          <a:xfrm>
            <a:off x="1076085" y="991052"/>
            <a:ext cx="4092816" cy="631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Unconditioned Predictions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2E6E630A-38DD-524C-B4CB-C832558BA9F4}"/>
              </a:ext>
            </a:extLst>
          </p:cNvPr>
          <p:cNvSpPr txBox="1">
            <a:spLocks/>
          </p:cNvSpPr>
          <p:nvPr/>
        </p:nvSpPr>
        <p:spPr>
          <a:xfrm>
            <a:off x="6841885" y="947492"/>
            <a:ext cx="4092816" cy="631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Conditioned Predictions</a:t>
            </a:r>
          </a:p>
        </p:txBody>
      </p:sp>
    </p:spTree>
    <p:extLst>
      <p:ext uri="{BB962C8B-B14F-4D97-AF65-F5344CB8AC3E}">
        <p14:creationId xmlns:p14="http://schemas.microsoft.com/office/powerpoint/2010/main" val="3238988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>
                <a:solidFill>
                  <a:srgbClr val="C00000"/>
                </a:solidFill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52DBD83B-334E-A542-B5A7-510AE217E560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ight Arrow 172">
            <a:extLst>
              <a:ext uri="{FF2B5EF4-FFF2-40B4-BE49-F238E27FC236}">
                <a16:creationId xmlns:a16="http://schemas.microsoft.com/office/drawing/2014/main" id="{501825A0-BC24-2442-85E0-F67922E7E728}"/>
              </a:ext>
            </a:extLst>
          </p:cNvPr>
          <p:cNvSpPr/>
          <p:nvPr/>
        </p:nvSpPr>
        <p:spPr>
          <a:xfrm rot="16200000">
            <a:off x="11291103" y="237718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6C9A7D-8448-EF4A-A75F-F123CCC59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6C9A7D-8448-EF4A-A75F-F123CCC5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BE5FFC96-96E1-754A-82D6-48DB6D48C8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BE5FFC96-96E1-754A-82D6-48DB6D48C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7B771592-E2AA-EF48-ADC6-65D072D4F0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7B771592-E2AA-EF48-ADC6-65D072D4F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5C57BFF3-BB7E-F548-9D23-C10F85DBF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5C57BFF3-BB7E-F548-9D23-C10F85DBF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46A71D21-785C-8F4A-8F8B-A46CA4C178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46A71D21-785C-8F4A-8F8B-A46CA4C17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322597B-8A53-1B43-9F88-B748E2B31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322597B-8A53-1B43-9F88-B748E2B3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>
            <a:extLst>
              <a:ext uri="{FF2B5EF4-FFF2-40B4-BE49-F238E27FC236}">
                <a16:creationId xmlns:a16="http://schemas.microsoft.com/office/drawing/2014/main" id="{0B021189-9996-3849-A137-643E07B34A28}"/>
              </a:ext>
            </a:extLst>
          </p:cNvPr>
          <p:cNvSpPr/>
          <p:nvPr/>
        </p:nvSpPr>
        <p:spPr>
          <a:xfrm>
            <a:off x="8486818" y="1647533"/>
            <a:ext cx="526160" cy="2497362"/>
          </a:xfrm>
          <a:prstGeom prst="rect">
            <a:avLst/>
          </a:prstGeom>
          <a:solidFill>
            <a:srgbClr val="FF7F9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EC3AD702-6F9B-6443-81C6-36B0B6D47EB0}"/>
              </a:ext>
            </a:extLst>
          </p:cNvPr>
          <p:cNvSpPr txBox="1">
            <a:spLocks/>
          </p:cNvSpPr>
          <p:nvPr/>
        </p:nvSpPr>
        <p:spPr>
          <a:xfrm>
            <a:off x="616178" y="1073738"/>
            <a:ext cx="5894742" cy="18727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sz="2400" b="1">
              <a:solidFill>
                <a:schemeClr val="tx1">
                  <a:lumMod val="85000"/>
                  <a:lumOff val="1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8CDDCF43-BDD3-4F45-BAFD-BC39D490C8AA}"/>
              </a:ext>
            </a:extLst>
          </p:cNvPr>
          <p:cNvSpPr txBox="1">
            <a:spLocks/>
          </p:cNvSpPr>
          <p:nvPr/>
        </p:nvSpPr>
        <p:spPr>
          <a:xfrm>
            <a:off x="820524" y="1217932"/>
            <a:ext cx="5394599" cy="146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Training</a:t>
            </a:r>
            <a:r>
              <a:rPr lang="en-US" sz="2000" b="1">
                <a:solidFill>
                  <a:schemeClr val="tx1"/>
                </a:solidFill>
                <a:latin typeface="Avenir Light" panose="020B0402020203020204" pitchFamily="34" charset="77"/>
              </a:rPr>
              <a:t> occurs like RNNs typically do; the loss (from the decoder outputs) is calculated, and we update weights all the way to the beginning (encoder)</a:t>
            </a:r>
          </a:p>
        </p:txBody>
      </p:sp>
      <p:sp>
        <p:nvSpPr>
          <p:cNvPr id="168" name="Right Arrow 167">
            <a:extLst>
              <a:ext uri="{FF2B5EF4-FFF2-40B4-BE49-F238E27FC236}">
                <a16:creationId xmlns:a16="http://schemas.microsoft.com/office/drawing/2014/main" id="{F87DD86F-2E21-AD4A-AE7E-5A3E07651410}"/>
              </a:ext>
            </a:extLst>
          </p:cNvPr>
          <p:cNvSpPr/>
          <p:nvPr/>
        </p:nvSpPr>
        <p:spPr>
          <a:xfrm rot="10800000">
            <a:off x="2117908" y="3423157"/>
            <a:ext cx="6441356" cy="992934"/>
          </a:xfrm>
          <a:prstGeom prst="rightArrow">
            <a:avLst>
              <a:gd name="adj1" fmla="val 43272"/>
              <a:gd name="adj2" fmla="val 64733"/>
            </a:avLst>
          </a:prstGeom>
          <a:solidFill>
            <a:srgbClr val="FF7F9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9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7973291" cy="483497"/>
          </a:xfrm>
        </p:spPr>
        <p:txBody>
          <a:bodyPr>
            <a:normAutofit fontScale="90000"/>
          </a:bodyPr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>
                <a:solidFill>
                  <a:srgbClr val="C00000"/>
                </a:solidFill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52DBD83B-334E-A542-B5A7-510AE217E560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ight Arrow 172">
            <a:extLst>
              <a:ext uri="{FF2B5EF4-FFF2-40B4-BE49-F238E27FC236}">
                <a16:creationId xmlns:a16="http://schemas.microsoft.com/office/drawing/2014/main" id="{501825A0-BC24-2442-85E0-F67922E7E728}"/>
              </a:ext>
            </a:extLst>
          </p:cNvPr>
          <p:cNvSpPr/>
          <p:nvPr/>
        </p:nvSpPr>
        <p:spPr>
          <a:xfrm rot="16200000">
            <a:off x="11291103" y="237718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6C9A7D-8448-EF4A-A75F-F123CCC59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6C9A7D-8448-EF4A-A75F-F123CCC5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BE5FFC96-96E1-754A-82D6-48DB6D48C8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BE5FFC96-96E1-754A-82D6-48DB6D48C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7B771592-E2AA-EF48-ADC6-65D072D4F0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7B771592-E2AA-EF48-ADC6-65D072D4F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5C57BFF3-BB7E-F548-9D23-C10F85DBF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5C57BFF3-BB7E-F548-9D23-C10F85DBF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46A71D21-785C-8F4A-8F8B-A46CA4C178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46A71D21-785C-8F4A-8F8B-A46CA4C17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322597B-8A53-1B43-9F88-B748E2B31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322597B-8A53-1B43-9F88-B748E2B3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>
            <a:extLst>
              <a:ext uri="{FF2B5EF4-FFF2-40B4-BE49-F238E27FC236}">
                <a16:creationId xmlns:a16="http://schemas.microsoft.com/office/drawing/2014/main" id="{0B021189-9996-3849-A137-643E07B34A28}"/>
              </a:ext>
            </a:extLst>
          </p:cNvPr>
          <p:cNvSpPr/>
          <p:nvPr/>
        </p:nvSpPr>
        <p:spPr>
          <a:xfrm>
            <a:off x="8486818" y="1647533"/>
            <a:ext cx="526160" cy="2497362"/>
          </a:xfrm>
          <a:prstGeom prst="rect">
            <a:avLst/>
          </a:prstGeom>
          <a:solidFill>
            <a:srgbClr val="FF7F9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ight Arrow 167">
            <a:extLst>
              <a:ext uri="{FF2B5EF4-FFF2-40B4-BE49-F238E27FC236}">
                <a16:creationId xmlns:a16="http://schemas.microsoft.com/office/drawing/2014/main" id="{F87DD86F-2E21-AD4A-AE7E-5A3E07651410}"/>
              </a:ext>
            </a:extLst>
          </p:cNvPr>
          <p:cNvSpPr/>
          <p:nvPr/>
        </p:nvSpPr>
        <p:spPr>
          <a:xfrm rot="10800000">
            <a:off x="2117908" y="3423157"/>
            <a:ext cx="6441356" cy="992934"/>
          </a:xfrm>
          <a:prstGeom prst="rightArrow">
            <a:avLst>
              <a:gd name="adj1" fmla="val 43272"/>
              <a:gd name="adj2" fmla="val 64733"/>
            </a:avLst>
          </a:prstGeom>
          <a:solidFill>
            <a:srgbClr val="FF7F9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402D709F-3A5F-924C-B7B9-DCE25A40EFF4}"/>
              </a:ext>
            </a:extLst>
          </p:cNvPr>
          <p:cNvSpPr txBox="1">
            <a:spLocks/>
          </p:cNvSpPr>
          <p:nvPr/>
        </p:nvSpPr>
        <p:spPr>
          <a:xfrm>
            <a:off x="2258428" y="1050673"/>
            <a:ext cx="5894742" cy="18727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sz="2400" b="1">
              <a:solidFill>
                <a:schemeClr val="tx1">
                  <a:lumMod val="85000"/>
                  <a:lumOff val="15000"/>
                </a:schemeClr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9829DEE9-3477-B64E-93F2-E88471C925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2774" y="1194867"/>
                <a:ext cx="5394599" cy="14671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Testing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generates decoder outputs one word at a time, until we generate a </a:t>
                </a:r>
                <a:r>
                  <a:rPr lang="en-US" sz="2000" b="1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&lt;S&gt;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token.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latin typeface="Avenir Light" panose="020B0402020203020204" pitchFamily="34" charset="77"/>
                  </a:rPr>
                  <a:t>Each decoder’s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becomes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>
                  <a:solidFill>
                    <a:schemeClr val="tx1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9829DEE9-3477-B64E-93F2-E88471C92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774" y="1194867"/>
                <a:ext cx="5394599" cy="1467167"/>
              </a:xfrm>
              <a:prstGeom prst="rect">
                <a:avLst/>
              </a:prstGeom>
              <a:blipFill>
                <a:blip r:embed="rId19"/>
                <a:stretch>
                  <a:fillRect l="-1174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517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11269-8405-094B-BE10-55B1C789A616}"/>
              </a:ext>
            </a:extLst>
          </p:cNvPr>
          <p:cNvSpPr/>
          <p:nvPr/>
        </p:nvSpPr>
        <p:spPr>
          <a:xfrm>
            <a:off x="2888756" y="2655458"/>
            <a:ext cx="6414488" cy="682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venir Book" panose="02000503020000020003" pitchFamily="2" charset="0"/>
              </a:rPr>
              <a:t>What’s an issue w/ greedy decoding?</a:t>
            </a:r>
            <a:endParaRPr lang="cs-CZ" sz="2800" dirty="0">
              <a:latin typeface="Avenir Book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87540-E449-0940-9D19-4A3B2BAA16C4}"/>
              </a:ext>
            </a:extLst>
          </p:cNvPr>
          <p:cNvSpPr/>
          <p:nvPr/>
        </p:nvSpPr>
        <p:spPr>
          <a:xfrm>
            <a:off x="903804" y="771482"/>
            <a:ext cx="2611292" cy="954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480E5D-104A-3048-AEBD-B6A29C2B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7973291" cy="483497"/>
          </a:xfrm>
        </p:spPr>
        <p:txBody>
          <a:bodyPr>
            <a:normAutofit fontScale="90000"/>
          </a:bodyPr>
          <a:lstStyle/>
          <a:p>
            <a:r>
              <a:rPr lang="en-US" dirty="0"/>
              <a:t>Greedy Decoding</a:t>
            </a:r>
          </a:p>
        </p:txBody>
      </p:sp>
    </p:spTree>
    <p:extLst>
      <p:ext uri="{BB962C8B-B14F-4D97-AF65-F5344CB8AC3E}">
        <p14:creationId xmlns:p14="http://schemas.microsoft.com/office/powerpoint/2010/main" val="43929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11269-8405-094B-BE10-55B1C789A616}"/>
              </a:ext>
            </a:extLst>
          </p:cNvPr>
          <p:cNvSpPr/>
          <p:nvPr/>
        </p:nvSpPr>
        <p:spPr>
          <a:xfrm>
            <a:off x="2875479" y="1776685"/>
            <a:ext cx="1949366" cy="682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 err="1">
                <a:latin typeface="Avenir Book" panose="02000503020000020003" pitchFamily="2" charset="0"/>
              </a:rPr>
              <a:t>She</a:t>
            </a:r>
            <a:r>
              <a:rPr lang="cs-CZ" sz="2800" dirty="0">
                <a:latin typeface="Avenir Book" panose="02000503020000020003" pitchFamily="2" charset="0"/>
              </a:rPr>
              <a:t> _____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87540-E449-0940-9D19-4A3B2BAA16C4}"/>
              </a:ext>
            </a:extLst>
          </p:cNvPr>
          <p:cNvSpPr/>
          <p:nvPr/>
        </p:nvSpPr>
        <p:spPr>
          <a:xfrm>
            <a:off x="903804" y="771482"/>
            <a:ext cx="2611292" cy="954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480E5D-104A-3048-AEBD-B6A29C2B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7973291" cy="483497"/>
          </a:xfrm>
        </p:spPr>
        <p:txBody>
          <a:bodyPr>
            <a:normAutofit fontScale="90000"/>
          </a:bodyPr>
          <a:lstStyle/>
          <a:p>
            <a:r>
              <a:rPr lang="en-US" dirty="0"/>
              <a:t>Greedy Decoding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63991-CCCB-6A49-9339-79BB6F0B458C}"/>
              </a:ext>
            </a:extLst>
          </p:cNvPr>
          <p:cNvSpPr/>
          <p:nvPr/>
        </p:nvSpPr>
        <p:spPr>
          <a:xfrm>
            <a:off x="2875479" y="2459436"/>
            <a:ext cx="4491678" cy="682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 err="1">
                <a:latin typeface="Avenir Book" panose="02000503020000020003" pitchFamily="2" charset="0"/>
              </a:rPr>
              <a:t>She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went</a:t>
            </a:r>
            <a:r>
              <a:rPr lang="cs-CZ" sz="2800" dirty="0">
                <a:latin typeface="Avenir Book" panose="02000503020000020003" pitchFamily="2" charset="0"/>
              </a:rPr>
              <a:t> _____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F03986-C453-7547-A9D8-936C70E41164}"/>
              </a:ext>
            </a:extLst>
          </p:cNvPr>
          <p:cNvSpPr/>
          <p:nvPr/>
        </p:nvSpPr>
        <p:spPr>
          <a:xfrm>
            <a:off x="2875479" y="3153327"/>
            <a:ext cx="4491678" cy="682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 err="1">
                <a:latin typeface="Avenir Book" panose="02000503020000020003" pitchFamily="2" charset="0"/>
              </a:rPr>
              <a:t>She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went</a:t>
            </a:r>
            <a:r>
              <a:rPr lang="cs-CZ" sz="2800" dirty="0">
                <a:latin typeface="Avenir Book" panose="02000503020000020003" pitchFamily="2" charset="0"/>
              </a:rPr>
              <a:t> to _____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0E1A7A-8C11-F342-A07E-E3B46F8C4998}"/>
              </a:ext>
            </a:extLst>
          </p:cNvPr>
          <p:cNvSpPr/>
          <p:nvPr/>
        </p:nvSpPr>
        <p:spPr>
          <a:xfrm>
            <a:off x="2875479" y="3946994"/>
            <a:ext cx="4491678" cy="682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 err="1">
                <a:latin typeface="Avenir Book" panose="02000503020000020003" pitchFamily="2" charset="0"/>
              </a:rPr>
              <a:t>She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went</a:t>
            </a:r>
            <a:r>
              <a:rPr lang="cs-CZ" sz="2800" dirty="0">
                <a:latin typeface="Avenir Book" panose="02000503020000020003" pitchFamily="2" charset="0"/>
              </a:rPr>
              <a:t> to </a:t>
            </a:r>
            <a:r>
              <a:rPr lang="cs-CZ" sz="2800" dirty="0" err="1">
                <a:solidFill>
                  <a:srgbClr val="C00000"/>
                </a:solidFill>
                <a:latin typeface="Avenir Book" panose="02000503020000020003" pitchFamily="2" charset="0"/>
              </a:rPr>
              <a:t>class</a:t>
            </a:r>
            <a:r>
              <a:rPr lang="cs-CZ" sz="2800" dirty="0">
                <a:solidFill>
                  <a:srgbClr val="C00000"/>
                </a:solidFill>
                <a:latin typeface="Avenir Book" panose="02000503020000020003" pitchFamily="2" charset="0"/>
              </a:rPr>
              <a:t> </a:t>
            </a:r>
            <a:r>
              <a:rPr lang="cs-CZ" sz="2800" dirty="0">
                <a:latin typeface="Avenir Book" panose="02000503020000020003" pitchFamily="2" charset="0"/>
              </a:rPr>
              <a:t>_____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2D608D-99C7-F544-B284-8449F48E2758}"/>
                  </a:ext>
                </a:extLst>
              </p:cNvPr>
              <p:cNvSpPr txBox="1"/>
              <p:nvPr/>
            </p:nvSpPr>
            <p:spPr>
              <a:xfrm>
                <a:off x="3655852" y="5432961"/>
                <a:ext cx="14654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2D608D-99C7-F544-B284-8449F48E2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52" y="5432961"/>
                <a:ext cx="1465466" cy="492443"/>
              </a:xfrm>
              <a:prstGeom prst="rect">
                <a:avLst/>
              </a:prstGeom>
              <a:blipFill>
                <a:blip r:embed="rId2"/>
                <a:stretch>
                  <a:fillRect l="-6897" r="-948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474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11269-8405-094B-BE10-55B1C789A616}"/>
              </a:ext>
            </a:extLst>
          </p:cNvPr>
          <p:cNvSpPr/>
          <p:nvPr/>
        </p:nvSpPr>
        <p:spPr>
          <a:xfrm>
            <a:off x="1151906" y="1776685"/>
            <a:ext cx="9060873" cy="1329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800" dirty="0" err="1">
                <a:latin typeface="Avenir Book" panose="02000503020000020003" pitchFamily="2" charset="0"/>
              </a:rPr>
              <a:t>Sequentially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consider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the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best</a:t>
            </a:r>
            <a:r>
              <a:rPr lang="cs-CZ" sz="2800" dirty="0">
                <a:latin typeface="Avenir Book" panose="02000503020000020003" pitchFamily="2" charset="0"/>
              </a:rPr>
              <a:t> (</a:t>
            </a:r>
            <a:r>
              <a:rPr lang="cs-CZ" sz="2800" dirty="0" err="1">
                <a:latin typeface="Avenir Book" panose="02000503020000020003" pitchFamily="2" charset="0"/>
              </a:rPr>
              <a:t>highest</a:t>
            </a:r>
            <a:r>
              <a:rPr lang="cs-CZ" sz="2800" dirty="0">
                <a:latin typeface="Avenir Book" panose="02000503020000020003" pitchFamily="2" charset="0"/>
              </a:rPr>
              <a:t> log </a:t>
            </a:r>
            <a:r>
              <a:rPr lang="cs-CZ" sz="2800" dirty="0" err="1">
                <a:latin typeface="Avenir Book" panose="02000503020000020003" pitchFamily="2" charset="0"/>
              </a:rPr>
              <a:t>likelihoods</a:t>
            </a:r>
            <a:r>
              <a:rPr lang="cs-CZ" sz="2800" dirty="0">
                <a:latin typeface="Avenir Book" panose="02000503020000020003" pitchFamily="2" charset="0"/>
              </a:rPr>
              <a:t>) </a:t>
            </a:r>
            <a:r>
              <a:rPr lang="cs-CZ" sz="2800" dirty="0">
                <a:solidFill>
                  <a:srgbClr val="C00000"/>
                </a:solidFill>
                <a:latin typeface="Avenir Book" panose="02000503020000020003" pitchFamily="2" charset="0"/>
              </a:rPr>
              <a:t>k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translations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at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each</a:t>
            </a:r>
            <a:r>
              <a:rPr lang="cs-CZ" sz="2800" dirty="0">
                <a:latin typeface="Avenir Book" panose="02000503020000020003" pitchFamily="2" charset="0"/>
              </a:rPr>
              <a:t> step. </a:t>
            </a:r>
            <a:r>
              <a:rPr lang="cs-CZ" sz="2800" dirty="0" err="1">
                <a:latin typeface="Avenir Book" panose="02000503020000020003" pitchFamily="2" charset="0"/>
              </a:rPr>
              <a:t>Prune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before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expanding</a:t>
            </a:r>
            <a:r>
              <a:rPr lang="cs-CZ" sz="2800" dirty="0">
                <a:latin typeface="Avenir Book" panose="02000503020000020003" pitchFamily="2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87540-E449-0940-9D19-4A3B2BAA16C4}"/>
              </a:ext>
            </a:extLst>
          </p:cNvPr>
          <p:cNvSpPr/>
          <p:nvPr/>
        </p:nvSpPr>
        <p:spPr>
          <a:xfrm>
            <a:off x="903803" y="771483"/>
            <a:ext cx="3406939" cy="71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480E5D-104A-3048-AEBD-B6A29C2B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7973291" cy="483497"/>
          </a:xfrm>
        </p:spPr>
        <p:txBody>
          <a:bodyPr>
            <a:normAutofit fontScale="90000"/>
          </a:bodyPr>
          <a:lstStyle/>
          <a:p>
            <a:r>
              <a:rPr lang="en-US" dirty="0"/>
              <a:t>Beam Search Decoding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8D76A8-C241-E748-B9A3-96616E74848D}"/>
              </a:ext>
            </a:extLst>
          </p:cNvPr>
          <p:cNvSpPr/>
          <p:nvPr/>
        </p:nvSpPr>
        <p:spPr>
          <a:xfrm>
            <a:off x="4548679" y="3829793"/>
            <a:ext cx="2754216" cy="682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 err="1">
                <a:latin typeface="Avenir Book" panose="02000503020000020003" pitchFamily="2" charset="0"/>
              </a:rPr>
              <a:t>See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chalkboard</a:t>
            </a:r>
            <a:r>
              <a:rPr lang="cs-CZ" sz="2800" dirty="0">
                <a:latin typeface="Avenir Book" panose="0200050302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7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11269-8405-094B-BE10-55B1C789A616}"/>
              </a:ext>
            </a:extLst>
          </p:cNvPr>
          <p:cNvSpPr/>
          <p:nvPr/>
        </p:nvSpPr>
        <p:spPr>
          <a:xfrm>
            <a:off x="1151906" y="1776685"/>
            <a:ext cx="9060873" cy="197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Avenir Book" panose="02000503020000020003" pitchFamily="2" charset="0"/>
              </a:rPr>
              <a:t>We </a:t>
            </a:r>
            <a:r>
              <a:rPr lang="cs-CZ" sz="2800" dirty="0" err="1">
                <a:latin typeface="Avenir Book" panose="02000503020000020003" pitchFamily="2" charset="0"/>
              </a:rPr>
              <a:t>can</a:t>
            </a:r>
            <a:r>
              <a:rPr lang="cs-CZ" sz="2800" dirty="0">
                <a:latin typeface="Avenir Book" panose="02000503020000020003" pitchFamily="2" charset="0"/>
              </a:rPr>
              <a:t> stop </a:t>
            </a:r>
            <a:r>
              <a:rPr lang="cs-CZ" sz="2800" dirty="0" err="1">
                <a:latin typeface="Avenir Book" panose="02000503020000020003" pitchFamily="2" charset="0"/>
              </a:rPr>
              <a:t>generating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candidates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when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sequences</a:t>
            </a:r>
            <a:r>
              <a:rPr lang="cs-CZ" sz="2800" dirty="0">
                <a:latin typeface="Avenir Book" panose="02000503020000020003" pitchFamily="2" charset="0"/>
              </a:rPr>
              <a:t> are </a:t>
            </a:r>
            <a:r>
              <a:rPr lang="cs-CZ" sz="2800" dirty="0" err="1">
                <a:latin typeface="Avenir Book" panose="02000503020000020003" pitchFamily="2" charset="0"/>
              </a:rPr>
              <a:t>of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length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>
                <a:solidFill>
                  <a:srgbClr val="C00000"/>
                </a:solidFill>
                <a:latin typeface="Avenir Book" panose="02000503020000020003" pitchFamily="2" charset="0"/>
              </a:rPr>
              <a:t>N</a:t>
            </a:r>
            <a:r>
              <a:rPr lang="cs-CZ" sz="2800" dirty="0">
                <a:latin typeface="Avenir Book" panose="02000503020000020003" pitchFamily="2" charset="0"/>
              </a:rPr>
              <a:t>, </a:t>
            </a:r>
            <a:r>
              <a:rPr lang="cs-CZ" sz="2800" dirty="0" err="1">
                <a:latin typeface="Avenir Book" panose="02000503020000020003" pitchFamily="2" charset="0"/>
              </a:rPr>
              <a:t>or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when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we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have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>
                <a:solidFill>
                  <a:srgbClr val="C00000"/>
                </a:solidFill>
                <a:latin typeface="Avenir Book" panose="02000503020000020003" pitchFamily="2" charset="0"/>
              </a:rPr>
              <a:t>M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i="1" dirty="0" err="1">
                <a:latin typeface="Avenir Book" panose="02000503020000020003" pitchFamily="2" charset="0"/>
              </a:rPr>
              <a:t>completed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sequences</a:t>
            </a:r>
            <a:endParaRPr lang="cs-CZ" sz="2800" dirty="0">
              <a:latin typeface="Avenir Book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87540-E449-0940-9D19-4A3B2BAA16C4}"/>
              </a:ext>
            </a:extLst>
          </p:cNvPr>
          <p:cNvSpPr/>
          <p:nvPr/>
        </p:nvSpPr>
        <p:spPr>
          <a:xfrm>
            <a:off x="903803" y="771483"/>
            <a:ext cx="3406939" cy="71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480E5D-104A-3048-AEBD-B6A29C2B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7973291" cy="483497"/>
          </a:xfrm>
        </p:spPr>
        <p:txBody>
          <a:bodyPr>
            <a:normAutofit fontScale="90000"/>
          </a:bodyPr>
          <a:lstStyle/>
          <a:p>
            <a:r>
              <a:rPr lang="en-US" dirty="0"/>
              <a:t>Beam Search Decoding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8D76A8-C241-E748-B9A3-96616E74848D}"/>
              </a:ext>
            </a:extLst>
          </p:cNvPr>
          <p:cNvSpPr/>
          <p:nvPr/>
        </p:nvSpPr>
        <p:spPr>
          <a:xfrm>
            <a:off x="4501178" y="4381851"/>
            <a:ext cx="4500014" cy="682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 err="1">
                <a:latin typeface="Avenir Book" panose="02000503020000020003" pitchFamily="2" charset="0"/>
              </a:rPr>
              <a:t>Must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normalize</a:t>
            </a:r>
            <a:r>
              <a:rPr lang="cs-CZ" sz="2800" dirty="0">
                <a:latin typeface="Avenir Book" panose="02000503020000020003" pitchFamily="2" charset="0"/>
              </a:rPr>
              <a:t> by </a:t>
            </a:r>
            <a:r>
              <a:rPr lang="cs-CZ" sz="2800" dirty="0" err="1">
                <a:latin typeface="Avenir Book" panose="02000503020000020003" pitchFamily="2" charset="0"/>
              </a:rPr>
              <a:t>lengths</a:t>
            </a:r>
            <a:r>
              <a:rPr lang="cs-CZ" sz="2800" dirty="0">
                <a:latin typeface="Avenir Book" panose="02000503020000020003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7121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11269-8405-094B-BE10-55B1C789A616}"/>
              </a:ext>
            </a:extLst>
          </p:cNvPr>
          <p:cNvSpPr/>
          <p:nvPr/>
        </p:nvSpPr>
        <p:spPr>
          <a:xfrm>
            <a:off x="1151907" y="1111667"/>
            <a:ext cx="8538358" cy="4560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solidFill>
                  <a:srgbClr val="00B050"/>
                </a:solidFill>
                <a:latin typeface="Avenir Book" panose="02000503020000020003" pitchFamily="2" charset="0"/>
              </a:rPr>
              <a:t>Pros: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>
                <a:latin typeface="Avenir Book" panose="02000503020000020003" pitchFamily="2" charset="0"/>
              </a:rPr>
              <a:t>Better</a:t>
            </a:r>
            <a:r>
              <a:rPr lang="cs-CZ" sz="2800" dirty="0">
                <a:latin typeface="Avenir Book" panose="02000503020000020003" pitchFamily="2" charset="0"/>
              </a:rPr>
              <a:t> performance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>
                <a:latin typeface="Avenir Book" panose="02000503020000020003" pitchFamily="2" charset="0"/>
              </a:rPr>
              <a:t>Uses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context</a:t>
            </a:r>
            <a:r>
              <a:rPr lang="cs-CZ" sz="2800" dirty="0">
                <a:latin typeface="Avenir Book" panose="02000503020000020003" pitchFamily="2" charset="0"/>
              </a:rPr>
              <a:t> more </a:t>
            </a:r>
            <a:r>
              <a:rPr lang="cs-CZ" sz="2800" dirty="0" err="1">
                <a:latin typeface="Avenir Book" panose="02000503020000020003" pitchFamily="2" charset="0"/>
              </a:rPr>
              <a:t>robustly</a:t>
            </a:r>
            <a:endParaRPr lang="cs-CZ" sz="2800" dirty="0">
              <a:latin typeface="Avenir Book" panose="02000503020000020003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>
                <a:latin typeface="Avenir Book" panose="02000503020000020003" pitchFamily="2" charset="0"/>
              </a:rPr>
              <a:t>Better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phrases</a:t>
            </a:r>
            <a:endParaRPr lang="cs-CZ" sz="2800" dirty="0">
              <a:latin typeface="Avenir Book" panose="02000503020000020003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venir Book" panose="02000503020000020003" pitchFamily="2" charset="0"/>
              </a:rPr>
              <a:t>Single model </a:t>
            </a:r>
            <a:r>
              <a:rPr lang="cs-CZ" sz="2800" dirty="0" err="1">
                <a:latin typeface="Avenir Book" panose="02000503020000020003" pitchFamily="2" charset="0"/>
              </a:rPr>
              <a:t>that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can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be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optimized</a:t>
            </a:r>
            <a:r>
              <a:rPr lang="cs-CZ" sz="2800" dirty="0">
                <a:latin typeface="Avenir Book" panose="02000503020000020003" pitchFamily="2" charset="0"/>
              </a:rPr>
              <a:t> end-to-end (no </a:t>
            </a:r>
            <a:r>
              <a:rPr lang="cs-CZ" sz="2800" dirty="0" err="1">
                <a:latin typeface="Avenir Book" panose="02000503020000020003" pitchFamily="2" charset="0"/>
              </a:rPr>
              <a:t>subcomponents</a:t>
            </a:r>
            <a:r>
              <a:rPr lang="cs-CZ" sz="2800" dirty="0">
                <a:latin typeface="Avenir Book" panose="02000503020000020003" pitchFamily="2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>
                <a:latin typeface="Avenir Book" panose="02000503020000020003" pitchFamily="2" charset="0"/>
              </a:rPr>
              <a:t>Way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less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manual</a:t>
            </a:r>
            <a:r>
              <a:rPr lang="cs-CZ" sz="2800" dirty="0">
                <a:latin typeface="Avenir Book" panose="02000503020000020003" pitchFamily="2" charset="0"/>
              </a:rPr>
              <a:t>, </a:t>
            </a:r>
            <a:r>
              <a:rPr lang="cs-CZ" sz="2800" dirty="0" err="1">
                <a:latin typeface="Avenir Book" panose="02000503020000020003" pitchFamily="2" charset="0"/>
              </a:rPr>
              <a:t>feature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engineering</a:t>
            </a:r>
            <a:endParaRPr lang="cs-CZ" sz="2800" dirty="0">
              <a:latin typeface="Avenir Book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87540-E449-0940-9D19-4A3B2BAA16C4}"/>
              </a:ext>
            </a:extLst>
          </p:cNvPr>
          <p:cNvSpPr/>
          <p:nvPr/>
        </p:nvSpPr>
        <p:spPr>
          <a:xfrm>
            <a:off x="903803" y="771482"/>
            <a:ext cx="1554389" cy="1072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480E5D-104A-3048-AEBD-B6A29C2B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7973291" cy="483497"/>
          </a:xfrm>
        </p:spPr>
        <p:txBody>
          <a:bodyPr>
            <a:normAutofit fontScale="90000"/>
          </a:bodyPr>
          <a:lstStyle/>
          <a:p>
            <a:r>
              <a:rPr lang="en-US" dirty="0"/>
              <a:t>Neural MT</a:t>
            </a:r>
          </a:p>
        </p:txBody>
      </p:sp>
    </p:spTree>
    <p:extLst>
      <p:ext uri="{BB962C8B-B14F-4D97-AF65-F5344CB8AC3E}">
        <p14:creationId xmlns:p14="http://schemas.microsoft.com/office/powerpoint/2010/main" val="341434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11269-8405-094B-BE10-55B1C789A616}"/>
              </a:ext>
            </a:extLst>
          </p:cNvPr>
          <p:cNvSpPr/>
          <p:nvPr/>
        </p:nvSpPr>
        <p:spPr>
          <a:xfrm>
            <a:off x="1151906" y="1111667"/>
            <a:ext cx="10426535" cy="2621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 err="1">
                <a:solidFill>
                  <a:srgbClr val="C00000"/>
                </a:solidFill>
                <a:latin typeface="Avenir Book" panose="02000503020000020003" pitchFamily="2" charset="0"/>
              </a:rPr>
              <a:t>Cons</a:t>
            </a:r>
            <a:r>
              <a:rPr lang="cs-CZ" sz="2800" dirty="0">
                <a:solidFill>
                  <a:srgbClr val="C00000"/>
                </a:solidFill>
                <a:latin typeface="Avenir Book" panose="02000503020000020003" pitchFamily="2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venir Book" panose="02000503020000020003" pitchFamily="2" charset="0"/>
              </a:rPr>
              <a:t>Not </a:t>
            </a:r>
            <a:r>
              <a:rPr lang="cs-CZ" sz="2800" dirty="0" err="1">
                <a:latin typeface="Avenir Book" panose="02000503020000020003" pitchFamily="2" charset="0"/>
              </a:rPr>
              <a:t>too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interpretable</a:t>
            </a:r>
            <a:endParaRPr lang="cs-CZ" sz="2800" dirty="0">
              <a:latin typeface="Avenir Book" panose="02000503020000020003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venir Book" panose="02000503020000020003" pitchFamily="2" charset="0"/>
              </a:rPr>
              <a:t>Hard to </a:t>
            </a:r>
            <a:r>
              <a:rPr lang="cs-CZ" sz="2800" dirty="0" err="1">
                <a:latin typeface="Avenir Book" panose="02000503020000020003" pitchFamily="2" charset="0"/>
              </a:rPr>
              <a:t>control</a:t>
            </a:r>
            <a:r>
              <a:rPr lang="cs-CZ" sz="2800" dirty="0">
                <a:latin typeface="Avenir Book" panose="02000503020000020003" pitchFamily="2" charset="0"/>
              </a:rPr>
              <a:t>/ </a:t>
            </a:r>
            <a:r>
              <a:rPr lang="cs-CZ" sz="2800" dirty="0" err="1">
                <a:latin typeface="Avenir Book" panose="02000503020000020003" pitchFamily="2" charset="0"/>
              </a:rPr>
              <a:t>force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any</a:t>
            </a:r>
            <a:r>
              <a:rPr lang="cs-CZ" sz="2800" dirty="0">
                <a:latin typeface="Avenir Book" panose="02000503020000020003" pitchFamily="2" charset="0"/>
              </a:rPr>
              <a:t> Language-</a:t>
            </a:r>
            <a:r>
              <a:rPr lang="cs-CZ" sz="2800" dirty="0" err="1">
                <a:latin typeface="Avenir Book" panose="02000503020000020003" pitchFamily="2" charset="0"/>
              </a:rPr>
              <a:t>specific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aspect</a:t>
            </a:r>
            <a:endParaRPr lang="cs-CZ" sz="2800" dirty="0">
              <a:latin typeface="Avenir Book" panose="02000503020000020003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venir Book" panose="02000503020000020003" pitchFamily="2" charset="0"/>
              </a:rPr>
              <a:t>A </a:t>
            </a:r>
            <a:r>
              <a:rPr lang="cs-CZ" sz="2800" dirty="0" err="1">
                <a:latin typeface="Avenir Book" panose="02000503020000020003" pitchFamily="2" charset="0"/>
              </a:rPr>
              <a:t>vanilla</a:t>
            </a:r>
            <a:r>
              <a:rPr lang="cs-CZ" sz="2800" dirty="0">
                <a:latin typeface="Avenir Book" panose="02000503020000020003" pitchFamily="2" charset="0"/>
              </a:rPr>
              <a:t> seq2seq </a:t>
            </a:r>
            <a:r>
              <a:rPr lang="cs-CZ" sz="2800" dirty="0" err="1">
                <a:latin typeface="Avenir Book" panose="02000503020000020003" pitchFamily="2" charset="0"/>
              </a:rPr>
              <a:t>approach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can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have</a:t>
            </a:r>
            <a:r>
              <a:rPr lang="cs-CZ" sz="2800" dirty="0">
                <a:latin typeface="Avenir Book" panose="02000503020000020003" pitchFamily="2" charset="0"/>
              </a:rPr>
              <a:t> gradient </a:t>
            </a:r>
            <a:r>
              <a:rPr lang="cs-CZ" sz="2800" dirty="0" err="1">
                <a:latin typeface="Avenir Book" panose="02000503020000020003" pitchFamily="2" charset="0"/>
              </a:rPr>
              <a:t>issues</a:t>
            </a:r>
            <a:endParaRPr lang="cs-CZ" sz="2800" dirty="0">
              <a:latin typeface="Avenir Book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87540-E449-0940-9D19-4A3B2BAA16C4}"/>
              </a:ext>
            </a:extLst>
          </p:cNvPr>
          <p:cNvSpPr/>
          <p:nvPr/>
        </p:nvSpPr>
        <p:spPr>
          <a:xfrm>
            <a:off x="903803" y="771482"/>
            <a:ext cx="1554389" cy="1072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480E5D-104A-3048-AEBD-B6A29C2B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7973291" cy="483497"/>
          </a:xfrm>
        </p:spPr>
        <p:txBody>
          <a:bodyPr>
            <a:normAutofit fontScale="90000"/>
          </a:bodyPr>
          <a:lstStyle/>
          <a:p>
            <a:r>
              <a:rPr lang="en-US" dirty="0"/>
              <a:t>Neural MT</a:t>
            </a:r>
          </a:p>
        </p:txBody>
      </p:sp>
    </p:spTree>
    <p:extLst>
      <p:ext uri="{BB962C8B-B14F-4D97-AF65-F5344CB8AC3E}">
        <p14:creationId xmlns:p14="http://schemas.microsoft.com/office/powerpoint/2010/main" val="350150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11269-8405-094B-BE10-55B1C789A616}"/>
              </a:ext>
            </a:extLst>
          </p:cNvPr>
          <p:cNvSpPr/>
          <p:nvPr/>
        </p:nvSpPr>
        <p:spPr>
          <a:xfrm>
            <a:off x="1151906" y="1111667"/>
            <a:ext cx="10426535" cy="2621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solidFill>
                  <a:srgbClr val="C00000"/>
                </a:solidFill>
                <a:latin typeface="Avenir Book" panose="02000503020000020003" pitchFamily="2" charset="0"/>
              </a:rPr>
              <a:t>BLEU: </a:t>
            </a:r>
            <a:r>
              <a:rPr lang="cs-CZ" sz="2800" dirty="0">
                <a:latin typeface="Avenir Book" panose="02000503020000020003" pitchFamily="2" charset="0"/>
              </a:rPr>
              <a:t>A </a:t>
            </a:r>
            <a:r>
              <a:rPr lang="cs-CZ" sz="2800" dirty="0" err="1">
                <a:latin typeface="Avenir Book" panose="02000503020000020003" pitchFamily="2" charset="0"/>
              </a:rPr>
              <a:t>similarity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metric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that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compares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the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generated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machine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translation</a:t>
            </a:r>
            <a:r>
              <a:rPr lang="cs-CZ" sz="2800" dirty="0">
                <a:latin typeface="Avenir Book" panose="02000503020000020003" pitchFamily="2" charset="0"/>
              </a:rPr>
              <a:t> to a </a:t>
            </a:r>
            <a:r>
              <a:rPr lang="cs-CZ" sz="2800" dirty="0" err="1">
                <a:latin typeface="Avenir Book" panose="02000503020000020003" pitchFamily="2" charset="0"/>
              </a:rPr>
              <a:t>human-produced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translation</a:t>
            </a:r>
            <a:r>
              <a:rPr lang="cs-CZ" sz="2800" dirty="0">
                <a:latin typeface="Avenir Book" panose="02000503020000020003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cs-CZ" sz="2800" dirty="0"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cs-CZ" sz="2800" dirty="0" err="1">
                <a:latin typeface="Avenir Book" panose="02000503020000020003" pitchFamily="2" charset="0"/>
              </a:rPr>
              <a:t>Uses</a:t>
            </a:r>
            <a:r>
              <a:rPr lang="cs-CZ" sz="2800" dirty="0">
                <a:latin typeface="Avenir Book" panose="02000503020000020003" pitchFamily="2" charset="0"/>
              </a:rPr>
              <a:t> n-gram </a:t>
            </a:r>
            <a:r>
              <a:rPr lang="cs-CZ" sz="2800" dirty="0" err="1">
                <a:latin typeface="Avenir Book" panose="02000503020000020003" pitchFamily="2" charset="0"/>
              </a:rPr>
              <a:t>precision</a:t>
            </a:r>
            <a:r>
              <a:rPr lang="cs-CZ" sz="2800" dirty="0">
                <a:latin typeface="Avenir Book" panose="02000503020000020003" pitchFamily="2" charset="0"/>
              </a:rPr>
              <a:t> (</a:t>
            </a:r>
            <a:r>
              <a:rPr lang="cs-CZ" sz="2800" dirty="0" err="1">
                <a:latin typeface="Avenir Book" panose="02000503020000020003" pitchFamily="2" charset="0"/>
              </a:rPr>
              <a:t>e.g</a:t>
            </a:r>
            <a:r>
              <a:rPr lang="cs-CZ" sz="2800" dirty="0">
                <a:latin typeface="Avenir Book" panose="02000503020000020003" pitchFamily="2" charset="0"/>
              </a:rPr>
              <a:t>., n=1,2,3,4,5)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87540-E449-0940-9D19-4A3B2BAA16C4}"/>
              </a:ext>
            </a:extLst>
          </p:cNvPr>
          <p:cNvSpPr/>
          <p:nvPr/>
        </p:nvSpPr>
        <p:spPr>
          <a:xfrm>
            <a:off x="903803" y="771482"/>
            <a:ext cx="2148155" cy="1191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480E5D-104A-3048-AEBD-B6A29C2B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7973291" cy="483497"/>
          </a:xfrm>
        </p:spPr>
        <p:txBody>
          <a:bodyPr>
            <a:normAutofit fontScale="90000"/>
          </a:bodyPr>
          <a:lstStyle/>
          <a:p>
            <a:r>
              <a:rPr lang="en-US" dirty="0"/>
              <a:t>MT Evaluation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49DFDE-E5B3-484A-ABB2-DA938944563A}"/>
              </a:ext>
            </a:extLst>
          </p:cNvPr>
          <p:cNvSpPr/>
          <p:nvPr/>
        </p:nvSpPr>
        <p:spPr>
          <a:xfrm>
            <a:off x="3895105" y="4939130"/>
            <a:ext cx="5569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>
                <a:solidFill>
                  <a:srgbClr val="0070C0"/>
                </a:solidFill>
                <a:latin typeface="Avenir Book" panose="02000503020000020003" pitchFamily="2" charset="0"/>
              </a:rPr>
              <a:t>Target</a:t>
            </a:r>
            <a:r>
              <a:rPr lang="cs-CZ" sz="2400" dirty="0">
                <a:latin typeface="Avenir Book" panose="02000503020000020003" pitchFamily="2" charset="0"/>
              </a:rPr>
              <a:t>: </a:t>
            </a:r>
            <a:r>
              <a:rPr lang="cs-CZ" sz="2400" dirty="0" err="1">
                <a:latin typeface="Avenir Book" panose="02000503020000020003" pitchFamily="2" charset="0"/>
              </a:rPr>
              <a:t>the</a:t>
            </a:r>
            <a:r>
              <a:rPr lang="cs-CZ" sz="2400" dirty="0">
                <a:latin typeface="Avenir Book" panose="02000503020000020003" pitchFamily="2" charset="0"/>
              </a:rPr>
              <a:t> dog ran fast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1DEF1-91AD-0B42-821B-2BCE2EE21D2E}"/>
              </a:ext>
            </a:extLst>
          </p:cNvPr>
          <p:cNvSpPr/>
          <p:nvPr/>
        </p:nvSpPr>
        <p:spPr>
          <a:xfrm>
            <a:off x="1781296" y="4248056"/>
            <a:ext cx="4738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solidFill>
                  <a:srgbClr val="0070C0"/>
                </a:solidFill>
                <a:latin typeface="Avenir Book" panose="02000503020000020003" pitchFamily="2" charset="0"/>
              </a:rPr>
              <a:t>Computer</a:t>
            </a:r>
            <a:r>
              <a:rPr lang="cs-CZ" sz="2400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cs-CZ" sz="2400" dirty="0" err="1">
                <a:solidFill>
                  <a:srgbClr val="0070C0"/>
                </a:solidFill>
                <a:latin typeface="Avenir Book" panose="02000503020000020003" pitchFamily="2" charset="0"/>
              </a:rPr>
              <a:t>Generated</a:t>
            </a:r>
            <a:r>
              <a:rPr lang="cs-CZ" sz="2400" dirty="0">
                <a:latin typeface="Avenir Book" panose="02000503020000020003" pitchFamily="2" charset="0"/>
              </a:rPr>
              <a:t>: </a:t>
            </a:r>
            <a:r>
              <a:rPr lang="cs-CZ" sz="2400" dirty="0" err="1">
                <a:latin typeface="Avenir Book" panose="02000503020000020003" pitchFamily="2" charset="0"/>
              </a:rPr>
              <a:t>the</a:t>
            </a:r>
            <a:r>
              <a:rPr lang="cs-CZ" sz="2400" dirty="0">
                <a:latin typeface="Avenir Book" panose="02000503020000020003" pitchFamily="2" charset="0"/>
              </a:rPr>
              <a:t> dog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4703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11269-8405-094B-BE10-55B1C789A616}"/>
              </a:ext>
            </a:extLst>
          </p:cNvPr>
          <p:cNvSpPr/>
          <p:nvPr/>
        </p:nvSpPr>
        <p:spPr>
          <a:xfrm>
            <a:off x="1151906" y="1111667"/>
            <a:ext cx="10426535" cy="2621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solidFill>
                  <a:srgbClr val="C00000"/>
                </a:solidFill>
                <a:latin typeface="Avenir Book" panose="02000503020000020003" pitchFamily="2" charset="0"/>
              </a:rPr>
              <a:t>BLEU: </a:t>
            </a:r>
            <a:r>
              <a:rPr lang="cs-CZ" sz="2800" dirty="0">
                <a:latin typeface="Avenir Book" panose="02000503020000020003" pitchFamily="2" charset="0"/>
              </a:rPr>
              <a:t>A </a:t>
            </a:r>
            <a:r>
              <a:rPr lang="cs-CZ" sz="2800" dirty="0" err="1">
                <a:latin typeface="Avenir Book" panose="02000503020000020003" pitchFamily="2" charset="0"/>
              </a:rPr>
              <a:t>similarity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metric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that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compares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the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generated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machine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translation</a:t>
            </a:r>
            <a:r>
              <a:rPr lang="cs-CZ" sz="2800" dirty="0">
                <a:latin typeface="Avenir Book" panose="02000503020000020003" pitchFamily="2" charset="0"/>
              </a:rPr>
              <a:t> to a </a:t>
            </a:r>
            <a:r>
              <a:rPr lang="cs-CZ" sz="2800" dirty="0" err="1">
                <a:latin typeface="Avenir Book" panose="02000503020000020003" pitchFamily="2" charset="0"/>
              </a:rPr>
              <a:t>human-produced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translation</a:t>
            </a:r>
            <a:r>
              <a:rPr lang="cs-CZ" sz="2800" dirty="0">
                <a:latin typeface="Avenir Book" panose="02000503020000020003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cs-CZ" sz="2800" dirty="0"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cs-CZ" sz="2800" dirty="0" err="1">
                <a:latin typeface="Avenir Book" panose="02000503020000020003" pitchFamily="2" charset="0"/>
              </a:rPr>
              <a:t>Uses</a:t>
            </a:r>
            <a:r>
              <a:rPr lang="cs-CZ" sz="2800" dirty="0">
                <a:latin typeface="Avenir Book" panose="02000503020000020003" pitchFamily="2" charset="0"/>
              </a:rPr>
              <a:t> n-gram </a:t>
            </a:r>
            <a:r>
              <a:rPr lang="cs-CZ" sz="2800" dirty="0" err="1">
                <a:latin typeface="Avenir Book" panose="02000503020000020003" pitchFamily="2" charset="0"/>
              </a:rPr>
              <a:t>precision</a:t>
            </a:r>
            <a:r>
              <a:rPr lang="cs-CZ" sz="2800" dirty="0">
                <a:latin typeface="Avenir Book" panose="02000503020000020003" pitchFamily="2" charset="0"/>
              </a:rPr>
              <a:t> (</a:t>
            </a:r>
            <a:r>
              <a:rPr lang="cs-CZ" sz="2800" dirty="0" err="1">
                <a:latin typeface="Avenir Book" panose="02000503020000020003" pitchFamily="2" charset="0"/>
              </a:rPr>
              <a:t>e.g</a:t>
            </a:r>
            <a:r>
              <a:rPr lang="cs-CZ" sz="2800" dirty="0">
                <a:latin typeface="Avenir Book" panose="02000503020000020003" pitchFamily="2" charset="0"/>
              </a:rPr>
              <a:t>., n=1,2,3,4,5)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87540-E449-0940-9D19-4A3B2BAA16C4}"/>
              </a:ext>
            </a:extLst>
          </p:cNvPr>
          <p:cNvSpPr/>
          <p:nvPr/>
        </p:nvSpPr>
        <p:spPr>
          <a:xfrm>
            <a:off x="903803" y="771482"/>
            <a:ext cx="2148155" cy="1191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480E5D-104A-3048-AEBD-B6A29C2B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7973291" cy="483497"/>
          </a:xfrm>
        </p:spPr>
        <p:txBody>
          <a:bodyPr>
            <a:normAutofit fontScale="90000"/>
          </a:bodyPr>
          <a:lstStyle/>
          <a:p>
            <a:r>
              <a:rPr lang="en-US" dirty="0"/>
              <a:t>MT Evaluation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49DFDE-E5B3-484A-ABB2-DA938944563A}"/>
              </a:ext>
            </a:extLst>
          </p:cNvPr>
          <p:cNvSpPr/>
          <p:nvPr/>
        </p:nvSpPr>
        <p:spPr>
          <a:xfrm>
            <a:off x="3895105" y="4939130"/>
            <a:ext cx="5569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>
                <a:solidFill>
                  <a:srgbClr val="0070C0"/>
                </a:solidFill>
                <a:latin typeface="Avenir Book" panose="02000503020000020003" pitchFamily="2" charset="0"/>
              </a:rPr>
              <a:t>Target</a:t>
            </a:r>
            <a:r>
              <a:rPr lang="cs-CZ" sz="2400" dirty="0">
                <a:latin typeface="Avenir Book" panose="02000503020000020003" pitchFamily="2" charset="0"/>
              </a:rPr>
              <a:t>: </a:t>
            </a:r>
            <a:r>
              <a:rPr lang="cs-CZ" sz="2400" dirty="0" err="1">
                <a:latin typeface="Avenir Book" panose="02000503020000020003" pitchFamily="2" charset="0"/>
              </a:rPr>
              <a:t>the</a:t>
            </a:r>
            <a:r>
              <a:rPr lang="cs-CZ" sz="2400" dirty="0">
                <a:latin typeface="Avenir Book" panose="02000503020000020003" pitchFamily="2" charset="0"/>
              </a:rPr>
              <a:t> dog ran fast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1DEF1-91AD-0B42-821B-2BCE2EE21D2E}"/>
              </a:ext>
            </a:extLst>
          </p:cNvPr>
          <p:cNvSpPr/>
          <p:nvPr/>
        </p:nvSpPr>
        <p:spPr>
          <a:xfrm>
            <a:off x="1781296" y="4248056"/>
            <a:ext cx="4738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venir Book" panose="02000503020000020003" pitchFamily="2" charset="0"/>
              </a:rPr>
              <a:t> </a:t>
            </a:r>
            <a:r>
              <a:rPr lang="cs-CZ" sz="2400" dirty="0" err="1">
                <a:solidFill>
                  <a:srgbClr val="0070C0"/>
                </a:solidFill>
                <a:latin typeface="Avenir Book" panose="02000503020000020003" pitchFamily="2" charset="0"/>
              </a:rPr>
              <a:t>Computer</a:t>
            </a:r>
            <a:r>
              <a:rPr lang="cs-CZ" sz="2400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cs-CZ" sz="2400" dirty="0" err="1">
                <a:solidFill>
                  <a:srgbClr val="0070C0"/>
                </a:solidFill>
                <a:latin typeface="Avenir Book" panose="02000503020000020003" pitchFamily="2" charset="0"/>
              </a:rPr>
              <a:t>Generated</a:t>
            </a:r>
            <a:r>
              <a:rPr lang="cs-CZ" sz="2400" dirty="0">
                <a:latin typeface="Avenir Book" panose="02000503020000020003" pitchFamily="2" charset="0"/>
              </a:rPr>
              <a:t>: </a:t>
            </a:r>
            <a:r>
              <a:rPr lang="cs-CZ" sz="2400" dirty="0" err="1">
                <a:latin typeface="Avenir Book" panose="02000503020000020003" pitchFamily="2" charset="0"/>
              </a:rPr>
              <a:t>the</a:t>
            </a:r>
            <a:r>
              <a:rPr lang="cs-CZ" sz="2400" dirty="0">
                <a:latin typeface="Avenir Book" panose="02000503020000020003" pitchFamily="2" charset="0"/>
              </a:rPr>
              <a:t> dog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33FF2C-2106-784A-BCF0-0C889262EA3C}"/>
              </a:ext>
            </a:extLst>
          </p:cNvPr>
          <p:cNvSpPr/>
          <p:nvPr/>
        </p:nvSpPr>
        <p:spPr>
          <a:xfrm>
            <a:off x="1186638" y="5746333"/>
            <a:ext cx="10225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>
                <a:latin typeface="Avenir Book" panose="02000503020000020003" pitchFamily="2" charset="0"/>
              </a:rPr>
              <a:t>Adds</a:t>
            </a:r>
            <a:r>
              <a:rPr lang="cs-CZ" sz="2800" dirty="0">
                <a:latin typeface="Avenir Book" panose="02000503020000020003" pitchFamily="2" charset="0"/>
              </a:rPr>
              <a:t> a penalty </a:t>
            </a:r>
            <a:r>
              <a:rPr lang="cs-CZ" sz="2800" dirty="0" err="1">
                <a:latin typeface="Avenir Book" panose="02000503020000020003" pitchFamily="2" charset="0"/>
              </a:rPr>
              <a:t>for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translations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that</a:t>
            </a:r>
            <a:r>
              <a:rPr lang="cs-CZ" sz="2800" dirty="0">
                <a:latin typeface="Avenir Book" panose="02000503020000020003" pitchFamily="2" charset="0"/>
              </a:rPr>
              <a:t> are </a:t>
            </a:r>
            <a:r>
              <a:rPr lang="cs-CZ" sz="2800" dirty="0" err="1">
                <a:latin typeface="Avenir Book" panose="02000503020000020003" pitchFamily="2" charset="0"/>
              </a:rPr>
              <a:t>too</a:t>
            </a:r>
            <a:r>
              <a:rPr lang="cs-CZ" sz="2800" dirty="0">
                <a:latin typeface="Avenir Book" panose="02000503020000020003" pitchFamily="2" charset="0"/>
              </a:rPr>
              <a:t> </a:t>
            </a:r>
            <a:r>
              <a:rPr lang="cs-CZ" sz="2800" dirty="0" err="1">
                <a:latin typeface="Avenir Book" panose="02000503020000020003" pitchFamily="2" charset="0"/>
              </a:rPr>
              <a:t>short</a:t>
            </a:r>
            <a:r>
              <a:rPr lang="cs-CZ" sz="2800" dirty="0">
                <a:latin typeface="Avenir Book" panose="02000503020000020003" pitchFamily="2" charset="0"/>
              </a:rPr>
              <a:t> (</a:t>
            </a:r>
            <a:r>
              <a:rPr lang="cs-CZ" sz="2800" dirty="0" err="1">
                <a:latin typeface="Avenir Book" panose="02000503020000020003" pitchFamily="2" charset="0"/>
              </a:rPr>
              <a:t>akin</a:t>
            </a:r>
            <a:r>
              <a:rPr lang="cs-CZ" sz="2800" dirty="0">
                <a:latin typeface="Avenir Book" panose="02000503020000020003" pitchFamily="2" charset="0"/>
              </a:rPr>
              <a:t> to </a:t>
            </a:r>
            <a:r>
              <a:rPr lang="cs-CZ" sz="2800" dirty="0" err="1">
                <a:solidFill>
                  <a:srgbClr val="C00000"/>
                </a:solidFill>
                <a:latin typeface="Avenir Book" panose="02000503020000020003" pitchFamily="2" charset="0"/>
              </a:rPr>
              <a:t>recall</a:t>
            </a:r>
            <a:r>
              <a:rPr lang="cs-CZ" sz="2800" dirty="0">
                <a:latin typeface="Avenir Book" panose="02000503020000020003" pitchFamily="2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718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RECAP: L7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476BFAE9-1252-AD4E-83D3-4EEA5ED8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2DAD8D-E495-5346-8A30-34174A308E9B}"/>
              </a:ext>
            </a:extLst>
          </p:cNvPr>
          <p:cNvSpPr txBox="1">
            <a:spLocks/>
          </p:cNvSpPr>
          <p:nvPr/>
        </p:nvSpPr>
        <p:spPr>
          <a:xfrm>
            <a:off x="490507" y="59926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8CB99AE-23BA-1E4F-B769-35960BE33FAB}"/>
              </a:ext>
            </a:extLst>
          </p:cNvPr>
          <p:cNvSpPr txBox="1">
            <a:spLocks/>
          </p:cNvSpPr>
          <p:nvPr/>
        </p:nvSpPr>
        <p:spPr>
          <a:xfrm>
            <a:off x="386938" y="4323761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9EDD96-3193-5848-AB30-49BD563B09CE}"/>
              </a:ext>
            </a:extLst>
          </p:cNvPr>
          <p:cNvGrpSpPr/>
          <p:nvPr/>
        </p:nvGrpSpPr>
        <p:grpSpPr>
          <a:xfrm rot="16200000">
            <a:off x="2104668" y="4621682"/>
            <a:ext cx="1086934" cy="311369"/>
            <a:chOff x="2297660" y="4140836"/>
            <a:chExt cx="108693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9AE0BC4-449E-2B46-9195-BE0AA57977F9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1B1D55-0056-1E45-9D50-B7AA7085F1F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7217421-8AA4-7B41-A28C-12FE1BD89B8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52952B-434A-964F-AC86-6F6E32B2EB9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90897E8-1EAA-8144-9DDC-D4AF5FBD9E8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C3CEB4B7-EC29-7145-ABA2-8010CBC3A1DC}"/>
              </a:ext>
            </a:extLst>
          </p:cNvPr>
          <p:cNvSpPr/>
          <p:nvPr/>
        </p:nvSpPr>
        <p:spPr>
          <a:xfrm rot="16200000">
            <a:off x="2363311" y="55587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359F5FD-D853-5849-8ACA-E086FA267A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2288" y="59350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359F5FD-D853-5849-8ACA-E086FA267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88" y="59350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173F7B46-9FD3-DC41-9D3A-A58FFF297A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75761" y="59633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173F7B46-9FD3-DC41-9D3A-A58FFF297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61" y="59633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4C89AEF8-240A-3649-B30F-62144D0E15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1639" y="59604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4C89AEF8-240A-3649-B30F-62144D0E1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639" y="59604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AE33DDC9-2848-514C-B7F8-7961BB95F0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07452" y="59604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AE33DDC9-2848-514C-B7F8-7961BB95F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452" y="59604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Arrow 36">
            <a:extLst>
              <a:ext uri="{FF2B5EF4-FFF2-40B4-BE49-F238E27FC236}">
                <a16:creationId xmlns:a16="http://schemas.microsoft.com/office/drawing/2014/main" id="{EE722D0F-8D05-2743-B2B9-A82F205AD75A}"/>
              </a:ext>
            </a:extLst>
          </p:cNvPr>
          <p:cNvSpPr/>
          <p:nvPr/>
        </p:nvSpPr>
        <p:spPr>
          <a:xfrm>
            <a:off x="2900874" y="44611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123B8322-C9E1-CE42-B07F-89F3C91D8480}"/>
              </a:ext>
            </a:extLst>
          </p:cNvPr>
          <p:cNvSpPr/>
          <p:nvPr/>
        </p:nvSpPr>
        <p:spPr>
          <a:xfrm rot="16200000">
            <a:off x="3445472" y="55587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B0263002-9FFA-EC4D-842F-17BC3858E071}"/>
              </a:ext>
            </a:extLst>
          </p:cNvPr>
          <p:cNvSpPr/>
          <p:nvPr/>
        </p:nvSpPr>
        <p:spPr>
          <a:xfrm>
            <a:off x="3983035" y="44611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F35CC106-44CB-6B49-B164-FA2229719657}"/>
              </a:ext>
            </a:extLst>
          </p:cNvPr>
          <p:cNvSpPr/>
          <p:nvPr/>
        </p:nvSpPr>
        <p:spPr>
          <a:xfrm rot="16200000">
            <a:off x="4500231" y="55587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C65B9C70-8268-8F45-84D5-6C0B6457BE90}"/>
              </a:ext>
            </a:extLst>
          </p:cNvPr>
          <p:cNvSpPr/>
          <p:nvPr/>
        </p:nvSpPr>
        <p:spPr>
          <a:xfrm>
            <a:off x="5037794" y="44611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6C97C302-0214-7244-9976-9AA4A8E72DD3}"/>
              </a:ext>
            </a:extLst>
          </p:cNvPr>
          <p:cNvSpPr/>
          <p:nvPr/>
        </p:nvSpPr>
        <p:spPr>
          <a:xfrm rot="16200000">
            <a:off x="5588475" y="55587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09ACF2B0-C04E-8C48-B09C-511DB33BFB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9485" y="48978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09ACF2B0-C04E-8C48-B09C-511DB33BF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485" y="4897883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5789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8265246C-EB86-A044-9552-29ABA17D06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2901" y="48884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8265246C-EB86-A044-9552-29ABA17D0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901" y="4888424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2632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9EF852C8-D072-CB4B-BA6B-FE4F19D22A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7794" y="48884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9EF852C8-D072-CB4B-BA6B-FE4F19D22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794" y="4888424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4461FFBB-36F7-ED4F-970A-31354B0882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68730" y="483337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4461FFBB-36F7-ED4F-970A-31354B088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730" y="483337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405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7BF08191-3FC2-7E49-B2C4-496B66AF1D39}"/>
              </a:ext>
            </a:extLst>
          </p:cNvPr>
          <p:cNvGrpSpPr/>
          <p:nvPr/>
        </p:nvGrpSpPr>
        <p:grpSpPr>
          <a:xfrm rot="16200000">
            <a:off x="3185723" y="4631141"/>
            <a:ext cx="1086934" cy="311369"/>
            <a:chOff x="2297660" y="4140836"/>
            <a:chExt cx="108693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9F1FAC30-31C5-FE49-94AE-BB533F19FA08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E34FC95-9678-B840-B1A7-0A76C62313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6866708-4F87-9741-B56E-429B6419B518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2DDD26C-2AC1-DC41-9E32-1A7A90C5C23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7C68346-B4C0-C048-96A7-8FAAEC4CCD0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09741B4-AA6C-5D41-BE9A-DB0C41339687}"/>
              </a:ext>
            </a:extLst>
          </p:cNvPr>
          <p:cNvGrpSpPr/>
          <p:nvPr/>
        </p:nvGrpSpPr>
        <p:grpSpPr>
          <a:xfrm rot="16200000">
            <a:off x="4240482" y="4621683"/>
            <a:ext cx="1086934" cy="311369"/>
            <a:chOff x="2297660" y="4140836"/>
            <a:chExt cx="1086934" cy="311369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ED751BBF-0E3B-A94A-91C8-3648E05558E5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14BAE84-C6A8-EA4E-BDD8-E7B9A265954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3517B3A-F7C3-8A49-A265-60A9503987E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E17F513-B157-104D-93A8-44121FB3839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BF127CA-5C25-6441-9069-492C1DBEF50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16DDD83-486B-A34A-85AF-7AA3CB95966D}"/>
              </a:ext>
            </a:extLst>
          </p:cNvPr>
          <p:cNvGrpSpPr/>
          <p:nvPr/>
        </p:nvGrpSpPr>
        <p:grpSpPr>
          <a:xfrm rot="16200000">
            <a:off x="5337784" y="4621682"/>
            <a:ext cx="1086934" cy="311369"/>
            <a:chOff x="2297660" y="4140836"/>
            <a:chExt cx="1086934" cy="311369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C5A8E899-86C2-3047-9F16-4F1B204C3558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F654D12-9BDF-5241-8FEA-E7EDECC897F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BFC958F-A70E-0E48-A842-48D784CA6BC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A021813-DA23-C649-9FE2-3490701A141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35B07F4-D467-714B-B3B4-755A136DCF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Right Arrow 64">
            <a:extLst>
              <a:ext uri="{FF2B5EF4-FFF2-40B4-BE49-F238E27FC236}">
                <a16:creationId xmlns:a16="http://schemas.microsoft.com/office/drawing/2014/main" id="{1332475F-5C6A-E441-91A8-422C70208823}"/>
              </a:ext>
            </a:extLst>
          </p:cNvPr>
          <p:cNvSpPr/>
          <p:nvPr/>
        </p:nvSpPr>
        <p:spPr>
          <a:xfrm rot="16200000">
            <a:off x="5610782" y="37224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6508675C-8EB4-6047-A0A1-D55E031660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7823" y="298903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6508675C-8EB4-6047-A0A1-D55E03166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823" y="2989034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941FBF75-E7EC-794D-80B7-5D02CBD28A21}"/>
              </a:ext>
            </a:extLst>
          </p:cNvPr>
          <p:cNvGrpSpPr/>
          <p:nvPr/>
        </p:nvGrpSpPr>
        <p:grpSpPr>
          <a:xfrm rot="16200000">
            <a:off x="5360091" y="2785420"/>
            <a:ext cx="1086934" cy="311369"/>
            <a:chOff x="2297660" y="4140836"/>
            <a:chExt cx="1086934" cy="311369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297B1C29-032B-3F48-AA44-C30D8F63D916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2C30E84-D98E-E34F-B033-48D26DAE4EA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2037568-6919-E445-8245-A2DC415F2D7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EA187CA-8F24-F243-A306-ECB97F28DC5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4C3B000-EA5A-9942-8DBA-0817F76C229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Right Arrow 72">
            <a:extLst>
              <a:ext uri="{FF2B5EF4-FFF2-40B4-BE49-F238E27FC236}">
                <a16:creationId xmlns:a16="http://schemas.microsoft.com/office/drawing/2014/main" id="{B0F0BACC-8BF3-3041-A8C8-9D9695FA8878}"/>
              </a:ext>
            </a:extLst>
          </p:cNvPr>
          <p:cNvSpPr/>
          <p:nvPr/>
        </p:nvSpPr>
        <p:spPr>
          <a:xfrm rot="16200000">
            <a:off x="4500231" y="37224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F47E941-2E3D-FD41-902F-09F7A6A2B3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5693" y="30466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F47E941-2E3D-FD41-902F-09F7A6A2B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93" y="304662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2632" r="-26316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ACDF1480-0E13-8E43-B568-1F37DA5DF915}"/>
              </a:ext>
            </a:extLst>
          </p:cNvPr>
          <p:cNvGrpSpPr/>
          <p:nvPr/>
        </p:nvGrpSpPr>
        <p:grpSpPr>
          <a:xfrm rot="16200000">
            <a:off x="4249540" y="2785420"/>
            <a:ext cx="1086934" cy="311369"/>
            <a:chOff x="2297660" y="4140836"/>
            <a:chExt cx="1086934" cy="311369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2873C2D-600D-C841-9EEF-E3770F386DC5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74801FA-8FE1-EB4C-AA29-9BCE9834A68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1CD2259-FDBD-D843-8C3A-55D4C4C609F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C68091E-4D14-534C-8DE5-A6A31F4812C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41BE758-25CB-9040-9DA6-63489688E8C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Right Arrow 80">
            <a:extLst>
              <a:ext uri="{FF2B5EF4-FFF2-40B4-BE49-F238E27FC236}">
                <a16:creationId xmlns:a16="http://schemas.microsoft.com/office/drawing/2014/main" id="{7F30ABFF-6CC5-264A-84E1-32C2E12DAECD}"/>
              </a:ext>
            </a:extLst>
          </p:cNvPr>
          <p:cNvSpPr/>
          <p:nvPr/>
        </p:nvSpPr>
        <p:spPr>
          <a:xfrm rot="16200000">
            <a:off x="3463031" y="376648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9C752CE2-E3BC-BB43-8210-7C3359EFB4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7651" y="30466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9C752CE2-E3BC-BB43-8210-7C3359EFB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651" y="3046627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2632" r="-26316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FAC54030-40DD-1049-B3EA-4865A17146E7}"/>
              </a:ext>
            </a:extLst>
          </p:cNvPr>
          <p:cNvGrpSpPr/>
          <p:nvPr/>
        </p:nvGrpSpPr>
        <p:grpSpPr>
          <a:xfrm rot="16200000">
            <a:off x="3212340" y="2829427"/>
            <a:ext cx="1086934" cy="311369"/>
            <a:chOff x="2297660" y="4140836"/>
            <a:chExt cx="1086934" cy="311369"/>
          </a:xfrm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F54BAD3F-9846-234F-9861-247D4C4AE0EA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897DE87-53C7-E043-81B4-6A94EFF2AF0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EE6E9DB-B5C9-AB4B-AD7F-C09AB419B6C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8B519CD-D4C6-CF42-AD4F-A4A2C65C813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95B66FB-6A75-1F4A-9EF0-EB23BAF4C3E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9" name="Right Arrow 88">
            <a:extLst>
              <a:ext uri="{FF2B5EF4-FFF2-40B4-BE49-F238E27FC236}">
                <a16:creationId xmlns:a16="http://schemas.microsoft.com/office/drawing/2014/main" id="{905497DE-BECF-FB40-80E4-44701E419FFE}"/>
              </a:ext>
            </a:extLst>
          </p:cNvPr>
          <p:cNvSpPr/>
          <p:nvPr/>
        </p:nvSpPr>
        <p:spPr>
          <a:xfrm rot="16200000">
            <a:off x="2386755" y="374945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F1EA4FEF-E005-E348-B709-CF594CA20F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9191" y="302599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F1EA4FEF-E005-E348-B709-CF594CA20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191" y="3025999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2632" r="-26316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88B01BA9-5C36-094F-AFCE-C11727D91D0A}"/>
              </a:ext>
            </a:extLst>
          </p:cNvPr>
          <p:cNvGrpSpPr/>
          <p:nvPr/>
        </p:nvGrpSpPr>
        <p:grpSpPr>
          <a:xfrm rot="16200000">
            <a:off x="2136064" y="2812403"/>
            <a:ext cx="1086934" cy="311369"/>
            <a:chOff x="2297660" y="4140836"/>
            <a:chExt cx="1086934" cy="311369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0BF2C305-C26B-E54F-90FA-85DEFD961ED2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E6678E4-A7EF-2E4F-915A-B94870483BB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9825DA4-7178-3048-AB68-B319D1196DB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40E2013-024A-E74F-B6D2-2112225E1AE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288A0BA-B32C-5C44-9D7E-06F53BE4F97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Right Arrow 96">
            <a:extLst>
              <a:ext uri="{FF2B5EF4-FFF2-40B4-BE49-F238E27FC236}">
                <a16:creationId xmlns:a16="http://schemas.microsoft.com/office/drawing/2014/main" id="{8131E20E-3C0C-8147-8CA9-6CFCB4A1088B}"/>
              </a:ext>
            </a:extLst>
          </p:cNvPr>
          <p:cNvSpPr/>
          <p:nvPr/>
        </p:nvSpPr>
        <p:spPr>
          <a:xfrm>
            <a:off x="2896800" y="25805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id="{3659E0B0-BB36-4444-9623-C743B76CE8ED}"/>
              </a:ext>
            </a:extLst>
          </p:cNvPr>
          <p:cNvSpPr/>
          <p:nvPr/>
        </p:nvSpPr>
        <p:spPr>
          <a:xfrm>
            <a:off x="3978961" y="25805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ight Arrow 98">
            <a:extLst>
              <a:ext uri="{FF2B5EF4-FFF2-40B4-BE49-F238E27FC236}">
                <a16:creationId xmlns:a16="http://schemas.microsoft.com/office/drawing/2014/main" id="{CACC2546-22EE-0049-8EE2-8A7918015463}"/>
              </a:ext>
            </a:extLst>
          </p:cNvPr>
          <p:cNvSpPr/>
          <p:nvPr/>
        </p:nvSpPr>
        <p:spPr>
          <a:xfrm>
            <a:off x="5033720" y="25805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ight Arrow 99">
            <a:extLst>
              <a:ext uri="{FF2B5EF4-FFF2-40B4-BE49-F238E27FC236}">
                <a16:creationId xmlns:a16="http://schemas.microsoft.com/office/drawing/2014/main" id="{8674D5BD-A294-D147-B603-A4791FDFD461}"/>
              </a:ext>
            </a:extLst>
          </p:cNvPr>
          <p:cNvSpPr/>
          <p:nvPr/>
        </p:nvSpPr>
        <p:spPr>
          <a:xfrm rot="16200000">
            <a:off x="2414835" y="190443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DA8E36C3-C9BC-3643-BAC9-B5E379CE9A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4771" y="125649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DA8E36C3-C9BC-3643-BAC9-B5E379CE9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71" y="1256490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ight Arrow 101">
            <a:extLst>
              <a:ext uri="{FF2B5EF4-FFF2-40B4-BE49-F238E27FC236}">
                <a16:creationId xmlns:a16="http://schemas.microsoft.com/office/drawing/2014/main" id="{0BAE5BD7-ABBE-204B-B0CB-DA97D95E80E8}"/>
              </a:ext>
            </a:extLst>
          </p:cNvPr>
          <p:cNvSpPr/>
          <p:nvPr/>
        </p:nvSpPr>
        <p:spPr>
          <a:xfrm rot="16200000">
            <a:off x="3495688" y="193002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D7416FCA-54E0-6D4D-8B2B-58BBB125B6AD}"/>
              </a:ext>
            </a:extLst>
          </p:cNvPr>
          <p:cNvSpPr/>
          <p:nvPr/>
        </p:nvSpPr>
        <p:spPr>
          <a:xfrm rot="16200000">
            <a:off x="4532767" y="189830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ight Arrow 103">
            <a:extLst>
              <a:ext uri="{FF2B5EF4-FFF2-40B4-BE49-F238E27FC236}">
                <a16:creationId xmlns:a16="http://schemas.microsoft.com/office/drawing/2014/main" id="{18F9A991-451E-4E44-9458-3ACDA4AB06B9}"/>
              </a:ext>
            </a:extLst>
          </p:cNvPr>
          <p:cNvSpPr/>
          <p:nvPr/>
        </p:nvSpPr>
        <p:spPr>
          <a:xfrm rot="16200000">
            <a:off x="5629890" y="190543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DB33CEFE-2F91-0146-BF55-6E5C00A19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1517" y="1317507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DB33CEFE-2F91-0146-BF55-6E5C00A19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517" y="1317507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8267105A-4023-CD4A-8A2A-455DC746AF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7399" y="1246329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8267105A-4023-CD4A-8A2A-455DC746A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99" y="1246329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A7A4FA44-52CA-6B4A-BAB7-6DF91DDF35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9468" y="128214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A7A4FA44-52CA-6B4A-BAB7-6DF91DDF3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68" y="1282148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FA72C64E-8830-EC4E-AA9D-43246E6479E7}"/>
              </a:ext>
            </a:extLst>
          </p:cNvPr>
          <p:cNvSpPr txBox="1">
            <a:spLocks/>
          </p:cNvSpPr>
          <p:nvPr/>
        </p:nvSpPr>
        <p:spPr>
          <a:xfrm>
            <a:off x="436481" y="1349633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9C1E9894-5D6A-374C-8D16-FED61C7417F7}"/>
              </a:ext>
            </a:extLst>
          </p:cNvPr>
          <p:cNvSpPr txBox="1">
            <a:spLocks/>
          </p:cNvSpPr>
          <p:nvPr/>
        </p:nvSpPr>
        <p:spPr>
          <a:xfrm>
            <a:off x="386938" y="2722046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#2</a:t>
            </a: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42506539-0699-6A40-B502-1B3D788DAFF2}"/>
              </a:ext>
            </a:extLst>
          </p:cNvPr>
          <p:cNvSpPr txBox="1">
            <a:spLocks/>
          </p:cNvSpPr>
          <p:nvPr/>
        </p:nvSpPr>
        <p:spPr>
          <a:xfrm>
            <a:off x="7160830" y="1972174"/>
            <a:ext cx="4737100" cy="403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Hidden layers provide an abstraction (holds “meaning”). 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Stacking hidden layers provides increased abstractions.</a:t>
            </a:r>
          </a:p>
        </p:txBody>
      </p:sp>
    </p:spTree>
    <p:extLst>
      <p:ext uri="{BB962C8B-B14F-4D97-AF65-F5344CB8AC3E}">
        <p14:creationId xmlns:p14="http://schemas.microsoft.com/office/powerpoint/2010/main" val="707186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87540-E449-0940-9D19-4A3B2BAA16C4}"/>
              </a:ext>
            </a:extLst>
          </p:cNvPr>
          <p:cNvSpPr/>
          <p:nvPr/>
        </p:nvSpPr>
        <p:spPr>
          <a:xfrm>
            <a:off x="755077" y="771527"/>
            <a:ext cx="3484414" cy="1191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44D744-4EF9-444B-8E41-FDE0AFECFE15}"/>
              </a:ext>
            </a:extLst>
          </p:cNvPr>
          <p:cNvSpPr txBox="1">
            <a:spLocks/>
          </p:cNvSpPr>
          <p:nvPr/>
        </p:nvSpPr>
        <p:spPr>
          <a:xfrm>
            <a:off x="742564" y="188423"/>
            <a:ext cx="7999298" cy="60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2014 - present: </a:t>
            </a:r>
            <a:r>
              <a:rPr lang="en-US" b="1" dirty="0">
                <a:latin typeface="Avenir Book" panose="02000503020000020003" pitchFamily="2" charset="0"/>
              </a:rPr>
              <a:t>NMT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B927C-27CD-374D-90B2-EA4A7FBAD1AD}"/>
              </a:ext>
            </a:extLst>
          </p:cNvPr>
          <p:cNvSpPr/>
          <p:nvPr/>
        </p:nvSpPr>
        <p:spPr>
          <a:xfrm>
            <a:off x="1506352" y="1598554"/>
            <a:ext cx="9834799" cy="392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venir Book" panose="02000503020000020003" pitchFamily="2" charset="0"/>
              </a:rPr>
              <a:t>SUMMARY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Became SOTA in just 2 years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OOV issues still need to be handled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Susceptible to training data, as always (domain mismatch issues)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Long-context is always difficult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Low-resource languages still remains a challenge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Biases from training data</a:t>
            </a:r>
            <a:endParaRPr lang="cs-CZ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134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C8E2BD5F-35D8-F648-A1B9-9FBD6988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990" y="6377108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87540-E449-0940-9D19-4A3B2BAA16C4}"/>
              </a:ext>
            </a:extLst>
          </p:cNvPr>
          <p:cNvSpPr/>
          <p:nvPr/>
        </p:nvSpPr>
        <p:spPr>
          <a:xfrm>
            <a:off x="755077" y="771527"/>
            <a:ext cx="3484414" cy="1191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44D744-4EF9-444B-8E41-FDE0AFECFE15}"/>
              </a:ext>
            </a:extLst>
          </p:cNvPr>
          <p:cNvSpPr txBox="1">
            <a:spLocks/>
          </p:cNvSpPr>
          <p:nvPr/>
        </p:nvSpPr>
        <p:spPr>
          <a:xfrm>
            <a:off x="742564" y="188423"/>
            <a:ext cx="7999298" cy="60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Book" panose="02000503020000020003" pitchFamily="2" charset="0"/>
              </a:rPr>
              <a:t>MT Biases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FAED29-E2AF-7941-A7D2-ABBC8777E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14" y="1419160"/>
            <a:ext cx="7463809" cy="49579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FA3841-A201-A240-95F2-3212C7399492}"/>
              </a:ext>
            </a:extLst>
          </p:cNvPr>
          <p:cNvSpPr/>
          <p:nvPr/>
        </p:nvSpPr>
        <p:spPr>
          <a:xfrm>
            <a:off x="185580" y="6392578"/>
            <a:ext cx="9285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https://</a:t>
            </a:r>
            <a:r>
              <a:rPr lang="en-US" sz="1200" dirty="0" err="1">
                <a:solidFill>
                  <a:srgbClr val="C00000"/>
                </a:solidFill>
              </a:rPr>
              <a:t>hackernoon.com</a:t>
            </a:r>
            <a:r>
              <a:rPr lang="en-US" sz="1200" dirty="0">
                <a:solidFill>
                  <a:srgbClr val="C00000"/>
                </a:solidFill>
              </a:rPr>
              <a:t>/bias-sexist-or-this-is-the-way-it-should-be-ce1f7c8c683c</a:t>
            </a:r>
          </a:p>
        </p:txBody>
      </p:sp>
    </p:spTree>
    <p:extLst>
      <p:ext uri="{BB962C8B-B14F-4D97-AF65-F5344CB8AC3E}">
        <p14:creationId xmlns:p14="http://schemas.microsoft.com/office/powerpoint/2010/main" val="33743900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>
                <a:solidFill>
                  <a:srgbClr val="C00000"/>
                </a:solidFill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Right Arrow 189">
            <a:extLst>
              <a:ext uri="{FF2B5EF4-FFF2-40B4-BE49-F238E27FC236}">
                <a16:creationId xmlns:a16="http://schemas.microsoft.com/office/drawing/2014/main" id="{864AEB1C-B27A-B24D-B1E3-4F6EE752AACD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ight Arrow 190">
            <a:extLst>
              <a:ext uri="{FF2B5EF4-FFF2-40B4-BE49-F238E27FC236}">
                <a16:creationId xmlns:a16="http://schemas.microsoft.com/office/drawing/2014/main" id="{91835056-D0C2-B043-A16F-AC4C0077CE44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ight Arrow 191">
            <a:extLst>
              <a:ext uri="{FF2B5EF4-FFF2-40B4-BE49-F238E27FC236}">
                <a16:creationId xmlns:a16="http://schemas.microsoft.com/office/drawing/2014/main" id="{9BA997D3-395A-E941-A257-7FAC94705AC7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ight Arrow 192">
            <a:extLst>
              <a:ext uri="{FF2B5EF4-FFF2-40B4-BE49-F238E27FC236}">
                <a16:creationId xmlns:a16="http://schemas.microsoft.com/office/drawing/2014/main" id="{E0E3F8B8-C9C9-BD42-B376-848135D4E654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ight Arrow 193">
            <a:extLst>
              <a:ext uri="{FF2B5EF4-FFF2-40B4-BE49-F238E27FC236}">
                <a16:creationId xmlns:a16="http://schemas.microsoft.com/office/drawing/2014/main" id="{D44B03BB-D147-4F4F-BF4A-D98738D400EF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Arrow 194">
            <a:extLst>
              <a:ext uri="{FF2B5EF4-FFF2-40B4-BE49-F238E27FC236}">
                <a16:creationId xmlns:a16="http://schemas.microsoft.com/office/drawing/2014/main" id="{E2BE20A2-FE2C-F940-B4BA-3D19702D6467}"/>
              </a:ext>
            </a:extLst>
          </p:cNvPr>
          <p:cNvSpPr/>
          <p:nvPr/>
        </p:nvSpPr>
        <p:spPr>
          <a:xfrm rot="16200000">
            <a:off x="11291103" y="237718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Content Placeholder 2">
                <a:extLst>
                  <a:ext uri="{FF2B5EF4-FFF2-40B4-BE49-F238E27FC236}">
                    <a16:creationId xmlns:a16="http://schemas.microsoft.com/office/drawing/2014/main" id="{02D93CE6-3623-B544-9F17-0BC6B3596D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6" name="Content Placeholder 2">
                <a:extLst>
                  <a:ext uri="{FF2B5EF4-FFF2-40B4-BE49-F238E27FC236}">
                    <a16:creationId xmlns:a16="http://schemas.microsoft.com/office/drawing/2014/main" id="{02D93CE6-3623-B544-9F17-0BC6B3596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Content Placeholder 2">
                <a:extLst>
                  <a:ext uri="{FF2B5EF4-FFF2-40B4-BE49-F238E27FC236}">
                    <a16:creationId xmlns:a16="http://schemas.microsoft.com/office/drawing/2014/main" id="{BB0DAD99-7C66-BF49-91D2-9C03DD394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7" name="Content Placeholder 2">
                <a:extLst>
                  <a:ext uri="{FF2B5EF4-FFF2-40B4-BE49-F238E27FC236}">
                    <a16:creationId xmlns:a16="http://schemas.microsoft.com/office/drawing/2014/main" id="{BB0DAD99-7C66-BF49-91D2-9C03DD394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Content Placeholder 2">
                <a:extLst>
                  <a:ext uri="{FF2B5EF4-FFF2-40B4-BE49-F238E27FC236}">
                    <a16:creationId xmlns:a16="http://schemas.microsoft.com/office/drawing/2014/main" id="{548410E5-A606-864D-AC31-B35BE1A2F1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8" name="Content Placeholder 2">
                <a:extLst>
                  <a:ext uri="{FF2B5EF4-FFF2-40B4-BE49-F238E27FC236}">
                    <a16:creationId xmlns:a16="http://schemas.microsoft.com/office/drawing/2014/main" id="{548410E5-A606-864D-AC31-B35BE1A2F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Content Placeholder 2">
                <a:extLst>
                  <a:ext uri="{FF2B5EF4-FFF2-40B4-BE49-F238E27FC236}">
                    <a16:creationId xmlns:a16="http://schemas.microsoft.com/office/drawing/2014/main" id="{5D2994C5-AC51-C34F-82F2-68B2A0C26D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9" name="Content Placeholder 2">
                <a:extLst>
                  <a:ext uri="{FF2B5EF4-FFF2-40B4-BE49-F238E27FC236}">
                    <a16:creationId xmlns:a16="http://schemas.microsoft.com/office/drawing/2014/main" id="{5D2994C5-AC51-C34F-82F2-68B2A0C2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Content Placeholder 2">
                <a:extLst>
                  <a:ext uri="{FF2B5EF4-FFF2-40B4-BE49-F238E27FC236}">
                    <a16:creationId xmlns:a16="http://schemas.microsoft.com/office/drawing/2014/main" id="{9E16BCDC-9C02-2E4E-9227-1E97388F0E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0" name="Content Placeholder 2">
                <a:extLst>
                  <a:ext uri="{FF2B5EF4-FFF2-40B4-BE49-F238E27FC236}">
                    <a16:creationId xmlns:a16="http://schemas.microsoft.com/office/drawing/2014/main" id="{9E16BCDC-9C02-2E4E-9227-1E97388F0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Content Placeholder 2">
                <a:extLst>
                  <a:ext uri="{FF2B5EF4-FFF2-40B4-BE49-F238E27FC236}">
                    <a16:creationId xmlns:a16="http://schemas.microsoft.com/office/drawing/2014/main" id="{ECB067D7-68DA-9440-9CAD-A01C9F856D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1" name="Content Placeholder 2">
                <a:extLst>
                  <a:ext uri="{FF2B5EF4-FFF2-40B4-BE49-F238E27FC236}">
                    <a16:creationId xmlns:a16="http://schemas.microsoft.com/office/drawing/2014/main" id="{ECB067D7-68DA-9440-9CAD-A01C9F856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1728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34" name="Title 1">
            <a:extLst>
              <a:ext uri="{FF2B5EF4-FFF2-40B4-BE49-F238E27FC236}">
                <a16:creationId xmlns:a16="http://schemas.microsoft.com/office/drawing/2014/main" id="{27136D70-9887-D14C-ACD4-5AA26D67858B}"/>
              </a:ext>
            </a:extLst>
          </p:cNvPr>
          <p:cNvSpPr txBox="1">
            <a:spLocks/>
          </p:cNvSpPr>
          <p:nvPr/>
        </p:nvSpPr>
        <p:spPr>
          <a:xfrm>
            <a:off x="1536700" y="2414484"/>
            <a:ext cx="9118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dirty="0"/>
              <a:t>See any issues with this traditional </a:t>
            </a:r>
            <a:r>
              <a:rPr lang="en-US" b="1" dirty="0">
                <a:solidFill>
                  <a:srgbClr val="C00000"/>
                </a:solidFill>
              </a:rPr>
              <a:t>seq2seq</a:t>
            </a:r>
            <a:r>
              <a:rPr lang="en-US" dirty="0"/>
              <a:t> paradigm?</a:t>
            </a:r>
          </a:p>
        </p:txBody>
      </p:sp>
    </p:spTree>
    <p:extLst>
      <p:ext uri="{BB962C8B-B14F-4D97-AF65-F5344CB8AC3E}">
        <p14:creationId xmlns:p14="http://schemas.microsoft.com/office/powerpoint/2010/main" val="1721530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>
                <a:solidFill>
                  <a:srgbClr val="C00000"/>
                </a:solidFill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Right Arrow 189">
            <a:extLst>
              <a:ext uri="{FF2B5EF4-FFF2-40B4-BE49-F238E27FC236}">
                <a16:creationId xmlns:a16="http://schemas.microsoft.com/office/drawing/2014/main" id="{864AEB1C-B27A-B24D-B1E3-4F6EE752AACD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ight Arrow 190">
            <a:extLst>
              <a:ext uri="{FF2B5EF4-FFF2-40B4-BE49-F238E27FC236}">
                <a16:creationId xmlns:a16="http://schemas.microsoft.com/office/drawing/2014/main" id="{91835056-D0C2-B043-A16F-AC4C0077CE44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ight Arrow 191">
            <a:extLst>
              <a:ext uri="{FF2B5EF4-FFF2-40B4-BE49-F238E27FC236}">
                <a16:creationId xmlns:a16="http://schemas.microsoft.com/office/drawing/2014/main" id="{9BA997D3-395A-E941-A257-7FAC94705AC7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ight Arrow 192">
            <a:extLst>
              <a:ext uri="{FF2B5EF4-FFF2-40B4-BE49-F238E27FC236}">
                <a16:creationId xmlns:a16="http://schemas.microsoft.com/office/drawing/2014/main" id="{E0E3F8B8-C9C9-BD42-B376-848135D4E654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ight Arrow 193">
            <a:extLst>
              <a:ext uri="{FF2B5EF4-FFF2-40B4-BE49-F238E27FC236}">
                <a16:creationId xmlns:a16="http://schemas.microsoft.com/office/drawing/2014/main" id="{D44B03BB-D147-4F4F-BF4A-D98738D400EF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Arrow 194">
            <a:extLst>
              <a:ext uri="{FF2B5EF4-FFF2-40B4-BE49-F238E27FC236}">
                <a16:creationId xmlns:a16="http://schemas.microsoft.com/office/drawing/2014/main" id="{E2BE20A2-FE2C-F940-B4BA-3D19702D6467}"/>
              </a:ext>
            </a:extLst>
          </p:cNvPr>
          <p:cNvSpPr/>
          <p:nvPr/>
        </p:nvSpPr>
        <p:spPr>
          <a:xfrm rot="16200000">
            <a:off x="11291103" y="237718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Content Placeholder 2">
                <a:extLst>
                  <a:ext uri="{FF2B5EF4-FFF2-40B4-BE49-F238E27FC236}">
                    <a16:creationId xmlns:a16="http://schemas.microsoft.com/office/drawing/2014/main" id="{02D93CE6-3623-B544-9F17-0BC6B3596D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6" name="Content Placeholder 2">
                <a:extLst>
                  <a:ext uri="{FF2B5EF4-FFF2-40B4-BE49-F238E27FC236}">
                    <a16:creationId xmlns:a16="http://schemas.microsoft.com/office/drawing/2014/main" id="{02D93CE6-3623-B544-9F17-0BC6B3596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Content Placeholder 2">
                <a:extLst>
                  <a:ext uri="{FF2B5EF4-FFF2-40B4-BE49-F238E27FC236}">
                    <a16:creationId xmlns:a16="http://schemas.microsoft.com/office/drawing/2014/main" id="{BB0DAD99-7C66-BF49-91D2-9C03DD394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7" name="Content Placeholder 2">
                <a:extLst>
                  <a:ext uri="{FF2B5EF4-FFF2-40B4-BE49-F238E27FC236}">
                    <a16:creationId xmlns:a16="http://schemas.microsoft.com/office/drawing/2014/main" id="{BB0DAD99-7C66-BF49-91D2-9C03DD394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Content Placeholder 2">
                <a:extLst>
                  <a:ext uri="{FF2B5EF4-FFF2-40B4-BE49-F238E27FC236}">
                    <a16:creationId xmlns:a16="http://schemas.microsoft.com/office/drawing/2014/main" id="{548410E5-A606-864D-AC31-B35BE1A2F1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8" name="Content Placeholder 2">
                <a:extLst>
                  <a:ext uri="{FF2B5EF4-FFF2-40B4-BE49-F238E27FC236}">
                    <a16:creationId xmlns:a16="http://schemas.microsoft.com/office/drawing/2014/main" id="{548410E5-A606-864D-AC31-B35BE1A2F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Content Placeholder 2">
                <a:extLst>
                  <a:ext uri="{FF2B5EF4-FFF2-40B4-BE49-F238E27FC236}">
                    <a16:creationId xmlns:a16="http://schemas.microsoft.com/office/drawing/2014/main" id="{5D2994C5-AC51-C34F-82F2-68B2A0C26D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9" name="Content Placeholder 2">
                <a:extLst>
                  <a:ext uri="{FF2B5EF4-FFF2-40B4-BE49-F238E27FC236}">
                    <a16:creationId xmlns:a16="http://schemas.microsoft.com/office/drawing/2014/main" id="{5D2994C5-AC51-C34F-82F2-68B2A0C2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Content Placeholder 2">
                <a:extLst>
                  <a:ext uri="{FF2B5EF4-FFF2-40B4-BE49-F238E27FC236}">
                    <a16:creationId xmlns:a16="http://schemas.microsoft.com/office/drawing/2014/main" id="{9E16BCDC-9C02-2E4E-9227-1E97388F0E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0" name="Content Placeholder 2">
                <a:extLst>
                  <a:ext uri="{FF2B5EF4-FFF2-40B4-BE49-F238E27FC236}">
                    <a16:creationId xmlns:a16="http://schemas.microsoft.com/office/drawing/2014/main" id="{9E16BCDC-9C02-2E4E-9227-1E97388F0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Content Placeholder 2">
                <a:extLst>
                  <a:ext uri="{FF2B5EF4-FFF2-40B4-BE49-F238E27FC236}">
                    <a16:creationId xmlns:a16="http://schemas.microsoft.com/office/drawing/2014/main" id="{ECB067D7-68DA-9440-9CAD-A01C9F856D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1" name="Content Placeholder 2">
                <a:extLst>
                  <a:ext uri="{FF2B5EF4-FFF2-40B4-BE49-F238E27FC236}">
                    <a16:creationId xmlns:a16="http://schemas.microsoft.com/office/drawing/2014/main" id="{ECB067D7-68DA-9440-9CAD-A01C9F856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D856D41-AEC1-CB4D-AFAF-68C8AFA26AA6}"/>
              </a:ext>
            </a:extLst>
          </p:cNvPr>
          <p:cNvSpPr txBox="1">
            <a:spLocks/>
          </p:cNvSpPr>
          <p:nvPr/>
        </p:nvSpPr>
        <p:spPr>
          <a:xfrm>
            <a:off x="837222" y="988651"/>
            <a:ext cx="6369751" cy="124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It’s crazy that the entire “meaning” of the 1</a:t>
            </a:r>
            <a:r>
              <a:rPr lang="en-US" sz="2000" b="1" baseline="30000">
                <a:solidFill>
                  <a:srgbClr val="C00000"/>
                </a:solidFill>
                <a:latin typeface="Avenir Light" panose="020B0402020203020204" pitchFamily="34" charset="77"/>
              </a:rPr>
              <a:t>st</a:t>
            </a: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 sequence is expected to be packed into this </a:t>
            </a:r>
            <a:r>
              <a:rPr lang="en-US" sz="2000" b="1">
                <a:highlight>
                  <a:srgbClr val="FFFF00"/>
                </a:highlight>
                <a:latin typeface="Avenir Light" panose="020B0402020203020204" pitchFamily="34" charset="77"/>
              </a:rPr>
              <a:t>one embedding</a:t>
            </a: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, and that the </a:t>
            </a: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</a:t>
            </a: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 then never interacts w/ the </a:t>
            </a: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</a:t>
            </a: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 again. Hands free.</a:t>
            </a:r>
          </a:p>
        </p:txBody>
      </p:sp>
    </p:spTree>
    <p:extLst>
      <p:ext uri="{BB962C8B-B14F-4D97-AF65-F5344CB8AC3E}">
        <p14:creationId xmlns:p14="http://schemas.microsoft.com/office/powerpoint/2010/main" val="14165513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186282-14BA-E543-9490-3BDA3C62084F}"/>
              </a:ext>
            </a:extLst>
          </p:cNvPr>
          <p:cNvSpPr/>
          <p:nvPr/>
        </p:nvSpPr>
        <p:spPr>
          <a:xfrm>
            <a:off x="2154344" y="2241815"/>
            <a:ext cx="1550758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48BAAB5-CEBA-CF4C-9E69-6A1F1BA77725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Machine Translation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</p:spTree>
    <p:extLst>
      <p:ext uri="{BB962C8B-B14F-4D97-AF65-F5344CB8AC3E}">
        <p14:creationId xmlns:p14="http://schemas.microsoft.com/office/powerpoint/2010/main" val="633300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186282-14BA-E543-9490-3BDA3C62084F}"/>
              </a:ext>
            </a:extLst>
          </p:cNvPr>
          <p:cNvSpPr/>
          <p:nvPr/>
        </p:nvSpPr>
        <p:spPr>
          <a:xfrm>
            <a:off x="2154343" y="3114276"/>
            <a:ext cx="3529980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8DCA437-328F-FD4A-BB85-A64E7FF5B221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Machine Translation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</p:spTree>
    <p:extLst>
      <p:ext uri="{BB962C8B-B14F-4D97-AF65-F5344CB8AC3E}">
        <p14:creationId xmlns:p14="http://schemas.microsoft.com/office/powerpoint/2010/main" val="474207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7C7878-B22A-1A4C-8FF6-E4233391B42C}"/>
              </a:ext>
            </a:extLst>
          </p:cNvPr>
          <p:cNvSpPr txBox="1">
            <a:spLocks/>
          </p:cNvSpPr>
          <p:nvPr/>
        </p:nvSpPr>
        <p:spPr>
          <a:xfrm>
            <a:off x="1632692" y="1554064"/>
            <a:ext cx="9118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/>
              <a:t>Instead, what if the decoder, at each step, pays </a:t>
            </a:r>
            <a:r>
              <a:rPr lang="en-US">
                <a:solidFill>
                  <a:srgbClr val="C00000"/>
                </a:solidFill>
              </a:rPr>
              <a:t>attention</a:t>
            </a:r>
            <a:r>
              <a:rPr lang="en-US"/>
              <a:t> to a </a:t>
            </a:r>
            <a:r>
              <a:rPr lang="en-US" i="1"/>
              <a:t>distribution</a:t>
            </a:r>
            <a:r>
              <a:rPr lang="en-US"/>
              <a:t> of all of the encoder’s hidden states?</a:t>
            </a:r>
          </a:p>
        </p:txBody>
      </p:sp>
    </p:spTree>
    <p:extLst>
      <p:ext uri="{BB962C8B-B14F-4D97-AF65-F5344CB8AC3E}">
        <p14:creationId xmlns:p14="http://schemas.microsoft.com/office/powerpoint/2010/main" val="6915594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Sequence-to-Sequence (seq2seq)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34" name="Title 1">
            <a:extLst>
              <a:ext uri="{FF2B5EF4-FFF2-40B4-BE49-F238E27FC236}">
                <a16:creationId xmlns:a16="http://schemas.microsoft.com/office/drawing/2014/main" id="{27136D70-9887-D14C-ACD4-5AA26D67858B}"/>
              </a:ext>
            </a:extLst>
          </p:cNvPr>
          <p:cNvSpPr txBox="1">
            <a:spLocks/>
          </p:cNvSpPr>
          <p:nvPr/>
        </p:nvSpPr>
        <p:spPr>
          <a:xfrm>
            <a:off x="1632692" y="1554064"/>
            <a:ext cx="9118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/>
              <a:t>Instead, what if the decoder, at each step, pays </a:t>
            </a:r>
            <a:r>
              <a:rPr lang="en-US">
                <a:solidFill>
                  <a:srgbClr val="C00000"/>
                </a:solidFill>
              </a:rPr>
              <a:t>attention</a:t>
            </a:r>
            <a:r>
              <a:rPr lang="en-US"/>
              <a:t> to a </a:t>
            </a:r>
            <a:r>
              <a:rPr lang="en-US" i="1"/>
              <a:t>distribution</a:t>
            </a:r>
            <a:r>
              <a:rPr lang="en-US"/>
              <a:t> of all of the encoder’s hidden states?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05A278-5688-C946-BED2-EDA65D297D8A}"/>
              </a:ext>
            </a:extLst>
          </p:cNvPr>
          <p:cNvSpPr txBox="1">
            <a:spLocks/>
          </p:cNvSpPr>
          <p:nvPr/>
        </p:nvSpPr>
        <p:spPr>
          <a:xfrm>
            <a:off x="1258784" y="3436301"/>
            <a:ext cx="9866416" cy="2548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b="1">
                <a:solidFill>
                  <a:srgbClr val="C00000"/>
                </a:solidFill>
              </a:rPr>
              <a:t>Intuition: </a:t>
            </a:r>
            <a:r>
              <a:rPr lang="en-US"/>
              <a:t>when we (humans) translate a sentence, we don’t just consume the original sentence, reflect on the meaning of the last word, then regurgitate in a new language; we </a:t>
            </a:r>
            <a:r>
              <a:rPr lang="en-US">
                <a:solidFill>
                  <a:srgbClr val="00449C"/>
                </a:solidFill>
              </a:rPr>
              <a:t>continuously think back at the original sentence </a:t>
            </a:r>
            <a:r>
              <a:rPr lang="en-US"/>
              <a:t>while focusing on </a:t>
            </a:r>
            <a:r>
              <a:rPr lang="en-US">
                <a:solidFill>
                  <a:srgbClr val="00449C"/>
                </a:solidFill>
              </a:rPr>
              <a:t>different parts.</a:t>
            </a:r>
          </a:p>
        </p:txBody>
      </p:sp>
    </p:spTree>
    <p:extLst>
      <p:ext uri="{BB962C8B-B14F-4D97-AF65-F5344CB8AC3E}">
        <p14:creationId xmlns:p14="http://schemas.microsoft.com/office/powerpoint/2010/main" val="28884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1508577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/>
              <a:t>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34" name="Title 1">
            <a:extLst>
              <a:ext uri="{FF2B5EF4-FFF2-40B4-BE49-F238E27FC236}">
                <a16:creationId xmlns:a16="http://schemas.microsoft.com/office/drawing/2014/main" id="{27136D70-9887-D14C-ACD4-5AA26D67858B}"/>
              </a:ext>
            </a:extLst>
          </p:cNvPr>
          <p:cNvSpPr txBox="1">
            <a:spLocks/>
          </p:cNvSpPr>
          <p:nvPr/>
        </p:nvSpPr>
        <p:spPr>
          <a:xfrm>
            <a:off x="2235200" y="1084164"/>
            <a:ext cx="9118600" cy="3017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/>
              <a:t>The concept of </a:t>
            </a:r>
            <a:r>
              <a:rPr lang="en-US" sz="2400">
                <a:solidFill>
                  <a:srgbClr val="C00000"/>
                </a:solidFill>
              </a:rPr>
              <a:t>attention</a:t>
            </a:r>
            <a:r>
              <a:rPr lang="en-US" sz="2400"/>
              <a:t> within cognitive neuroscience and psychology dates back to the 1800s. </a:t>
            </a:r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[William James, 1890]</a:t>
            </a:r>
            <a:r>
              <a:rPr lang="en-US" sz="2400"/>
              <a:t>.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err="1">
                <a:solidFill>
                  <a:srgbClr val="C00000"/>
                </a:solidFill>
              </a:rPr>
              <a:t>Nadaray</a:t>
            </a:r>
            <a:r>
              <a:rPr lang="en-US" sz="2400">
                <a:solidFill>
                  <a:srgbClr val="C00000"/>
                </a:solidFill>
              </a:rPr>
              <a:t>-Watson kernel regression </a:t>
            </a:r>
            <a:r>
              <a:rPr lang="en-US" sz="2400"/>
              <a:t>proposed in 1964. It </a:t>
            </a:r>
            <a:r>
              <a:rPr lang="en-US" sz="2400" i="1"/>
              <a:t>locally weighted</a:t>
            </a:r>
            <a:r>
              <a:rPr lang="en-US" sz="2400"/>
              <a:t> its predictions.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724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RECAP: L7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476BFAE9-1252-AD4E-83D3-4EEA5ED8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2DAD8D-E495-5346-8A30-34174A308E9B}"/>
              </a:ext>
            </a:extLst>
          </p:cNvPr>
          <p:cNvSpPr txBox="1">
            <a:spLocks/>
          </p:cNvSpPr>
          <p:nvPr/>
        </p:nvSpPr>
        <p:spPr>
          <a:xfrm>
            <a:off x="490507" y="59926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8CB99AE-23BA-1E4F-B769-35960BE33FAB}"/>
              </a:ext>
            </a:extLst>
          </p:cNvPr>
          <p:cNvSpPr txBox="1">
            <a:spLocks/>
          </p:cNvSpPr>
          <p:nvPr/>
        </p:nvSpPr>
        <p:spPr>
          <a:xfrm>
            <a:off x="386938" y="4323761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9EDD96-3193-5848-AB30-49BD563B09CE}"/>
              </a:ext>
            </a:extLst>
          </p:cNvPr>
          <p:cNvGrpSpPr/>
          <p:nvPr/>
        </p:nvGrpSpPr>
        <p:grpSpPr>
          <a:xfrm rot="16200000">
            <a:off x="2104668" y="4621682"/>
            <a:ext cx="1086934" cy="311369"/>
            <a:chOff x="2297660" y="4140836"/>
            <a:chExt cx="108693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9AE0BC4-449E-2B46-9195-BE0AA57977F9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1B1D55-0056-1E45-9D50-B7AA7085F1F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7217421-8AA4-7B41-A28C-12FE1BD89B8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52952B-434A-964F-AC86-6F6E32B2EB9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90897E8-1EAA-8144-9DDC-D4AF5FBD9E8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C3CEB4B7-EC29-7145-ABA2-8010CBC3A1DC}"/>
              </a:ext>
            </a:extLst>
          </p:cNvPr>
          <p:cNvSpPr/>
          <p:nvPr/>
        </p:nvSpPr>
        <p:spPr>
          <a:xfrm rot="16200000">
            <a:off x="2363311" y="55587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359F5FD-D853-5849-8ACA-E086FA267A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2288" y="59350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359F5FD-D853-5849-8ACA-E086FA267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88" y="59350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173F7B46-9FD3-DC41-9D3A-A58FFF297A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75761" y="59633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173F7B46-9FD3-DC41-9D3A-A58FFF297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61" y="59633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4C89AEF8-240A-3649-B30F-62144D0E15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1639" y="59604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4C89AEF8-240A-3649-B30F-62144D0E1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639" y="59604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AE33DDC9-2848-514C-B7F8-7961BB95F0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07452" y="59604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AE33DDC9-2848-514C-B7F8-7961BB95F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452" y="59604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Arrow 36">
            <a:extLst>
              <a:ext uri="{FF2B5EF4-FFF2-40B4-BE49-F238E27FC236}">
                <a16:creationId xmlns:a16="http://schemas.microsoft.com/office/drawing/2014/main" id="{EE722D0F-8D05-2743-B2B9-A82F205AD75A}"/>
              </a:ext>
            </a:extLst>
          </p:cNvPr>
          <p:cNvSpPr/>
          <p:nvPr/>
        </p:nvSpPr>
        <p:spPr>
          <a:xfrm>
            <a:off x="2900874" y="44611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123B8322-C9E1-CE42-B07F-89F3C91D8480}"/>
              </a:ext>
            </a:extLst>
          </p:cNvPr>
          <p:cNvSpPr/>
          <p:nvPr/>
        </p:nvSpPr>
        <p:spPr>
          <a:xfrm rot="16200000">
            <a:off x="3445472" y="55587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B0263002-9FFA-EC4D-842F-17BC3858E071}"/>
              </a:ext>
            </a:extLst>
          </p:cNvPr>
          <p:cNvSpPr/>
          <p:nvPr/>
        </p:nvSpPr>
        <p:spPr>
          <a:xfrm>
            <a:off x="3983035" y="44611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F35CC106-44CB-6B49-B164-FA2229719657}"/>
              </a:ext>
            </a:extLst>
          </p:cNvPr>
          <p:cNvSpPr/>
          <p:nvPr/>
        </p:nvSpPr>
        <p:spPr>
          <a:xfrm rot="16200000">
            <a:off x="4500231" y="55587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C65B9C70-8268-8F45-84D5-6C0B6457BE90}"/>
              </a:ext>
            </a:extLst>
          </p:cNvPr>
          <p:cNvSpPr/>
          <p:nvPr/>
        </p:nvSpPr>
        <p:spPr>
          <a:xfrm>
            <a:off x="5037794" y="44611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6C97C302-0214-7244-9976-9AA4A8E72DD3}"/>
              </a:ext>
            </a:extLst>
          </p:cNvPr>
          <p:cNvSpPr/>
          <p:nvPr/>
        </p:nvSpPr>
        <p:spPr>
          <a:xfrm rot="16200000">
            <a:off x="5588475" y="55587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09ACF2B0-C04E-8C48-B09C-511DB33BFB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9485" y="48978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09ACF2B0-C04E-8C48-B09C-511DB33BF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485" y="4897883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5789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8265246C-EB86-A044-9552-29ABA17D06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2901" y="48884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8265246C-EB86-A044-9552-29ABA17D0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901" y="4888424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2632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9EF852C8-D072-CB4B-BA6B-FE4F19D22A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7794" y="48884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9EF852C8-D072-CB4B-BA6B-FE4F19D22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794" y="4888424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4461FFBB-36F7-ED4F-970A-31354B0882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68730" y="483337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4461FFBB-36F7-ED4F-970A-31354B088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730" y="483337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405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7BF08191-3FC2-7E49-B2C4-496B66AF1D39}"/>
              </a:ext>
            </a:extLst>
          </p:cNvPr>
          <p:cNvGrpSpPr/>
          <p:nvPr/>
        </p:nvGrpSpPr>
        <p:grpSpPr>
          <a:xfrm rot="16200000">
            <a:off x="3185723" y="4631141"/>
            <a:ext cx="1086934" cy="311369"/>
            <a:chOff x="2297660" y="4140836"/>
            <a:chExt cx="108693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9F1FAC30-31C5-FE49-94AE-BB533F19FA08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E34FC95-9678-B840-B1A7-0A76C62313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6866708-4F87-9741-B56E-429B6419B518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2DDD26C-2AC1-DC41-9E32-1A7A90C5C23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7C68346-B4C0-C048-96A7-8FAAEC4CCD0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09741B4-AA6C-5D41-BE9A-DB0C41339687}"/>
              </a:ext>
            </a:extLst>
          </p:cNvPr>
          <p:cNvGrpSpPr/>
          <p:nvPr/>
        </p:nvGrpSpPr>
        <p:grpSpPr>
          <a:xfrm rot="16200000">
            <a:off x="4240482" y="4621683"/>
            <a:ext cx="1086934" cy="311369"/>
            <a:chOff x="2297660" y="4140836"/>
            <a:chExt cx="1086934" cy="311369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ED751BBF-0E3B-A94A-91C8-3648E05558E5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14BAE84-C6A8-EA4E-BDD8-E7B9A265954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3517B3A-F7C3-8A49-A265-60A9503987E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E17F513-B157-104D-93A8-44121FB3839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BF127CA-5C25-6441-9069-492C1DBEF50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16DDD83-486B-A34A-85AF-7AA3CB95966D}"/>
              </a:ext>
            </a:extLst>
          </p:cNvPr>
          <p:cNvGrpSpPr/>
          <p:nvPr/>
        </p:nvGrpSpPr>
        <p:grpSpPr>
          <a:xfrm rot="16200000">
            <a:off x="5337784" y="4621682"/>
            <a:ext cx="1086934" cy="311369"/>
            <a:chOff x="2297660" y="4140836"/>
            <a:chExt cx="1086934" cy="311369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C5A8E899-86C2-3047-9F16-4F1B204C3558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F654D12-9BDF-5241-8FEA-E7EDECC897F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BFC958F-A70E-0E48-A842-48D784CA6BC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A021813-DA23-C649-9FE2-3490701A141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35B07F4-D467-714B-B3B4-755A136DCF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Right Arrow 64">
            <a:extLst>
              <a:ext uri="{FF2B5EF4-FFF2-40B4-BE49-F238E27FC236}">
                <a16:creationId xmlns:a16="http://schemas.microsoft.com/office/drawing/2014/main" id="{1332475F-5C6A-E441-91A8-422C70208823}"/>
              </a:ext>
            </a:extLst>
          </p:cNvPr>
          <p:cNvSpPr/>
          <p:nvPr/>
        </p:nvSpPr>
        <p:spPr>
          <a:xfrm rot="16200000">
            <a:off x="5610782" y="37224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6508675C-8EB4-6047-A0A1-D55E031660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7823" y="298903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6508675C-8EB4-6047-A0A1-D55E03166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823" y="2989034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941FBF75-E7EC-794D-80B7-5D02CBD28A21}"/>
              </a:ext>
            </a:extLst>
          </p:cNvPr>
          <p:cNvGrpSpPr/>
          <p:nvPr/>
        </p:nvGrpSpPr>
        <p:grpSpPr>
          <a:xfrm rot="16200000">
            <a:off x="5360091" y="2785420"/>
            <a:ext cx="1086934" cy="311369"/>
            <a:chOff x="2297660" y="4140836"/>
            <a:chExt cx="1086934" cy="311369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297B1C29-032B-3F48-AA44-C30D8F63D916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2C30E84-D98E-E34F-B033-48D26DAE4EA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2037568-6919-E445-8245-A2DC415F2D7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EA187CA-8F24-F243-A306-ECB97F28DC5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4C3B000-EA5A-9942-8DBA-0817F76C229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Right Arrow 72">
            <a:extLst>
              <a:ext uri="{FF2B5EF4-FFF2-40B4-BE49-F238E27FC236}">
                <a16:creationId xmlns:a16="http://schemas.microsoft.com/office/drawing/2014/main" id="{B0F0BACC-8BF3-3041-A8C8-9D9695FA8878}"/>
              </a:ext>
            </a:extLst>
          </p:cNvPr>
          <p:cNvSpPr/>
          <p:nvPr/>
        </p:nvSpPr>
        <p:spPr>
          <a:xfrm rot="16200000">
            <a:off x="4500231" y="37224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F47E941-2E3D-FD41-902F-09F7A6A2B3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5693" y="30466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F47E941-2E3D-FD41-902F-09F7A6A2B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93" y="304662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2632" r="-26316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ACDF1480-0E13-8E43-B568-1F37DA5DF915}"/>
              </a:ext>
            </a:extLst>
          </p:cNvPr>
          <p:cNvGrpSpPr/>
          <p:nvPr/>
        </p:nvGrpSpPr>
        <p:grpSpPr>
          <a:xfrm rot="16200000">
            <a:off x="4249540" y="2785420"/>
            <a:ext cx="1086934" cy="311369"/>
            <a:chOff x="2297660" y="4140836"/>
            <a:chExt cx="1086934" cy="311369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2873C2D-600D-C841-9EEF-E3770F386DC5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74801FA-8FE1-EB4C-AA29-9BCE9834A68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1CD2259-FDBD-D843-8C3A-55D4C4C609F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C68091E-4D14-534C-8DE5-A6A31F4812C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41BE758-25CB-9040-9DA6-63489688E8C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Right Arrow 80">
            <a:extLst>
              <a:ext uri="{FF2B5EF4-FFF2-40B4-BE49-F238E27FC236}">
                <a16:creationId xmlns:a16="http://schemas.microsoft.com/office/drawing/2014/main" id="{7F30ABFF-6CC5-264A-84E1-32C2E12DAECD}"/>
              </a:ext>
            </a:extLst>
          </p:cNvPr>
          <p:cNvSpPr/>
          <p:nvPr/>
        </p:nvSpPr>
        <p:spPr>
          <a:xfrm rot="16200000">
            <a:off x="3463031" y="376648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9C752CE2-E3BC-BB43-8210-7C3359EFB4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7651" y="30466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9C752CE2-E3BC-BB43-8210-7C3359EFB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651" y="3046627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2632" r="-26316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FAC54030-40DD-1049-B3EA-4865A17146E7}"/>
              </a:ext>
            </a:extLst>
          </p:cNvPr>
          <p:cNvGrpSpPr/>
          <p:nvPr/>
        </p:nvGrpSpPr>
        <p:grpSpPr>
          <a:xfrm rot="16200000">
            <a:off x="3212340" y="2829427"/>
            <a:ext cx="1086934" cy="311369"/>
            <a:chOff x="2297660" y="4140836"/>
            <a:chExt cx="1086934" cy="311369"/>
          </a:xfrm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F54BAD3F-9846-234F-9861-247D4C4AE0EA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897DE87-53C7-E043-81B4-6A94EFF2AF0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EE6E9DB-B5C9-AB4B-AD7F-C09AB419B6C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8B519CD-D4C6-CF42-AD4F-A4A2C65C813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95B66FB-6A75-1F4A-9EF0-EB23BAF4C3E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9" name="Right Arrow 88">
            <a:extLst>
              <a:ext uri="{FF2B5EF4-FFF2-40B4-BE49-F238E27FC236}">
                <a16:creationId xmlns:a16="http://schemas.microsoft.com/office/drawing/2014/main" id="{905497DE-BECF-FB40-80E4-44701E419FFE}"/>
              </a:ext>
            </a:extLst>
          </p:cNvPr>
          <p:cNvSpPr/>
          <p:nvPr/>
        </p:nvSpPr>
        <p:spPr>
          <a:xfrm rot="16200000">
            <a:off x="2386755" y="374945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F1EA4FEF-E005-E348-B709-CF594CA20F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9191" y="302599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F1EA4FEF-E005-E348-B709-CF594CA20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191" y="3025999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2632" r="-26316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88B01BA9-5C36-094F-AFCE-C11727D91D0A}"/>
              </a:ext>
            </a:extLst>
          </p:cNvPr>
          <p:cNvGrpSpPr/>
          <p:nvPr/>
        </p:nvGrpSpPr>
        <p:grpSpPr>
          <a:xfrm rot="16200000">
            <a:off x="2136064" y="2812403"/>
            <a:ext cx="1086934" cy="311369"/>
            <a:chOff x="2297660" y="4140836"/>
            <a:chExt cx="1086934" cy="311369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0BF2C305-C26B-E54F-90FA-85DEFD961ED2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E6678E4-A7EF-2E4F-915A-B94870483BB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9825DA4-7178-3048-AB68-B319D1196DB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40E2013-024A-E74F-B6D2-2112225E1AE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288A0BA-B32C-5C44-9D7E-06F53BE4F97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Right Arrow 96">
            <a:extLst>
              <a:ext uri="{FF2B5EF4-FFF2-40B4-BE49-F238E27FC236}">
                <a16:creationId xmlns:a16="http://schemas.microsoft.com/office/drawing/2014/main" id="{8131E20E-3C0C-8147-8CA9-6CFCB4A1088B}"/>
              </a:ext>
            </a:extLst>
          </p:cNvPr>
          <p:cNvSpPr/>
          <p:nvPr/>
        </p:nvSpPr>
        <p:spPr>
          <a:xfrm>
            <a:off x="2896800" y="25805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id="{3659E0B0-BB36-4444-9623-C743B76CE8ED}"/>
              </a:ext>
            </a:extLst>
          </p:cNvPr>
          <p:cNvSpPr/>
          <p:nvPr/>
        </p:nvSpPr>
        <p:spPr>
          <a:xfrm>
            <a:off x="3978961" y="25805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ight Arrow 98">
            <a:extLst>
              <a:ext uri="{FF2B5EF4-FFF2-40B4-BE49-F238E27FC236}">
                <a16:creationId xmlns:a16="http://schemas.microsoft.com/office/drawing/2014/main" id="{CACC2546-22EE-0049-8EE2-8A7918015463}"/>
              </a:ext>
            </a:extLst>
          </p:cNvPr>
          <p:cNvSpPr/>
          <p:nvPr/>
        </p:nvSpPr>
        <p:spPr>
          <a:xfrm>
            <a:off x="5033720" y="25805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ight Arrow 99">
            <a:extLst>
              <a:ext uri="{FF2B5EF4-FFF2-40B4-BE49-F238E27FC236}">
                <a16:creationId xmlns:a16="http://schemas.microsoft.com/office/drawing/2014/main" id="{8674D5BD-A294-D147-B603-A4791FDFD461}"/>
              </a:ext>
            </a:extLst>
          </p:cNvPr>
          <p:cNvSpPr/>
          <p:nvPr/>
        </p:nvSpPr>
        <p:spPr>
          <a:xfrm rot="16200000">
            <a:off x="2414835" y="190443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DA8E36C3-C9BC-3643-BAC9-B5E379CE9A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4771" y="125649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DA8E36C3-C9BC-3643-BAC9-B5E379CE9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71" y="1256490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ight Arrow 101">
            <a:extLst>
              <a:ext uri="{FF2B5EF4-FFF2-40B4-BE49-F238E27FC236}">
                <a16:creationId xmlns:a16="http://schemas.microsoft.com/office/drawing/2014/main" id="{0BAE5BD7-ABBE-204B-B0CB-DA97D95E80E8}"/>
              </a:ext>
            </a:extLst>
          </p:cNvPr>
          <p:cNvSpPr/>
          <p:nvPr/>
        </p:nvSpPr>
        <p:spPr>
          <a:xfrm rot="16200000">
            <a:off x="3495688" y="193002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D7416FCA-54E0-6D4D-8B2B-58BBB125B6AD}"/>
              </a:ext>
            </a:extLst>
          </p:cNvPr>
          <p:cNvSpPr/>
          <p:nvPr/>
        </p:nvSpPr>
        <p:spPr>
          <a:xfrm rot="16200000">
            <a:off x="4532767" y="189830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ight Arrow 103">
            <a:extLst>
              <a:ext uri="{FF2B5EF4-FFF2-40B4-BE49-F238E27FC236}">
                <a16:creationId xmlns:a16="http://schemas.microsoft.com/office/drawing/2014/main" id="{18F9A991-451E-4E44-9458-3ACDA4AB06B9}"/>
              </a:ext>
            </a:extLst>
          </p:cNvPr>
          <p:cNvSpPr/>
          <p:nvPr/>
        </p:nvSpPr>
        <p:spPr>
          <a:xfrm rot="16200000">
            <a:off x="5629890" y="190543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DB33CEFE-2F91-0146-BF55-6E5C00A19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1517" y="1317507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DB33CEFE-2F91-0146-BF55-6E5C00A19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517" y="1317507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8267105A-4023-CD4A-8A2A-455DC746AF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7399" y="1246329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8267105A-4023-CD4A-8A2A-455DC746A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99" y="1246329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A7A4FA44-52CA-6B4A-BAB7-6DF91DDF35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9468" y="128214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A7A4FA44-52CA-6B4A-BAB7-6DF91DDF3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68" y="1282148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FA72C64E-8830-EC4E-AA9D-43246E6479E7}"/>
              </a:ext>
            </a:extLst>
          </p:cNvPr>
          <p:cNvSpPr txBox="1">
            <a:spLocks/>
          </p:cNvSpPr>
          <p:nvPr/>
        </p:nvSpPr>
        <p:spPr>
          <a:xfrm>
            <a:off x="436481" y="1349633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9C1E9894-5D6A-374C-8D16-FED61C7417F7}"/>
              </a:ext>
            </a:extLst>
          </p:cNvPr>
          <p:cNvSpPr txBox="1">
            <a:spLocks/>
          </p:cNvSpPr>
          <p:nvPr/>
        </p:nvSpPr>
        <p:spPr>
          <a:xfrm>
            <a:off x="386938" y="2722046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#2</a:t>
            </a: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42506539-0699-6A40-B502-1B3D788DAFF2}"/>
              </a:ext>
            </a:extLst>
          </p:cNvPr>
          <p:cNvSpPr txBox="1">
            <a:spLocks/>
          </p:cNvSpPr>
          <p:nvPr/>
        </p:nvSpPr>
        <p:spPr>
          <a:xfrm>
            <a:off x="7160830" y="1972174"/>
            <a:ext cx="4737100" cy="403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Hidden layers provide an abstraction (holds “meaning”). 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Stacking hidden layers provides increased abstractions.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Depending on our assumptions, could add </a:t>
            </a:r>
            <a:r>
              <a:rPr lang="en-US" sz="2400" b="1" dirty="0"/>
              <a:t>bi-directionality</a:t>
            </a:r>
            <a:r>
              <a:rPr lang="en-US" sz="2400" dirty="0"/>
              <a:t>, too.</a:t>
            </a:r>
          </a:p>
        </p:txBody>
      </p:sp>
      <p:sp>
        <p:nvSpPr>
          <p:cNvPr id="111" name="Right Arrow 110">
            <a:extLst>
              <a:ext uri="{FF2B5EF4-FFF2-40B4-BE49-F238E27FC236}">
                <a16:creationId xmlns:a16="http://schemas.microsoft.com/office/drawing/2014/main" id="{07FE5421-CBC5-E747-9548-89A09B46E77F}"/>
              </a:ext>
            </a:extLst>
          </p:cNvPr>
          <p:cNvSpPr/>
          <p:nvPr/>
        </p:nvSpPr>
        <p:spPr>
          <a:xfrm rot="10800000">
            <a:off x="2816000" y="47029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ight Arrow 111">
            <a:extLst>
              <a:ext uri="{FF2B5EF4-FFF2-40B4-BE49-F238E27FC236}">
                <a16:creationId xmlns:a16="http://schemas.microsoft.com/office/drawing/2014/main" id="{5DB8A407-6E3F-9445-B363-26EFE157DDE2}"/>
              </a:ext>
            </a:extLst>
          </p:cNvPr>
          <p:cNvSpPr/>
          <p:nvPr/>
        </p:nvSpPr>
        <p:spPr>
          <a:xfrm rot="10800000">
            <a:off x="3920722" y="473314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ight Arrow 112">
            <a:extLst>
              <a:ext uri="{FF2B5EF4-FFF2-40B4-BE49-F238E27FC236}">
                <a16:creationId xmlns:a16="http://schemas.microsoft.com/office/drawing/2014/main" id="{DADD87AC-BFBD-DA42-8DCA-DAF3A0221039}"/>
              </a:ext>
            </a:extLst>
          </p:cNvPr>
          <p:cNvSpPr/>
          <p:nvPr/>
        </p:nvSpPr>
        <p:spPr>
          <a:xfrm rot="10800000">
            <a:off x="4973966" y="47200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ight Arrow 113">
            <a:extLst>
              <a:ext uri="{FF2B5EF4-FFF2-40B4-BE49-F238E27FC236}">
                <a16:creationId xmlns:a16="http://schemas.microsoft.com/office/drawing/2014/main" id="{892DA658-E778-8142-92D8-C52149BBCD09}"/>
              </a:ext>
            </a:extLst>
          </p:cNvPr>
          <p:cNvSpPr/>
          <p:nvPr/>
        </p:nvSpPr>
        <p:spPr>
          <a:xfrm rot="10800000">
            <a:off x="2854207" y="28277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9F1D3FB7-1750-ED45-8774-BA5EFB328A35}"/>
              </a:ext>
            </a:extLst>
          </p:cNvPr>
          <p:cNvSpPr/>
          <p:nvPr/>
        </p:nvSpPr>
        <p:spPr>
          <a:xfrm rot="10800000">
            <a:off x="3947513" y="285155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2AEF4E99-9580-7140-826B-9B9E3BC0A568}"/>
              </a:ext>
            </a:extLst>
          </p:cNvPr>
          <p:cNvSpPr/>
          <p:nvPr/>
        </p:nvSpPr>
        <p:spPr>
          <a:xfrm rot="10800000">
            <a:off x="4975468" y="284068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360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63CA039-E065-554D-B310-A0DA4BA340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5059" y="2577069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.4?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63CA039-E065-554D-B310-A0DA4BA3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59" y="2577069"/>
                <a:ext cx="812612" cy="50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AB723E2A-94D9-9247-BBD1-85658CD737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37602" y="25751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.3?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AB723E2A-94D9-9247-BBD1-85658CD73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602" y="2575121"/>
                <a:ext cx="812612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9F28E261-6C6E-E748-B765-ABEAF4E2F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4804" y="25751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1?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9F28E261-6C6E-E748-B765-ABEAF4E2F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804" y="2575121"/>
                <a:ext cx="812612" cy="503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89B6344-0723-D44B-80C5-3BAB6DDA9D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3940" y="25751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2?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89B6344-0723-D44B-80C5-3BAB6DDA9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940" y="2575121"/>
                <a:ext cx="812612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527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B3D298FE-330A-5B49-BA7B-60539E4119E5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B46AFDE4-EFA5-E44D-9C69-A26D75C040F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ECAFBB0D-52D4-F043-A954-256713B6B8C2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12FC0665-82CE-0642-991A-7162CDBB3585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2688379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02E7CCE-01E8-FE4F-83BA-DACC661640AE}"/>
              </a:ext>
            </a:extLst>
          </p:cNvPr>
          <p:cNvSpPr txBox="1">
            <a:spLocks/>
          </p:cNvSpPr>
          <p:nvPr/>
        </p:nvSpPr>
        <p:spPr>
          <a:xfrm>
            <a:off x="9162495" y="546458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Separate FFNN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46A34EEE-8DE7-2340-871B-FD620BD9CD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46A34EEE-8DE7-2340-871B-FD620BD9C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0A087DEE-0019-FF43-B715-A5AEE90789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0A087DEE-0019-FF43-B715-A5AEE907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ight Arrow 71">
            <a:extLst>
              <a:ext uri="{FF2B5EF4-FFF2-40B4-BE49-F238E27FC236}">
                <a16:creationId xmlns:a16="http://schemas.microsoft.com/office/drawing/2014/main" id="{EA47454F-B073-FC46-AFC7-BD56EFCB37DC}"/>
              </a:ext>
            </a:extLst>
          </p:cNvPr>
          <p:cNvSpPr/>
          <p:nvPr/>
        </p:nvSpPr>
        <p:spPr>
          <a:xfrm rot="18175798">
            <a:off x="9869168" y="451312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5CE38501-696C-0B4F-8078-EAD7004A53A6}"/>
              </a:ext>
            </a:extLst>
          </p:cNvPr>
          <p:cNvSpPr/>
          <p:nvPr/>
        </p:nvSpPr>
        <p:spPr>
          <a:xfrm rot="14356710">
            <a:off x="10402287" y="45146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E98A66C-7EEF-324D-8709-D84526243530}"/>
              </a:ext>
            </a:extLst>
          </p:cNvPr>
          <p:cNvGrpSpPr/>
          <p:nvPr/>
        </p:nvGrpSpPr>
        <p:grpSpPr>
          <a:xfrm>
            <a:off x="9928801" y="4183046"/>
            <a:ext cx="988787" cy="216833"/>
            <a:chOff x="9212512" y="3352831"/>
            <a:chExt cx="804752" cy="216833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9C1C3EE2-1A64-D446-A3D2-65319A537703}"/>
                </a:ext>
              </a:extLst>
            </p:cNvPr>
            <p:cNvSpPr/>
            <p:nvPr/>
          </p:nvSpPr>
          <p:spPr>
            <a:xfrm rot="10800000">
              <a:off x="9212512" y="3352831"/>
              <a:ext cx="804752" cy="21683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F833A44-A507-F847-AC13-4139888369C4}"/>
                </a:ext>
              </a:extLst>
            </p:cNvPr>
            <p:cNvSpPr/>
            <p:nvPr/>
          </p:nvSpPr>
          <p:spPr>
            <a:xfrm rot="10800000">
              <a:off x="9847521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741253C-19A0-9048-BFAA-981BCBFB6F3D}"/>
                </a:ext>
              </a:extLst>
            </p:cNvPr>
            <p:cNvSpPr/>
            <p:nvPr/>
          </p:nvSpPr>
          <p:spPr>
            <a:xfrm rot="10800000">
              <a:off x="9702254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B90C35E-9CB6-4846-8DD9-0EB4CE6A3697}"/>
                </a:ext>
              </a:extLst>
            </p:cNvPr>
            <p:cNvSpPr/>
            <p:nvPr/>
          </p:nvSpPr>
          <p:spPr>
            <a:xfrm rot="10800000">
              <a:off x="9556986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1AB6BDF-9C84-8E4D-B893-FF95C502CADF}"/>
                </a:ext>
              </a:extLst>
            </p:cNvPr>
            <p:cNvSpPr/>
            <p:nvPr/>
          </p:nvSpPr>
          <p:spPr>
            <a:xfrm rot="10800000">
              <a:off x="9408409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1B5BA1F-9266-C74E-A33B-B92468D47D0A}"/>
                </a:ext>
              </a:extLst>
            </p:cNvPr>
            <p:cNvSpPr/>
            <p:nvPr/>
          </p:nvSpPr>
          <p:spPr>
            <a:xfrm rot="10800000">
              <a:off x="9256218" y="3389473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86" name="Right Arrow 85">
            <a:extLst>
              <a:ext uri="{FF2B5EF4-FFF2-40B4-BE49-F238E27FC236}">
                <a16:creationId xmlns:a16="http://schemas.microsoft.com/office/drawing/2014/main" id="{251717D1-D343-0549-B0CD-7D173DE1C6CD}"/>
              </a:ext>
            </a:extLst>
          </p:cNvPr>
          <p:cNvSpPr/>
          <p:nvPr/>
        </p:nvSpPr>
        <p:spPr>
          <a:xfrm rot="16200000">
            <a:off x="10193189" y="3721520"/>
            <a:ext cx="42937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9ED1835-971A-CE44-A415-E08778E276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9ED1835-971A-CE44-A415-E08778E27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A33B75BF-8EF2-2247-8F85-264076097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A33B75BF-8EF2-2247-8F85-264076097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9B08269C-D32C-A84D-8FA2-1E344E6A708B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F6DFB481-069A-8841-8D84-0FE81B12865A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9E8B6185-8779-094E-AD25-01A8C3B420D9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A1AD91EE-BB5A-EA41-90C7-718C13B2A1AC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2091699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02E7CCE-01E8-FE4F-83BA-DACC661640AE}"/>
              </a:ext>
            </a:extLst>
          </p:cNvPr>
          <p:cNvSpPr txBox="1">
            <a:spLocks/>
          </p:cNvSpPr>
          <p:nvPr/>
        </p:nvSpPr>
        <p:spPr>
          <a:xfrm>
            <a:off x="9162495" y="546458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Separate FFNN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F422F1A5-7BA3-9E40-A875-74560E3C53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F422F1A5-7BA3-9E40-A875-74560E3C5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437E23C0-C50F-7349-B43D-EF74F376E8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437E23C0-C50F-7349-B43D-EF74F376E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ight Arrow 90">
            <a:extLst>
              <a:ext uri="{FF2B5EF4-FFF2-40B4-BE49-F238E27FC236}">
                <a16:creationId xmlns:a16="http://schemas.microsoft.com/office/drawing/2014/main" id="{4140F2A7-7119-EA49-9397-B8370C2613B2}"/>
              </a:ext>
            </a:extLst>
          </p:cNvPr>
          <p:cNvSpPr/>
          <p:nvPr/>
        </p:nvSpPr>
        <p:spPr>
          <a:xfrm rot="18175798">
            <a:off x="9869168" y="451312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AB780E9F-B256-8D4F-A197-FC288B9C69BE}"/>
              </a:ext>
            </a:extLst>
          </p:cNvPr>
          <p:cNvSpPr/>
          <p:nvPr/>
        </p:nvSpPr>
        <p:spPr>
          <a:xfrm rot="14356710">
            <a:off x="10402287" y="45146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094B186-8B9B-AF43-9081-932106BC6C58}"/>
              </a:ext>
            </a:extLst>
          </p:cNvPr>
          <p:cNvGrpSpPr/>
          <p:nvPr/>
        </p:nvGrpSpPr>
        <p:grpSpPr>
          <a:xfrm>
            <a:off x="9928801" y="4183046"/>
            <a:ext cx="988787" cy="216833"/>
            <a:chOff x="9212512" y="3352831"/>
            <a:chExt cx="804752" cy="216833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AD8A7CE3-BA7E-D249-A0CC-1EEA4FB8994B}"/>
                </a:ext>
              </a:extLst>
            </p:cNvPr>
            <p:cNvSpPr/>
            <p:nvPr/>
          </p:nvSpPr>
          <p:spPr>
            <a:xfrm rot="10800000">
              <a:off x="9212512" y="3352831"/>
              <a:ext cx="804752" cy="21683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E123179-CC96-EB4D-A1FC-F8188C340C8E}"/>
                </a:ext>
              </a:extLst>
            </p:cNvPr>
            <p:cNvSpPr/>
            <p:nvPr/>
          </p:nvSpPr>
          <p:spPr>
            <a:xfrm rot="10800000">
              <a:off x="9847521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7A466E5-6631-7342-A8EF-5D01BA56DCB4}"/>
                </a:ext>
              </a:extLst>
            </p:cNvPr>
            <p:cNvSpPr/>
            <p:nvPr/>
          </p:nvSpPr>
          <p:spPr>
            <a:xfrm rot="10800000">
              <a:off x="9702254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54549BD-0E47-2846-AC49-BB9C34ED2A5C}"/>
                </a:ext>
              </a:extLst>
            </p:cNvPr>
            <p:cNvSpPr/>
            <p:nvPr/>
          </p:nvSpPr>
          <p:spPr>
            <a:xfrm rot="10800000">
              <a:off x="9556986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44DA9CF-BABA-314D-89FF-5A5A911CC5D6}"/>
                </a:ext>
              </a:extLst>
            </p:cNvPr>
            <p:cNvSpPr/>
            <p:nvPr/>
          </p:nvSpPr>
          <p:spPr>
            <a:xfrm rot="10800000">
              <a:off x="9408409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DD4479C-16E0-A44B-8984-7998659FAA04}"/>
                </a:ext>
              </a:extLst>
            </p:cNvPr>
            <p:cNvSpPr/>
            <p:nvPr/>
          </p:nvSpPr>
          <p:spPr>
            <a:xfrm rot="10800000">
              <a:off x="9256218" y="3389473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1" name="Right Arrow 100">
            <a:extLst>
              <a:ext uri="{FF2B5EF4-FFF2-40B4-BE49-F238E27FC236}">
                <a16:creationId xmlns:a16="http://schemas.microsoft.com/office/drawing/2014/main" id="{6214C459-BFB9-7948-84C2-5933677E55D4}"/>
              </a:ext>
            </a:extLst>
          </p:cNvPr>
          <p:cNvSpPr/>
          <p:nvPr/>
        </p:nvSpPr>
        <p:spPr>
          <a:xfrm rot="16200000">
            <a:off x="10193189" y="3721520"/>
            <a:ext cx="42937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EE9B04C5-738C-284A-8C45-71939E272F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EE9B04C5-738C-284A-8C45-71939E27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9BDD0154-84F0-8C43-BC8B-FD156514CF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9BDD0154-84F0-8C43-BC8B-FD156514C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A1579D4D-A939-5D4A-B536-86DD3323BFC9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06" name="Right Arrow 105">
            <a:extLst>
              <a:ext uri="{FF2B5EF4-FFF2-40B4-BE49-F238E27FC236}">
                <a16:creationId xmlns:a16="http://schemas.microsoft.com/office/drawing/2014/main" id="{03724A4A-4902-D24A-BBA4-28748806A2F4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6E8A96CD-9FB0-BA43-8184-95EB9BB1B9EF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7710103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02E7CCE-01E8-FE4F-83BA-DACC661640AE}"/>
              </a:ext>
            </a:extLst>
          </p:cNvPr>
          <p:cNvSpPr txBox="1">
            <a:spLocks/>
          </p:cNvSpPr>
          <p:nvPr/>
        </p:nvSpPr>
        <p:spPr>
          <a:xfrm>
            <a:off x="9162495" y="546458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Separate FFNN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68AEF880-4602-ED48-B9C7-9C1B4A4124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68AEF880-4602-ED48-B9C7-9C1B4A412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56643803-1FDE-0B40-9875-1D2E565ABD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56643803-1FDE-0B40-9875-1D2E565AB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ight Arrow 79">
            <a:extLst>
              <a:ext uri="{FF2B5EF4-FFF2-40B4-BE49-F238E27FC236}">
                <a16:creationId xmlns:a16="http://schemas.microsoft.com/office/drawing/2014/main" id="{59B90667-4320-424F-8964-96EBC321574C}"/>
              </a:ext>
            </a:extLst>
          </p:cNvPr>
          <p:cNvSpPr/>
          <p:nvPr/>
        </p:nvSpPr>
        <p:spPr>
          <a:xfrm rot="18175798">
            <a:off x="9869168" y="451312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BFCBFD94-533E-AB47-A89D-300139A489DC}"/>
              </a:ext>
            </a:extLst>
          </p:cNvPr>
          <p:cNvSpPr/>
          <p:nvPr/>
        </p:nvSpPr>
        <p:spPr>
          <a:xfrm rot="14356710">
            <a:off x="10402287" y="45146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EF296C7-49E1-0F41-A67C-782895F238B4}"/>
              </a:ext>
            </a:extLst>
          </p:cNvPr>
          <p:cNvGrpSpPr/>
          <p:nvPr/>
        </p:nvGrpSpPr>
        <p:grpSpPr>
          <a:xfrm>
            <a:off x="9928801" y="4183046"/>
            <a:ext cx="988787" cy="216833"/>
            <a:chOff x="9212512" y="3352831"/>
            <a:chExt cx="804752" cy="216833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0A80D75-FF79-D644-A8D8-80DDB55E1DA4}"/>
                </a:ext>
              </a:extLst>
            </p:cNvPr>
            <p:cNvSpPr/>
            <p:nvPr/>
          </p:nvSpPr>
          <p:spPr>
            <a:xfrm rot="10800000">
              <a:off x="9212512" y="3352831"/>
              <a:ext cx="804752" cy="21683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C55076-0434-154B-87D6-B4D650CF612D}"/>
                </a:ext>
              </a:extLst>
            </p:cNvPr>
            <p:cNvSpPr/>
            <p:nvPr/>
          </p:nvSpPr>
          <p:spPr>
            <a:xfrm rot="10800000">
              <a:off x="9847521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7633A42-F255-B74D-B139-FDB00FD5739D}"/>
                </a:ext>
              </a:extLst>
            </p:cNvPr>
            <p:cNvSpPr/>
            <p:nvPr/>
          </p:nvSpPr>
          <p:spPr>
            <a:xfrm rot="10800000">
              <a:off x="9702254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3B52D76-205E-7F47-B89A-33D430A71784}"/>
                </a:ext>
              </a:extLst>
            </p:cNvPr>
            <p:cNvSpPr/>
            <p:nvPr/>
          </p:nvSpPr>
          <p:spPr>
            <a:xfrm rot="10800000">
              <a:off x="9556986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0BE1356-4114-2548-8E16-5C626F2D6D42}"/>
                </a:ext>
              </a:extLst>
            </p:cNvPr>
            <p:cNvSpPr/>
            <p:nvPr/>
          </p:nvSpPr>
          <p:spPr>
            <a:xfrm rot="10800000">
              <a:off x="9408409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A7DBF93-2695-A24D-A5C5-FA0E12EF1CCD}"/>
                </a:ext>
              </a:extLst>
            </p:cNvPr>
            <p:cNvSpPr/>
            <p:nvPr/>
          </p:nvSpPr>
          <p:spPr>
            <a:xfrm rot="10800000">
              <a:off x="9256218" y="3389473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9" name="Right Arrow 108">
            <a:extLst>
              <a:ext uri="{FF2B5EF4-FFF2-40B4-BE49-F238E27FC236}">
                <a16:creationId xmlns:a16="http://schemas.microsoft.com/office/drawing/2014/main" id="{B03B0E11-15D1-BC4D-8C89-661119FD01C0}"/>
              </a:ext>
            </a:extLst>
          </p:cNvPr>
          <p:cNvSpPr/>
          <p:nvPr/>
        </p:nvSpPr>
        <p:spPr>
          <a:xfrm rot="16200000">
            <a:off x="10193189" y="3721520"/>
            <a:ext cx="42937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8EC589D2-E6BA-F54C-B69E-E0CA72C157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8EC589D2-E6BA-F54C-B69E-E0CA72C15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D6D8DA84-73D1-024D-8AD2-A31753D549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D6D8DA84-73D1-024D-8AD2-A31753D54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897FFE5F-0834-4048-9820-AB0E25DBCA8C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13" name="Right Arrow 112">
            <a:extLst>
              <a:ext uri="{FF2B5EF4-FFF2-40B4-BE49-F238E27FC236}">
                <a16:creationId xmlns:a16="http://schemas.microsoft.com/office/drawing/2014/main" id="{795675B6-B418-064F-AFFF-3A23C10B3EA4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7FC50294-AD05-BF48-A3FF-27E87C6680A3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42077069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02E7CCE-01E8-FE4F-83BA-DACC661640AE}"/>
              </a:ext>
            </a:extLst>
          </p:cNvPr>
          <p:cNvSpPr txBox="1">
            <a:spLocks/>
          </p:cNvSpPr>
          <p:nvPr/>
        </p:nvSpPr>
        <p:spPr>
          <a:xfrm>
            <a:off x="9162495" y="546458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Separate FFNN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7C9A456C-39FB-404C-8891-01A03A37DB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7C9A456C-39FB-404C-8891-01A03A37D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34887390-27E1-764D-84C7-30EC0ED114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34887390-27E1-764D-84C7-30EC0ED11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ight Arrow 90">
            <a:extLst>
              <a:ext uri="{FF2B5EF4-FFF2-40B4-BE49-F238E27FC236}">
                <a16:creationId xmlns:a16="http://schemas.microsoft.com/office/drawing/2014/main" id="{32C50485-171A-634A-B65E-EBEEAA622140}"/>
              </a:ext>
            </a:extLst>
          </p:cNvPr>
          <p:cNvSpPr/>
          <p:nvPr/>
        </p:nvSpPr>
        <p:spPr>
          <a:xfrm rot="18175798">
            <a:off x="9869168" y="451312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C871B514-6AB0-1741-882D-7C0AF88F234C}"/>
              </a:ext>
            </a:extLst>
          </p:cNvPr>
          <p:cNvSpPr/>
          <p:nvPr/>
        </p:nvSpPr>
        <p:spPr>
          <a:xfrm rot="14356710">
            <a:off x="10402287" y="45146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89CECA7-3309-1640-ADF1-17B7E2107D8D}"/>
              </a:ext>
            </a:extLst>
          </p:cNvPr>
          <p:cNvGrpSpPr/>
          <p:nvPr/>
        </p:nvGrpSpPr>
        <p:grpSpPr>
          <a:xfrm>
            <a:off x="9928801" y="4183046"/>
            <a:ext cx="988787" cy="216833"/>
            <a:chOff x="9212512" y="3352831"/>
            <a:chExt cx="804752" cy="216833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4D544841-9B0D-F046-9115-16D929F9C2DE}"/>
                </a:ext>
              </a:extLst>
            </p:cNvPr>
            <p:cNvSpPr/>
            <p:nvPr/>
          </p:nvSpPr>
          <p:spPr>
            <a:xfrm rot="10800000">
              <a:off x="9212512" y="3352831"/>
              <a:ext cx="804752" cy="21683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5CC8B89-3ABE-1A48-8B4A-66F23FBB8DD9}"/>
                </a:ext>
              </a:extLst>
            </p:cNvPr>
            <p:cNvSpPr/>
            <p:nvPr/>
          </p:nvSpPr>
          <p:spPr>
            <a:xfrm rot="10800000">
              <a:off x="9847521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E05A8B-45E0-DC4F-8BAB-F3DFC6E41449}"/>
                </a:ext>
              </a:extLst>
            </p:cNvPr>
            <p:cNvSpPr/>
            <p:nvPr/>
          </p:nvSpPr>
          <p:spPr>
            <a:xfrm rot="10800000">
              <a:off x="9702254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4845D9F-5C9B-AE48-BD9E-6E0C01FF8382}"/>
                </a:ext>
              </a:extLst>
            </p:cNvPr>
            <p:cNvSpPr/>
            <p:nvPr/>
          </p:nvSpPr>
          <p:spPr>
            <a:xfrm rot="10800000">
              <a:off x="9556986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91FF18D-2899-D340-872E-63F1EF96DB8C}"/>
                </a:ext>
              </a:extLst>
            </p:cNvPr>
            <p:cNvSpPr/>
            <p:nvPr/>
          </p:nvSpPr>
          <p:spPr>
            <a:xfrm rot="10800000">
              <a:off x="9408409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6C4D398-F462-A343-BDE8-D1DE8A892BA9}"/>
                </a:ext>
              </a:extLst>
            </p:cNvPr>
            <p:cNvSpPr/>
            <p:nvPr/>
          </p:nvSpPr>
          <p:spPr>
            <a:xfrm rot="10800000">
              <a:off x="9256218" y="3389473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1" name="Right Arrow 100">
            <a:extLst>
              <a:ext uri="{FF2B5EF4-FFF2-40B4-BE49-F238E27FC236}">
                <a16:creationId xmlns:a16="http://schemas.microsoft.com/office/drawing/2014/main" id="{F5485541-76F0-A24A-BE06-6FEA0D8C14E3}"/>
              </a:ext>
            </a:extLst>
          </p:cNvPr>
          <p:cNvSpPr/>
          <p:nvPr/>
        </p:nvSpPr>
        <p:spPr>
          <a:xfrm rot="16200000">
            <a:off x="10193189" y="3721520"/>
            <a:ext cx="42937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CFE7217D-B8FC-0A47-A06D-1A3FBB6B8F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CFE7217D-B8FC-0A47-A06D-1A3FBB6B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A9386C61-D25E-3440-8AEC-1D029E2F98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A9386C61-D25E-3440-8AEC-1D029E2F9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50EF6F74-4E52-BB46-82DF-37D7AA3EB7EA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13" name="Right Arrow 112">
            <a:extLst>
              <a:ext uri="{FF2B5EF4-FFF2-40B4-BE49-F238E27FC236}">
                <a16:creationId xmlns:a16="http://schemas.microsoft.com/office/drawing/2014/main" id="{B25F3639-F191-FC46-BD92-D6A44CA63035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6808FD07-E967-834A-8012-9B5BA3195DCC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14684972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EE646E0-6B36-4843-82DF-8DE039399E6C}"/>
              </a:ext>
            </a:extLst>
          </p:cNvPr>
          <p:cNvSpPr txBox="1">
            <a:spLocks/>
          </p:cNvSpPr>
          <p:nvPr/>
        </p:nvSpPr>
        <p:spPr>
          <a:xfrm>
            <a:off x="8716869" y="2517385"/>
            <a:ext cx="314019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Attention (raw scores)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5F2B94DC-AC3A-9D44-9C58-E5CD17D8AB4B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7532DB2F-581B-294A-AF55-881FD34C7DF7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7C571739-B9B7-8745-AECB-6B3D9B6CB468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4175985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EE646E0-6B36-4843-82DF-8DE039399E6C}"/>
              </a:ext>
            </a:extLst>
          </p:cNvPr>
          <p:cNvSpPr txBox="1">
            <a:spLocks/>
          </p:cNvSpPr>
          <p:nvPr/>
        </p:nvSpPr>
        <p:spPr>
          <a:xfrm>
            <a:off x="8716869" y="2517385"/>
            <a:ext cx="314019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Attention (raw scores)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115752C5-13AF-294C-83F9-366894B64181}"/>
              </a:ext>
            </a:extLst>
          </p:cNvPr>
          <p:cNvSpPr txBox="1">
            <a:spLocks/>
          </p:cNvSpPr>
          <p:nvPr/>
        </p:nvSpPr>
        <p:spPr>
          <a:xfrm>
            <a:off x="8911246" y="4776423"/>
            <a:ext cx="271440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Attention (</a:t>
            </a:r>
            <a:r>
              <a:rPr lang="en-US" sz="2000" b="1" err="1">
                <a:solidFill>
                  <a:srgbClr val="7030A0"/>
                </a:solidFill>
                <a:latin typeface="Avenir Light" panose="020B0402020203020204" pitchFamily="34" charset="77"/>
              </a:rPr>
              <a:t>softmax’d</a:t>
            </a: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AA6D1372-070B-A045-887E-692ED0E461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13987" y="5186419"/>
                <a:ext cx="3261418" cy="1037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AA6D1372-070B-A045-887E-692ED0E4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87" y="5186419"/>
                <a:ext cx="3261418" cy="1037211"/>
              </a:xfrm>
              <a:prstGeom prst="rect">
                <a:avLst/>
              </a:prstGeom>
              <a:blipFill>
                <a:blip r:embed="rId16"/>
                <a:stretch>
                  <a:fillRect t="-2439" b="-8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A3177206-4A9A-9F43-AAC9-3E43D4CFF790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662A5A74-F98F-CC4E-9023-720A2273A67D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EC4F0D4-248C-3440-8181-DA201386C18E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7815405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EE646E0-6B36-4843-82DF-8DE039399E6C}"/>
              </a:ext>
            </a:extLst>
          </p:cNvPr>
          <p:cNvSpPr txBox="1">
            <a:spLocks/>
          </p:cNvSpPr>
          <p:nvPr/>
        </p:nvSpPr>
        <p:spPr>
          <a:xfrm>
            <a:off x="8716869" y="2517385"/>
            <a:ext cx="314019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Attention (raw scores)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81E69368-FB5D-714B-A43E-1452080A91C6}"/>
              </a:ext>
            </a:extLst>
          </p:cNvPr>
          <p:cNvSpPr txBox="1">
            <a:spLocks/>
          </p:cNvSpPr>
          <p:nvPr/>
        </p:nvSpPr>
        <p:spPr>
          <a:xfrm>
            <a:off x="8911246" y="4776423"/>
            <a:ext cx="271440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Attention (</a:t>
            </a:r>
            <a:r>
              <a:rPr lang="en-US" sz="2000" b="1" err="1">
                <a:solidFill>
                  <a:srgbClr val="7030A0"/>
                </a:solidFill>
                <a:latin typeface="Avenir Light" panose="020B0402020203020204" pitchFamily="34" charset="77"/>
              </a:rPr>
              <a:t>softmax’d</a:t>
            </a: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3497EA6-3E9F-C848-953D-D6F28D6031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9359" y="5179133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=0.51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3497EA6-3E9F-C848-953D-D6F28D603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59" y="5179133"/>
                <a:ext cx="2178177" cy="4670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9D74368-D044-2948-9D39-A9C449778C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9358" y="5556488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9D74368-D044-2948-9D39-A9C449778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58" y="5556488"/>
                <a:ext cx="2178177" cy="4670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5E76DAF-E599-0548-802F-78F728E95D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0757" y="5954798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=0.14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5E76DAF-E599-0548-802F-78F728E95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757" y="5954798"/>
                <a:ext cx="2178177" cy="4670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35D9D794-7CC3-8046-9021-16A1EF4416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8732" y="6332153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35D9D794-7CC3-8046-9021-16A1EF44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732" y="6332153"/>
                <a:ext cx="2178177" cy="46706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F2486288-57A0-F146-9515-C44979752AB1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04CC4056-A7E1-D247-9D22-DEE078FDD81B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597D1424-B0AD-B84E-B41E-4FC1769931F1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775488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81E69368-FB5D-714B-A43E-1452080A91C6}"/>
              </a:ext>
            </a:extLst>
          </p:cNvPr>
          <p:cNvSpPr txBox="1">
            <a:spLocks/>
          </p:cNvSpPr>
          <p:nvPr/>
        </p:nvSpPr>
        <p:spPr>
          <a:xfrm>
            <a:off x="8911246" y="4776423"/>
            <a:ext cx="271440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Attention (</a:t>
            </a:r>
            <a:r>
              <a:rPr lang="en-US" sz="2000" b="1" err="1">
                <a:solidFill>
                  <a:srgbClr val="7030A0"/>
                </a:solidFill>
                <a:latin typeface="Avenir Light" panose="020B0402020203020204" pitchFamily="34" charset="77"/>
              </a:rPr>
              <a:t>softmax’d</a:t>
            </a: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3497EA6-3E9F-C848-953D-D6F28D6031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9359" y="5179133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=0.51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3497EA6-3E9F-C848-953D-D6F28D603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59" y="5179133"/>
                <a:ext cx="2178177" cy="4670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9D74368-D044-2948-9D39-A9C449778C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9358" y="5556488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9D74368-D044-2948-9D39-A9C449778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58" y="5556488"/>
                <a:ext cx="2178177" cy="4670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5E76DAF-E599-0548-802F-78F728E95D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0757" y="5954798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=0.14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5E76DAF-E599-0548-802F-78F728E95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757" y="5954798"/>
                <a:ext cx="2178177" cy="4670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35D9D794-7CC3-8046-9021-16A1EF4416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8732" y="6332153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35D9D794-7CC3-8046-9021-16A1EF44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732" y="6332153"/>
                <a:ext cx="2178177" cy="4670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 l="-810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5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3BC678A6-4390-1546-B644-F1846BBD34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7056" y="1358103"/>
                <a:ext cx="5004603" cy="14298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We multiply each </a:t>
                </a:r>
                <a:r>
                  <a:rPr lang="en-US" sz="2000" b="1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encoder’s</a:t>
                </a: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hidden layer by its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attention weights to create a </a:t>
                </a:r>
                <a:r>
                  <a:rPr lang="en-US" sz="2000" b="1">
                    <a:solidFill>
                      <a:schemeClr val="accent4">
                        <a:lumMod val="50000"/>
                      </a:schemeClr>
                    </a:solidFill>
                    <a:latin typeface="Avenir Light" panose="020B0402020203020204" pitchFamily="34" charset="77"/>
                  </a:rPr>
                  <a:t>context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endParaRPr lang="en-US" sz="2000" b="1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3BC678A6-4390-1546-B644-F1846BBD3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56" y="1358103"/>
                <a:ext cx="5004603" cy="1429838"/>
              </a:xfrm>
              <a:prstGeom prst="rect">
                <a:avLst/>
              </a:prstGeom>
              <a:blipFill>
                <a:blip r:embed="rId16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1E46AA6-4E24-D946-8D2C-38B405D155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1E46AA6-4E24-D946-8D2C-38B405D15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17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51FE699D-4C19-2A49-8082-793EC7C3FE2A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12" name="Right Arrow 111">
            <a:extLst>
              <a:ext uri="{FF2B5EF4-FFF2-40B4-BE49-F238E27FC236}">
                <a16:creationId xmlns:a16="http://schemas.microsoft.com/office/drawing/2014/main" id="{E2092B28-FE05-3740-9D05-4B51AC1ADAD6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74085D7D-3251-CA46-A52A-CEC6E70609AA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124678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Machine Translation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EADCB7-A9FF-9040-9B9D-66EB157F3075}"/>
              </a:ext>
            </a:extLst>
          </p:cNvPr>
          <p:cNvSpPr/>
          <p:nvPr/>
        </p:nvSpPr>
        <p:spPr>
          <a:xfrm>
            <a:off x="209331" y="6400412"/>
            <a:ext cx="9285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Many slides in the MT section were inspired by or adapted from </a:t>
            </a:r>
            <a:r>
              <a:rPr lang="en-US" sz="1200" dirty="0">
                <a:solidFill>
                  <a:srgbClr val="C00000"/>
                </a:solidFill>
                <a:hlinkClick r:id="rId3"/>
              </a:rPr>
              <a:t>Abigail See’s Stanford CS224N lecture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162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2632" r="-2632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D8AA6224-1F26-6549-A50A-BF04E9C95950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24639662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E2D8EC-BAF7-FD40-9F24-0D1C81460D70}"/>
              </a:ext>
            </a:extLst>
          </p:cNvPr>
          <p:cNvGrpSpPr/>
          <p:nvPr/>
        </p:nvGrpSpPr>
        <p:grpSpPr>
          <a:xfrm rot="16200000">
            <a:off x="7502453" y="4096093"/>
            <a:ext cx="1364224" cy="311369"/>
            <a:chOff x="2297660" y="4140835"/>
            <a:chExt cx="1364224" cy="31136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5E56AB8-C141-604C-B57A-5ED66B7AE9A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93ED199-BE73-5240-84A1-2E08600C502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92F0A5-23EB-DB4E-B973-D6BE8214839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58E0FFF-59F5-2D46-A104-17710D1A2AD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6577CE-E0FD-1E48-ABAF-65E79381F1A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658B19-9141-C841-B357-BB01C196817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271E872E-2AE4-2E49-A9F9-4A0AD9D72C97}"/>
              </a:ext>
            </a:extLst>
          </p:cNvPr>
          <p:cNvSpPr txBox="1">
            <a:spLocks/>
          </p:cNvSpPr>
          <p:nvPr/>
        </p:nvSpPr>
        <p:spPr>
          <a:xfrm>
            <a:off x="7795570" y="5633625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  <a:blipFill>
                <a:blip r:embed="rId15"/>
                <a:stretch>
                  <a:fillRect l="-1020" r="-4082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ight Arrow 112">
            <a:extLst>
              <a:ext uri="{FF2B5EF4-FFF2-40B4-BE49-F238E27FC236}">
                <a16:creationId xmlns:a16="http://schemas.microsoft.com/office/drawing/2014/main" id="{24EF5331-30CB-3647-94A3-86917834D10C}"/>
              </a:ext>
            </a:extLst>
          </p:cNvPr>
          <p:cNvSpPr/>
          <p:nvPr/>
        </p:nvSpPr>
        <p:spPr>
          <a:xfrm rot="16200000">
            <a:off x="7925303" y="25282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5B8DF6CB-89B6-2044-9BD2-5F3127A0FF16}"/>
              </a:ext>
            </a:extLst>
          </p:cNvPr>
          <p:cNvSpPr txBox="1">
            <a:spLocks/>
          </p:cNvSpPr>
          <p:nvPr/>
        </p:nvSpPr>
        <p:spPr>
          <a:xfrm>
            <a:off x="7695805" y="1522089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256ADC24-0E1F-0747-A17F-A6653F07A44F}"/>
              </a:ext>
            </a:extLst>
          </p:cNvPr>
          <p:cNvSpPr/>
          <p:nvPr/>
        </p:nvSpPr>
        <p:spPr>
          <a:xfrm rot="16200000">
            <a:off x="7900029" y="51715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183DABB7-91F4-D945-AA92-A7CCB627FACB}"/>
              </a:ext>
            </a:extLst>
          </p:cNvPr>
          <p:cNvSpPr/>
          <p:nvPr/>
        </p:nvSpPr>
        <p:spPr>
          <a:xfrm>
            <a:off x="7344382" y="409227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FC011F63-E134-9547-9919-22B6B63D9006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14999609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E2D8EC-BAF7-FD40-9F24-0D1C81460D70}"/>
              </a:ext>
            </a:extLst>
          </p:cNvPr>
          <p:cNvGrpSpPr/>
          <p:nvPr/>
        </p:nvGrpSpPr>
        <p:grpSpPr>
          <a:xfrm rot="16200000">
            <a:off x="7502453" y="4096093"/>
            <a:ext cx="1364224" cy="311369"/>
            <a:chOff x="2297660" y="4140835"/>
            <a:chExt cx="1364224" cy="31136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5E56AB8-C141-604C-B57A-5ED66B7AE9A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93ED199-BE73-5240-84A1-2E08600C502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92F0A5-23EB-DB4E-B973-D6BE8214839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58E0FFF-59F5-2D46-A104-17710D1A2AD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6577CE-E0FD-1E48-ABAF-65E79381F1A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658B19-9141-C841-B357-BB01C196817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271E872E-2AE4-2E49-A9F9-4A0AD9D72C97}"/>
              </a:ext>
            </a:extLst>
          </p:cNvPr>
          <p:cNvSpPr txBox="1">
            <a:spLocks/>
          </p:cNvSpPr>
          <p:nvPr/>
        </p:nvSpPr>
        <p:spPr>
          <a:xfrm>
            <a:off x="7795570" y="5633625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  <a:blipFill>
                <a:blip r:embed="rId15"/>
                <a:stretch>
                  <a:fillRect l="-1020" r="-4082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ight Arrow 112">
            <a:extLst>
              <a:ext uri="{FF2B5EF4-FFF2-40B4-BE49-F238E27FC236}">
                <a16:creationId xmlns:a16="http://schemas.microsoft.com/office/drawing/2014/main" id="{24EF5331-30CB-3647-94A3-86917834D10C}"/>
              </a:ext>
            </a:extLst>
          </p:cNvPr>
          <p:cNvSpPr/>
          <p:nvPr/>
        </p:nvSpPr>
        <p:spPr>
          <a:xfrm rot="16200000">
            <a:off x="7925303" y="25282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5B8DF6CB-89B6-2044-9BD2-5F3127A0FF16}"/>
              </a:ext>
            </a:extLst>
          </p:cNvPr>
          <p:cNvSpPr txBox="1">
            <a:spLocks/>
          </p:cNvSpPr>
          <p:nvPr/>
        </p:nvSpPr>
        <p:spPr>
          <a:xfrm>
            <a:off x="7695805" y="1522089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256ADC24-0E1F-0747-A17F-A6653F07A44F}"/>
              </a:ext>
            </a:extLst>
          </p:cNvPr>
          <p:cNvSpPr/>
          <p:nvPr/>
        </p:nvSpPr>
        <p:spPr>
          <a:xfrm rot="16200000">
            <a:off x="7900029" y="51715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183DABB7-91F4-D945-AA92-A7CCB627FACB}"/>
              </a:ext>
            </a:extLst>
          </p:cNvPr>
          <p:cNvSpPr/>
          <p:nvPr/>
        </p:nvSpPr>
        <p:spPr>
          <a:xfrm>
            <a:off x="7344382" y="409227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6406FB1-DAEE-C14D-A979-B5981821AE94}"/>
              </a:ext>
            </a:extLst>
          </p:cNvPr>
          <p:cNvGrpSpPr/>
          <p:nvPr/>
        </p:nvGrpSpPr>
        <p:grpSpPr>
          <a:xfrm rot="16200000">
            <a:off x="8655782" y="4096091"/>
            <a:ext cx="1364224" cy="311369"/>
            <a:chOff x="2297660" y="4140835"/>
            <a:chExt cx="1364224" cy="311369"/>
          </a:xfrm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37E3136C-1D9F-DF43-A763-457CA4D8328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FF34B2D-FAC9-FD40-9131-28E576C1246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82E43F5-AD5E-5E45-B491-353A10841C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AF57984-4362-BE4D-8F5C-F35A994EE03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CE42A92-0F13-474D-A99A-E597F53EE1A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4BAA489-6DD7-5346-B4A2-8D4C7F4F28A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  <a:blipFill>
                <a:blip r:embed="rId1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ight Arrow 126">
            <a:extLst>
              <a:ext uri="{FF2B5EF4-FFF2-40B4-BE49-F238E27FC236}">
                <a16:creationId xmlns:a16="http://schemas.microsoft.com/office/drawing/2014/main" id="{5B6FAF4A-8F46-2F45-B9B1-D0E83E12798B}"/>
              </a:ext>
            </a:extLst>
          </p:cNvPr>
          <p:cNvSpPr/>
          <p:nvPr/>
        </p:nvSpPr>
        <p:spPr>
          <a:xfrm rot="16200000">
            <a:off x="9078632" y="252829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AC5A6D6E-ADA8-2A40-A298-9B5389CE04A7}"/>
              </a:ext>
            </a:extLst>
          </p:cNvPr>
          <p:cNvSpPr txBox="1">
            <a:spLocks/>
          </p:cNvSpPr>
          <p:nvPr/>
        </p:nvSpPr>
        <p:spPr>
          <a:xfrm>
            <a:off x="8849134" y="1522087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3AD5D227-0391-E742-B545-F41EDB7AA868}"/>
              </a:ext>
            </a:extLst>
          </p:cNvPr>
          <p:cNvSpPr/>
          <p:nvPr/>
        </p:nvSpPr>
        <p:spPr>
          <a:xfrm rot="16200000">
            <a:off x="9053358" y="517159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>
            <a:extLst>
              <a:ext uri="{FF2B5EF4-FFF2-40B4-BE49-F238E27FC236}">
                <a16:creationId xmlns:a16="http://schemas.microsoft.com/office/drawing/2014/main" id="{B286ECE6-C3D5-6344-8DEB-4BDC1A3D61E1}"/>
              </a:ext>
            </a:extLst>
          </p:cNvPr>
          <p:cNvSpPr/>
          <p:nvPr/>
        </p:nvSpPr>
        <p:spPr>
          <a:xfrm>
            <a:off x="8497711" y="40922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C48942CC-FF29-0C44-9F78-2988DABB39DA}"/>
              </a:ext>
            </a:extLst>
          </p:cNvPr>
          <p:cNvSpPr txBox="1">
            <a:spLocks/>
          </p:cNvSpPr>
          <p:nvPr/>
        </p:nvSpPr>
        <p:spPr>
          <a:xfrm>
            <a:off x="8699603" y="5636662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latin typeface="Avenir Light" panose="020B0402020203020204" pitchFamily="34" charset="77"/>
              </a:rPr>
              <a:t>chien</a:t>
            </a:r>
            <a:endParaRPr lang="en-US" sz="2400">
              <a:latin typeface="Avenir Light" panose="020B0402020203020204" pitchFamily="34" charset="77"/>
            </a:endParaRP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DC5DAAB2-9538-1B44-854D-E885916EA4B5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33023002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E2D8EC-BAF7-FD40-9F24-0D1C81460D70}"/>
              </a:ext>
            </a:extLst>
          </p:cNvPr>
          <p:cNvGrpSpPr/>
          <p:nvPr/>
        </p:nvGrpSpPr>
        <p:grpSpPr>
          <a:xfrm rot="16200000">
            <a:off x="7502453" y="4096093"/>
            <a:ext cx="1364224" cy="311369"/>
            <a:chOff x="2297660" y="4140835"/>
            <a:chExt cx="1364224" cy="31136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5E56AB8-C141-604C-B57A-5ED66B7AE9A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93ED199-BE73-5240-84A1-2E08600C502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92F0A5-23EB-DB4E-B973-D6BE8214839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58E0FFF-59F5-2D46-A104-17710D1A2AD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6577CE-E0FD-1E48-ABAF-65E79381F1A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658B19-9141-C841-B357-BB01C196817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271E872E-2AE4-2E49-A9F9-4A0AD9D72C97}"/>
              </a:ext>
            </a:extLst>
          </p:cNvPr>
          <p:cNvSpPr txBox="1">
            <a:spLocks/>
          </p:cNvSpPr>
          <p:nvPr/>
        </p:nvSpPr>
        <p:spPr>
          <a:xfrm>
            <a:off x="7795570" y="5633625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  <a:blipFill>
                <a:blip r:embed="rId15"/>
                <a:stretch>
                  <a:fillRect l="-1020" r="-4082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ight Arrow 112">
            <a:extLst>
              <a:ext uri="{FF2B5EF4-FFF2-40B4-BE49-F238E27FC236}">
                <a16:creationId xmlns:a16="http://schemas.microsoft.com/office/drawing/2014/main" id="{24EF5331-30CB-3647-94A3-86917834D10C}"/>
              </a:ext>
            </a:extLst>
          </p:cNvPr>
          <p:cNvSpPr/>
          <p:nvPr/>
        </p:nvSpPr>
        <p:spPr>
          <a:xfrm rot="16200000">
            <a:off x="7925303" y="25282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5B8DF6CB-89B6-2044-9BD2-5F3127A0FF16}"/>
              </a:ext>
            </a:extLst>
          </p:cNvPr>
          <p:cNvSpPr txBox="1">
            <a:spLocks/>
          </p:cNvSpPr>
          <p:nvPr/>
        </p:nvSpPr>
        <p:spPr>
          <a:xfrm>
            <a:off x="7695805" y="1522089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256ADC24-0E1F-0747-A17F-A6653F07A44F}"/>
              </a:ext>
            </a:extLst>
          </p:cNvPr>
          <p:cNvSpPr/>
          <p:nvPr/>
        </p:nvSpPr>
        <p:spPr>
          <a:xfrm rot="16200000">
            <a:off x="7900029" y="51715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183DABB7-91F4-D945-AA92-A7CCB627FACB}"/>
              </a:ext>
            </a:extLst>
          </p:cNvPr>
          <p:cNvSpPr/>
          <p:nvPr/>
        </p:nvSpPr>
        <p:spPr>
          <a:xfrm>
            <a:off x="7344382" y="409227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6406FB1-DAEE-C14D-A979-B5981821AE94}"/>
              </a:ext>
            </a:extLst>
          </p:cNvPr>
          <p:cNvGrpSpPr/>
          <p:nvPr/>
        </p:nvGrpSpPr>
        <p:grpSpPr>
          <a:xfrm rot="16200000">
            <a:off x="8655782" y="4096091"/>
            <a:ext cx="1364224" cy="311369"/>
            <a:chOff x="2297660" y="4140835"/>
            <a:chExt cx="1364224" cy="311369"/>
          </a:xfrm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37E3136C-1D9F-DF43-A763-457CA4D8328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FF34B2D-FAC9-FD40-9131-28E576C1246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82E43F5-AD5E-5E45-B491-353A10841C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AF57984-4362-BE4D-8F5C-F35A994EE03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CE42A92-0F13-474D-A99A-E597F53EE1A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4BAA489-6DD7-5346-B4A2-8D4C7F4F28A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  <a:blipFill>
                <a:blip r:embed="rId1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ight Arrow 126">
            <a:extLst>
              <a:ext uri="{FF2B5EF4-FFF2-40B4-BE49-F238E27FC236}">
                <a16:creationId xmlns:a16="http://schemas.microsoft.com/office/drawing/2014/main" id="{5B6FAF4A-8F46-2F45-B9B1-D0E83E12798B}"/>
              </a:ext>
            </a:extLst>
          </p:cNvPr>
          <p:cNvSpPr/>
          <p:nvPr/>
        </p:nvSpPr>
        <p:spPr>
          <a:xfrm rot="16200000">
            <a:off x="9078632" y="252829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AC5A6D6E-ADA8-2A40-A298-9B5389CE04A7}"/>
              </a:ext>
            </a:extLst>
          </p:cNvPr>
          <p:cNvSpPr txBox="1">
            <a:spLocks/>
          </p:cNvSpPr>
          <p:nvPr/>
        </p:nvSpPr>
        <p:spPr>
          <a:xfrm>
            <a:off x="8849134" y="1522087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3AD5D227-0391-E742-B545-F41EDB7AA868}"/>
              </a:ext>
            </a:extLst>
          </p:cNvPr>
          <p:cNvSpPr/>
          <p:nvPr/>
        </p:nvSpPr>
        <p:spPr>
          <a:xfrm rot="16200000">
            <a:off x="9053358" y="517159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>
            <a:extLst>
              <a:ext uri="{FF2B5EF4-FFF2-40B4-BE49-F238E27FC236}">
                <a16:creationId xmlns:a16="http://schemas.microsoft.com/office/drawing/2014/main" id="{B286ECE6-C3D5-6344-8DEB-4BDC1A3D61E1}"/>
              </a:ext>
            </a:extLst>
          </p:cNvPr>
          <p:cNvSpPr/>
          <p:nvPr/>
        </p:nvSpPr>
        <p:spPr>
          <a:xfrm>
            <a:off x="8497711" y="40922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C48942CC-FF29-0C44-9F78-2988DABB39DA}"/>
              </a:ext>
            </a:extLst>
          </p:cNvPr>
          <p:cNvSpPr txBox="1">
            <a:spLocks/>
          </p:cNvSpPr>
          <p:nvPr/>
        </p:nvSpPr>
        <p:spPr>
          <a:xfrm>
            <a:off x="8699603" y="5636662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latin typeface="Avenir Light" panose="020B0402020203020204" pitchFamily="34" charset="77"/>
              </a:rPr>
              <a:t>chien</a:t>
            </a:r>
            <a:endParaRPr lang="en-US" sz="2400">
              <a:latin typeface="Avenir Light" panose="020B0402020203020204" pitchFamily="34" charset="77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DE77E64-C13A-8347-A412-E275E7424C0C}"/>
              </a:ext>
            </a:extLst>
          </p:cNvPr>
          <p:cNvGrpSpPr/>
          <p:nvPr/>
        </p:nvGrpSpPr>
        <p:grpSpPr>
          <a:xfrm rot="16200000">
            <a:off x="9722936" y="4096090"/>
            <a:ext cx="1364224" cy="311369"/>
            <a:chOff x="2297660" y="4140835"/>
            <a:chExt cx="1364224" cy="311369"/>
          </a:xfrm>
        </p:grpSpPr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BE05EC0A-8FBA-3D40-BD5C-2BC860577ED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D5854AA-F7B1-D345-BFF0-BFA56157EED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AC385B3-B877-1549-A8FE-D48F666D43E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97D0E09-CCBD-4443-AB20-FA2CAA36A06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544E5EF-58ED-8341-A9E1-E4F872293A9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C07F22A-7C5C-3746-A4BD-257786FDBE87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DFA379A0-3ED0-BA4E-87DB-436D4B75DB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84160" y="2957831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DFA379A0-3ED0-BA4E-87DB-436D4B75D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160" y="2957831"/>
                <a:ext cx="1240142" cy="503588"/>
              </a:xfrm>
              <a:prstGeom prst="rect">
                <a:avLst/>
              </a:prstGeom>
              <a:blipFill>
                <a:blip r:embed="rId19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FB14C776-5451-0246-9873-4AC662025985}"/>
              </a:ext>
            </a:extLst>
          </p:cNvPr>
          <p:cNvSpPr/>
          <p:nvPr/>
        </p:nvSpPr>
        <p:spPr>
          <a:xfrm rot="16200000">
            <a:off x="10145786" y="25282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AADA5A7D-6800-8741-BD6C-3B0AD5ADE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33933" y="1882124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AADA5A7D-6800-8741-BD6C-3B0AD5ADE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933" y="1882124"/>
                <a:ext cx="750397" cy="503588"/>
              </a:xfrm>
              <a:prstGeom prst="rect">
                <a:avLst/>
              </a:prstGeom>
              <a:blipFill>
                <a:blip r:embed="rId20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8AEF674E-1819-E642-A0D2-266C17155472}"/>
              </a:ext>
            </a:extLst>
          </p:cNvPr>
          <p:cNvSpPr txBox="1">
            <a:spLocks/>
          </p:cNvSpPr>
          <p:nvPr/>
        </p:nvSpPr>
        <p:spPr>
          <a:xfrm>
            <a:off x="9916288" y="1522086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28DE8C56-D121-0B4B-A514-0F753E30D2C7}"/>
              </a:ext>
            </a:extLst>
          </p:cNvPr>
          <p:cNvSpPr/>
          <p:nvPr/>
        </p:nvSpPr>
        <p:spPr>
          <a:xfrm rot="16200000">
            <a:off x="10120512" y="517158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>
            <a:extLst>
              <a:ext uri="{FF2B5EF4-FFF2-40B4-BE49-F238E27FC236}">
                <a16:creationId xmlns:a16="http://schemas.microsoft.com/office/drawing/2014/main" id="{D526AA1B-9F5F-984C-90F6-D7EFC526543A}"/>
              </a:ext>
            </a:extLst>
          </p:cNvPr>
          <p:cNvSpPr/>
          <p:nvPr/>
        </p:nvSpPr>
        <p:spPr>
          <a:xfrm>
            <a:off x="9564865" y="409227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C2ECEE3F-CC0A-534F-89D6-5168FF386993}"/>
              </a:ext>
            </a:extLst>
          </p:cNvPr>
          <p:cNvSpPr txBox="1">
            <a:spLocks/>
          </p:cNvSpPr>
          <p:nvPr/>
        </p:nvSpPr>
        <p:spPr>
          <a:xfrm>
            <a:off x="9766757" y="5636661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latin typeface="Avenir Light" panose="020B0402020203020204" pitchFamily="34" charset="77"/>
              </a:rPr>
              <a:t>brun</a:t>
            </a:r>
            <a:endParaRPr lang="en-US" sz="2400">
              <a:latin typeface="Avenir Light" panose="020B0402020203020204" pitchFamily="34" charset="77"/>
            </a:endParaRPr>
          </a:p>
        </p:txBody>
      </p: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9D26A5BC-90A4-FA4C-8F1C-17E6F7BE7965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29396446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E2D8EC-BAF7-FD40-9F24-0D1C81460D70}"/>
              </a:ext>
            </a:extLst>
          </p:cNvPr>
          <p:cNvGrpSpPr/>
          <p:nvPr/>
        </p:nvGrpSpPr>
        <p:grpSpPr>
          <a:xfrm rot="16200000">
            <a:off x="7502453" y="4096093"/>
            <a:ext cx="1364224" cy="311369"/>
            <a:chOff x="2297660" y="4140835"/>
            <a:chExt cx="1364224" cy="31136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5E56AB8-C141-604C-B57A-5ED66B7AE9A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93ED199-BE73-5240-84A1-2E08600C502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92F0A5-23EB-DB4E-B973-D6BE8214839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58E0FFF-59F5-2D46-A104-17710D1A2AD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6577CE-E0FD-1E48-ABAF-65E79381F1A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658B19-9141-C841-B357-BB01C196817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271E872E-2AE4-2E49-A9F9-4A0AD9D72C97}"/>
              </a:ext>
            </a:extLst>
          </p:cNvPr>
          <p:cNvSpPr txBox="1">
            <a:spLocks/>
          </p:cNvSpPr>
          <p:nvPr/>
        </p:nvSpPr>
        <p:spPr>
          <a:xfrm>
            <a:off x="7795570" y="5633625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  <a:blipFill>
                <a:blip r:embed="rId15"/>
                <a:stretch>
                  <a:fillRect l="-1020" r="-4082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ight Arrow 112">
            <a:extLst>
              <a:ext uri="{FF2B5EF4-FFF2-40B4-BE49-F238E27FC236}">
                <a16:creationId xmlns:a16="http://schemas.microsoft.com/office/drawing/2014/main" id="{24EF5331-30CB-3647-94A3-86917834D10C}"/>
              </a:ext>
            </a:extLst>
          </p:cNvPr>
          <p:cNvSpPr/>
          <p:nvPr/>
        </p:nvSpPr>
        <p:spPr>
          <a:xfrm rot="16200000">
            <a:off x="7925303" y="25282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5B8DF6CB-89B6-2044-9BD2-5F3127A0FF16}"/>
              </a:ext>
            </a:extLst>
          </p:cNvPr>
          <p:cNvSpPr txBox="1">
            <a:spLocks/>
          </p:cNvSpPr>
          <p:nvPr/>
        </p:nvSpPr>
        <p:spPr>
          <a:xfrm>
            <a:off x="7695805" y="1522089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chien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256ADC24-0E1F-0747-A17F-A6653F07A44F}"/>
              </a:ext>
            </a:extLst>
          </p:cNvPr>
          <p:cNvSpPr/>
          <p:nvPr/>
        </p:nvSpPr>
        <p:spPr>
          <a:xfrm rot="16200000">
            <a:off x="7900029" y="51715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183DABB7-91F4-D945-AA92-A7CCB627FACB}"/>
              </a:ext>
            </a:extLst>
          </p:cNvPr>
          <p:cNvSpPr/>
          <p:nvPr/>
        </p:nvSpPr>
        <p:spPr>
          <a:xfrm>
            <a:off x="7344382" y="409227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6406FB1-DAEE-C14D-A979-B5981821AE94}"/>
              </a:ext>
            </a:extLst>
          </p:cNvPr>
          <p:cNvGrpSpPr/>
          <p:nvPr/>
        </p:nvGrpSpPr>
        <p:grpSpPr>
          <a:xfrm rot="16200000">
            <a:off x="8655782" y="4096091"/>
            <a:ext cx="1364224" cy="311369"/>
            <a:chOff x="2297660" y="4140835"/>
            <a:chExt cx="1364224" cy="311369"/>
          </a:xfrm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37E3136C-1D9F-DF43-A763-457CA4D8328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FF34B2D-FAC9-FD40-9131-28E576C1246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82E43F5-AD5E-5E45-B491-353A10841C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AF57984-4362-BE4D-8F5C-F35A994EE03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CE42A92-0F13-474D-A99A-E597F53EE1A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4BAA489-6DD7-5346-B4A2-8D4C7F4F28A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  <a:blipFill>
                <a:blip r:embed="rId1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ight Arrow 126">
            <a:extLst>
              <a:ext uri="{FF2B5EF4-FFF2-40B4-BE49-F238E27FC236}">
                <a16:creationId xmlns:a16="http://schemas.microsoft.com/office/drawing/2014/main" id="{5B6FAF4A-8F46-2F45-B9B1-D0E83E12798B}"/>
              </a:ext>
            </a:extLst>
          </p:cNvPr>
          <p:cNvSpPr/>
          <p:nvPr/>
        </p:nvSpPr>
        <p:spPr>
          <a:xfrm rot="16200000">
            <a:off x="9078632" y="252829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AC5A6D6E-ADA8-2A40-A298-9B5389CE04A7}"/>
              </a:ext>
            </a:extLst>
          </p:cNvPr>
          <p:cNvSpPr txBox="1">
            <a:spLocks/>
          </p:cNvSpPr>
          <p:nvPr/>
        </p:nvSpPr>
        <p:spPr>
          <a:xfrm>
            <a:off x="8849134" y="1522087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3AD5D227-0391-E742-B545-F41EDB7AA868}"/>
              </a:ext>
            </a:extLst>
          </p:cNvPr>
          <p:cNvSpPr/>
          <p:nvPr/>
        </p:nvSpPr>
        <p:spPr>
          <a:xfrm rot="16200000">
            <a:off x="9053358" y="517159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>
            <a:extLst>
              <a:ext uri="{FF2B5EF4-FFF2-40B4-BE49-F238E27FC236}">
                <a16:creationId xmlns:a16="http://schemas.microsoft.com/office/drawing/2014/main" id="{B286ECE6-C3D5-6344-8DEB-4BDC1A3D61E1}"/>
              </a:ext>
            </a:extLst>
          </p:cNvPr>
          <p:cNvSpPr/>
          <p:nvPr/>
        </p:nvSpPr>
        <p:spPr>
          <a:xfrm>
            <a:off x="8497711" y="40922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C48942CC-FF29-0C44-9F78-2988DABB39DA}"/>
              </a:ext>
            </a:extLst>
          </p:cNvPr>
          <p:cNvSpPr txBox="1">
            <a:spLocks/>
          </p:cNvSpPr>
          <p:nvPr/>
        </p:nvSpPr>
        <p:spPr>
          <a:xfrm>
            <a:off x="8699603" y="5636662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latin typeface="Avenir Light" panose="020B0402020203020204" pitchFamily="34" charset="77"/>
              </a:rPr>
              <a:t>chien</a:t>
            </a:r>
            <a:endParaRPr lang="en-US" sz="2400">
              <a:latin typeface="Avenir Light" panose="020B0402020203020204" pitchFamily="34" charset="77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DE77E64-C13A-8347-A412-E275E7424C0C}"/>
              </a:ext>
            </a:extLst>
          </p:cNvPr>
          <p:cNvGrpSpPr/>
          <p:nvPr/>
        </p:nvGrpSpPr>
        <p:grpSpPr>
          <a:xfrm rot="16200000">
            <a:off x="9722936" y="4096090"/>
            <a:ext cx="1364224" cy="311369"/>
            <a:chOff x="2297660" y="4140835"/>
            <a:chExt cx="1364224" cy="311369"/>
          </a:xfrm>
        </p:grpSpPr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BE05EC0A-8FBA-3D40-BD5C-2BC860577ED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D5854AA-F7B1-D345-BFF0-BFA56157EED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AC385B3-B877-1549-A8FE-D48F666D43E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97D0E09-CCBD-4443-AB20-FA2CAA36A06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544E5EF-58ED-8341-A9E1-E4F872293A9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C07F22A-7C5C-3746-A4BD-257786FDBE87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DFA379A0-3ED0-BA4E-87DB-436D4B75DB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84160" y="2957831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DFA379A0-3ED0-BA4E-87DB-436D4B75D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160" y="2957831"/>
                <a:ext cx="1240142" cy="503588"/>
              </a:xfrm>
              <a:prstGeom prst="rect">
                <a:avLst/>
              </a:prstGeom>
              <a:blipFill>
                <a:blip r:embed="rId19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FB14C776-5451-0246-9873-4AC662025985}"/>
              </a:ext>
            </a:extLst>
          </p:cNvPr>
          <p:cNvSpPr/>
          <p:nvPr/>
        </p:nvSpPr>
        <p:spPr>
          <a:xfrm rot="16200000">
            <a:off x="10145786" y="25282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AADA5A7D-6800-8741-BD6C-3B0AD5ADE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33933" y="1882124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AADA5A7D-6800-8741-BD6C-3B0AD5ADE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933" y="1882124"/>
                <a:ext cx="750397" cy="503588"/>
              </a:xfrm>
              <a:prstGeom prst="rect">
                <a:avLst/>
              </a:prstGeom>
              <a:blipFill>
                <a:blip r:embed="rId20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8AEF674E-1819-E642-A0D2-266C17155472}"/>
              </a:ext>
            </a:extLst>
          </p:cNvPr>
          <p:cNvSpPr txBox="1">
            <a:spLocks/>
          </p:cNvSpPr>
          <p:nvPr/>
        </p:nvSpPr>
        <p:spPr>
          <a:xfrm>
            <a:off x="9916288" y="1522086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28DE8C56-D121-0B4B-A514-0F753E30D2C7}"/>
              </a:ext>
            </a:extLst>
          </p:cNvPr>
          <p:cNvSpPr/>
          <p:nvPr/>
        </p:nvSpPr>
        <p:spPr>
          <a:xfrm rot="16200000">
            <a:off x="10120512" y="517158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>
            <a:extLst>
              <a:ext uri="{FF2B5EF4-FFF2-40B4-BE49-F238E27FC236}">
                <a16:creationId xmlns:a16="http://schemas.microsoft.com/office/drawing/2014/main" id="{D526AA1B-9F5F-984C-90F6-D7EFC526543A}"/>
              </a:ext>
            </a:extLst>
          </p:cNvPr>
          <p:cNvSpPr/>
          <p:nvPr/>
        </p:nvSpPr>
        <p:spPr>
          <a:xfrm>
            <a:off x="9564865" y="409227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C2ECEE3F-CC0A-534F-89D6-5168FF386993}"/>
              </a:ext>
            </a:extLst>
          </p:cNvPr>
          <p:cNvSpPr txBox="1">
            <a:spLocks/>
          </p:cNvSpPr>
          <p:nvPr/>
        </p:nvSpPr>
        <p:spPr>
          <a:xfrm>
            <a:off x="9766757" y="5636661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latin typeface="Avenir Light" panose="020B0402020203020204" pitchFamily="34" charset="77"/>
              </a:rPr>
              <a:t>brun</a:t>
            </a:r>
            <a:endParaRPr lang="en-US" sz="2400">
              <a:latin typeface="Avenir Light" panose="020B0402020203020204" pitchFamily="34" charset="77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DCB0684-869D-8242-A2BC-1B62E2F84AC5}"/>
              </a:ext>
            </a:extLst>
          </p:cNvPr>
          <p:cNvGrpSpPr/>
          <p:nvPr/>
        </p:nvGrpSpPr>
        <p:grpSpPr>
          <a:xfrm rot="16200000">
            <a:off x="10812837" y="4096089"/>
            <a:ext cx="1364224" cy="311369"/>
            <a:chOff x="2297660" y="4140835"/>
            <a:chExt cx="1364224" cy="311369"/>
          </a:xfrm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0E369FA7-0A08-8648-A635-EDB14FDE63C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C9406D1-5EFF-0B4C-90E3-C84E54736DB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6E71AFB2-6BAE-8743-A181-148912D158E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630A6B5F-BEA8-054C-8D52-7D427607F3D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4F7A92EE-6EFE-5D45-BAC6-37579980EBF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A6C9928-F97A-214C-BBE2-AEEC8A8845E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Content Placeholder 2">
                <a:extLst>
                  <a:ext uri="{FF2B5EF4-FFF2-40B4-BE49-F238E27FC236}">
                    <a16:creationId xmlns:a16="http://schemas.microsoft.com/office/drawing/2014/main" id="{1A0E8248-F246-434B-98E8-110CFFE6E7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74061" y="2957830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/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4" name="Content Placeholder 2">
                <a:extLst>
                  <a:ext uri="{FF2B5EF4-FFF2-40B4-BE49-F238E27FC236}">
                    <a16:creationId xmlns:a16="http://schemas.microsoft.com/office/drawing/2014/main" id="{1A0E8248-F246-434B-98E8-110CFFE6E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061" y="2957830"/>
                <a:ext cx="1240142" cy="503588"/>
              </a:xfrm>
              <a:prstGeom prst="rect">
                <a:avLst/>
              </a:prstGeom>
              <a:blipFill>
                <a:blip r:embed="rId21"/>
                <a:stretch>
                  <a:fillRect r="-4040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Right Arrow 154">
            <a:extLst>
              <a:ext uri="{FF2B5EF4-FFF2-40B4-BE49-F238E27FC236}">
                <a16:creationId xmlns:a16="http://schemas.microsoft.com/office/drawing/2014/main" id="{341D1E8C-D842-1A4E-8F5E-5B8E13A21FFC}"/>
              </a:ext>
            </a:extLst>
          </p:cNvPr>
          <p:cNvSpPr/>
          <p:nvPr/>
        </p:nvSpPr>
        <p:spPr>
          <a:xfrm rot="16200000">
            <a:off x="11235687" y="25282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6EE72653-222F-C547-9CCA-45C08E97CB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23834" y="1882123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6EE72653-222F-C547-9CCA-45C08E97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834" y="1882123"/>
                <a:ext cx="750397" cy="503588"/>
              </a:xfrm>
              <a:prstGeom prst="rect">
                <a:avLst/>
              </a:prstGeom>
              <a:blipFill>
                <a:blip r:embed="rId2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C3F4CC63-EA7D-7846-BED1-29EE29D9E6E4}"/>
              </a:ext>
            </a:extLst>
          </p:cNvPr>
          <p:cNvSpPr txBox="1">
            <a:spLocks/>
          </p:cNvSpPr>
          <p:nvPr/>
        </p:nvSpPr>
        <p:spPr>
          <a:xfrm>
            <a:off x="11006189" y="1522085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8" name="Right Arrow 157">
            <a:extLst>
              <a:ext uri="{FF2B5EF4-FFF2-40B4-BE49-F238E27FC236}">
                <a16:creationId xmlns:a16="http://schemas.microsoft.com/office/drawing/2014/main" id="{F4F8D420-FBDE-8449-A6A5-146A130B0E01}"/>
              </a:ext>
            </a:extLst>
          </p:cNvPr>
          <p:cNvSpPr/>
          <p:nvPr/>
        </p:nvSpPr>
        <p:spPr>
          <a:xfrm rot="16200000">
            <a:off x="11210413" y="517158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ight Arrow 158">
            <a:extLst>
              <a:ext uri="{FF2B5EF4-FFF2-40B4-BE49-F238E27FC236}">
                <a16:creationId xmlns:a16="http://schemas.microsoft.com/office/drawing/2014/main" id="{DDB49701-9D97-E443-81BD-F5BF523FD9E1}"/>
              </a:ext>
            </a:extLst>
          </p:cNvPr>
          <p:cNvSpPr/>
          <p:nvPr/>
        </p:nvSpPr>
        <p:spPr>
          <a:xfrm>
            <a:off x="10654766" y="409227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Content Placeholder 2">
            <a:extLst>
              <a:ext uri="{FF2B5EF4-FFF2-40B4-BE49-F238E27FC236}">
                <a16:creationId xmlns:a16="http://schemas.microsoft.com/office/drawing/2014/main" id="{EE3C5804-5908-2F44-B079-A177ACB86D3D}"/>
              </a:ext>
            </a:extLst>
          </p:cNvPr>
          <p:cNvSpPr txBox="1">
            <a:spLocks/>
          </p:cNvSpPr>
          <p:nvPr/>
        </p:nvSpPr>
        <p:spPr>
          <a:xfrm>
            <a:off x="10856658" y="5636660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61" name="Content Placeholder 2">
            <a:extLst>
              <a:ext uri="{FF2B5EF4-FFF2-40B4-BE49-F238E27FC236}">
                <a16:creationId xmlns:a16="http://schemas.microsoft.com/office/drawing/2014/main" id="{E002A67B-757A-EC42-81DC-C257177F2E34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5670701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4710-147C-5E41-A84B-D7FBD94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B69C0-91CE-D64B-953F-9DD0D1F4D216}"/>
              </a:ext>
            </a:extLst>
          </p:cNvPr>
          <p:cNvSpPr/>
          <p:nvPr/>
        </p:nvSpPr>
        <p:spPr>
          <a:xfrm>
            <a:off x="88900" y="6444475"/>
            <a:ext cx="535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Photo credit</a:t>
            </a:r>
            <a:r>
              <a:rPr lang="en-US" sz="1200">
                <a:solidFill>
                  <a:srgbClr val="FF0000"/>
                </a:solidFill>
              </a:rPr>
              <a:t>: https://</a:t>
            </a:r>
            <a:r>
              <a:rPr lang="en-US" sz="1200" err="1">
                <a:solidFill>
                  <a:srgbClr val="FF0000"/>
                </a:solidFill>
              </a:rPr>
              <a:t>lena-voita.github.io</a:t>
            </a:r>
            <a:r>
              <a:rPr lang="en-US" sz="1200">
                <a:solidFill>
                  <a:srgbClr val="FF0000"/>
                </a:solidFill>
              </a:rPr>
              <a:t>/</a:t>
            </a:r>
            <a:r>
              <a:rPr lang="en-US" sz="1200" err="1">
                <a:solidFill>
                  <a:srgbClr val="FF0000"/>
                </a:solidFill>
              </a:rPr>
              <a:t>nlp_course</a:t>
            </a:r>
            <a:r>
              <a:rPr lang="en-US" sz="1200">
                <a:solidFill>
                  <a:srgbClr val="FF0000"/>
                </a:solidFill>
              </a:rPr>
              <a:t>/seq2seq_and_attention.html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50D6D-42F4-F543-9976-D08AE657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27" y="1030999"/>
            <a:ext cx="8153946" cy="52896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5F9F37-0C9E-B344-936A-906F0D8F92BD}"/>
              </a:ext>
            </a:extLst>
          </p:cNvPr>
          <p:cNvSpPr/>
          <p:nvPr/>
        </p:nvSpPr>
        <p:spPr>
          <a:xfrm>
            <a:off x="1841500" y="204981"/>
            <a:ext cx="8750300" cy="845679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2F9F65-22D2-F142-9485-91A8FD7F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976"/>
            <a:ext cx="9410701" cy="625438"/>
          </a:xfrm>
        </p:spPr>
        <p:txBody>
          <a:bodyPr>
            <a:normAutofit/>
          </a:bodyPr>
          <a:lstStyle/>
          <a:p>
            <a:r>
              <a:rPr lang="en-US" sz="2000"/>
              <a:t>For convenience, here’s the Attention calculation summarized on 1 slide</a:t>
            </a:r>
          </a:p>
        </p:txBody>
      </p:sp>
    </p:spTree>
    <p:extLst>
      <p:ext uri="{BB962C8B-B14F-4D97-AF65-F5344CB8AC3E}">
        <p14:creationId xmlns:p14="http://schemas.microsoft.com/office/powerpoint/2010/main" val="19505924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4710-147C-5E41-A84B-D7FBD94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B69C0-91CE-D64B-953F-9DD0D1F4D216}"/>
              </a:ext>
            </a:extLst>
          </p:cNvPr>
          <p:cNvSpPr/>
          <p:nvPr/>
        </p:nvSpPr>
        <p:spPr>
          <a:xfrm>
            <a:off x="88900" y="6444475"/>
            <a:ext cx="535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Photo credit</a:t>
            </a:r>
            <a:r>
              <a:rPr lang="en-US" sz="1200">
                <a:solidFill>
                  <a:srgbClr val="FF0000"/>
                </a:solidFill>
              </a:rPr>
              <a:t>: https://</a:t>
            </a:r>
            <a:r>
              <a:rPr lang="en-US" sz="1200" err="1">
                <a:solidFill>
                  <a:srgbClr val="FF0000"/>
                </a:solidFill>
              </a:rPr>
              <a:t>lena-voita.github.io</a:t>
            </a:r>
            <a:r>
              <a:rPr lang="en-US" sz="1200">
                <a:solidFill>
                  <a:srgbClr val="FF0000"/>
                </a:solidFill>
              </a:rPr>
              <a:t>/</a:t>
            </a:r>
            <a:r>
              <a:rPr lang="en-US" sz="1200" err="1">
                <a:solidFill>
                  <a:srgbClr val="FF0000"/>
                </a:solidFill>
              </a:rPr>
              <a:t>nlp_course</a:t>
            </a:r>
            <a:r>
              <a:rPr lang="en-US" sz="1200">
                <a:solidFill>
                  <a:srgbClr val="FF0000"/>
                </a:solidFill>
              </a:rPr>
              <a:t>/seq2seq_and_attention.html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50D6D-42F4-F543-9976-D08AE657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27" y="1030999"/>
            <a:ext cx="8153946" cy="52896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5F9F37-0C9E-B344-936A-906F0D8F92BD}"/>
              </a:ext>
            </a:extLst>
          </p:cNvPr>
          <p:cNvSpPr/>
          <p:nvPr/>
        </p:nvSpPr>
        <p:spPr>
          <a:xfrm>
            <a:off x="1841500" y="204981"/>
            <a:ext cx="8750300" cy="845679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2F9F65-22D2-F142-9485-91A8FD7F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976"/>
            <a:ext cx="9410701" cy="625438"/>
          </a:xfrm>
        </p:spPr>
        <p:txBody>
          <a:bodyPr>
            <a:normAutofit/>
          </a:bodyPr>
          <a:lstStyle/>
          <a:p>
            <a:r>
              <a:rPr lang="en-US" sz="2000"/>
              <a:t>For convenience, here’s the Attention calculation summarized on 1 slide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9F6F4A-ABB1-9344-9E25-8739680DED0D}"/>
              </a:ext>
            </a:extLst>
          </p:cNvPr>
          <p:cNvSpPr/>
          <p:nvPr/>
        </p:nvSpPr>
        <p:spPr>
          <a:xfrm>
            <a:off x="1474049" y="4724400"/>
            <a:ext cx="9243902" cy="1720074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F329F-FAE1-9848-A2BE-9EE70E23727F}"/>
              </a:ext>
            </a:extLst>
          </p:cNvPr>
          <p:cNvSpPr/>
          <p:nvPr/>
        </p:nvSpPr>
        <p:spPr>
          <a:xfrm>
            <a:off x="2057400" y="1147616"/>
            <a:ext cx="9243902" cy="2522684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9">
            <a:extLst>
              <a:ext uri="{FF2B5EF4-FFF2-40B4-BE49-F238E27FC236}">
                <a16:creationId xmlns:a16="http://schemas.microsoft.com/office/drawing/2014/main" id="{1FADFEA0-B911-6B4F-A4A6-159FA543195E}"/>
              </a:ext>
            </a:extLst>
          </p:cNvPr>
          <p:cNvSpPr/>
          <p:nvPr/>
        </p:nvSpPr>
        <p:spPr>
          <a:xfrm flipH="1">
            <a:off x="3371988" y="1828799"/>
            <a:ext cx="7607299" cy="2522683"/>
          </a:xfrm>
          <a:custGeom>
            <a:avLst/>
            <a:gdLst>
              <a:gd name="connsiteX0" fmla="*/ 0 w 3327399"/>
              <a:gd name="connsiteY0" fmla="*/ 0 h 5930349"/>
              <a:gd name="connsiteX1" fmla="*/ 554567 w 3327399"/>
              <a:gd name="connsiteY1" fmla="*/ 0 h 5930349"/>
              <a:gd name="connsiteX2" fmla="*/ 554567 w 3327399"/>
              <a:gd name="connsiteY2" fmla="*/ 0 h 5930349"/>
              <a:gd name="connsiteX3" fmla="*/ 1386416 w 3327399"/>
              <a:gd name="connsiteY3" fmla="*/ 0 h 5930349"/>
              <a:gd name="connsiteX4" fmla="*/ 3327399 w 3327399"/>
              <a:gd name="connsiteY4" fmla="*/ 0 h 5930349"/>
              <a:gd name="connsiteX5" fmla="*/ 3327399 w 3327399"/>
              <a:gd name="connsiteY5" fmla="*/ 3459370 h 5930349"/>
              <a:gd name="connsiteX6" fmla="*/ 3327399 w 3327399"/>
              <a:gd name="connsiteY6" fmla="*/ 3459370 h 5930349"/>
              <a:gd name="connsiteX7" fmla="*/ 3327399 w 3327399"/>
              <a:gd name="connsiteY7" fmla="*/ 4941958 h 5930349"/>
              <a:gd name="connsiteX8" fmla="*/ 3327399 w 3327399"/>
              <a:gd name="connsiteY8" fmla="*/ 5930349 h 5930349"/>
              <a:gd name="connsiteX9" fmla="*/ 1386416 w 3327399"/>
              <a:gd name="connsiteY9" fmla="*/ 5930349 h 5930349"/>
              <a:gd name="connsiteX10" fmla="*/ 325553 w 3327399"/>
              <a:gd name="connsiteY10" fmla="*/ 6612636 h 5930349"/>
              <a:gd name="connsiteX11" fmla="*/ 554567 w 3327399"/>
              <a:gd name="connsiteY11" fmla="*/ 5930349 h 5930349"/>
              <a:gd name="connsiteX12" fmla="*/ 0 w 3327399"/>
              <a:gd name="connsiteY12" fmla="*/ 5930349 h 5930349"/>
              <a:gd name="connsiteX13" fmla="*/ 0 w 3327399"/>
              <a:gd name="connsiteY13" fmla="*/ 4941958 h 5930349"/>
              <a:gd name="connsiteX14" fmla="*/ 0 w 3327399"/>
              <a:gd name="connsiteY14" fmla="*/ 3459370 h 5930349"/>
              <a:gd name="connsiteX15" fmla="*/ 0 w 3327399"/>
              <a:gd name="connsiteY15" fmla="*/ 3459370 h 5930349"/>
              <a:gd name="connsiteX16" fmla="*/ 0 w 3327399"/>
              <a:gd name="connsiteY16" fmla="*/ 0 h 5930349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1386416 w 3327399"/>
              <a:gd name="connsiteY9" fmla="*/ 5930349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667959 w 3327399"/>
              <a:gd name="connsiteY9" fmla="*/ 5930349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1672035 w 3327399"/>
              <a:gd name="connsiteY9" fmla="*/ 5911868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33629 w 3327399"/>
              <a:gd name="connsiteY10" fmla="*/ 6686564 h 6686564"/>
              <a:gd name="connsiteX11" fmla="*/ 227995 w 3327399"/>
              <a:gd name="connsiteY11" fmla="*/ 5930349 h 6686564"/>
              <a:gd name="connsiteX12" fmla="*/ 0 w 3327399"/>
              <a:gd name="connsiteY12" fmla="*/ 5930349 h 6686564"/>
              <a:gd name="connsiteX13" fmla="*/ 0 w 3327399"/>
              <a:gd name="connsiteY13" fmla="*/ 4941958 h 6686564"/>
              <a:gd name="connsiteX14" fmla="*/ 0 w 3327399"/>
              <a:gd name="connsiteY14" fmla="*/ 3459370 h 6686564"/>
              <a:gd name="connsiteX15" fmla="*/ 0 w 3327399"/>
              <a:gd name="connsiteY15" fmla="*/ 3459370 h 6686564"/>
              <a:gd name="connsiteX16" fmla="*/ 0 w 3327399"/>
              <a:gd name="connsiteY16" fmla="*/ 0 h 6686564"/>
              <a:gd name="connsiteX0" fmla="*/ 0 w 3327399"/>
              <a:gd name="connsiteY0" fmla="*/ 0 h 5930350"/>
              <a:gd name="connsiteX1" fmla="*/ 554567 w 3327399"/>
              <a:gd name="connsiteY1" fmla="*/ 0 h 5930350"/>
              <a:gd name="connsiteX2" fmla="*/ 554567 w 3327399"/>
              <a:gd name="connsiteY2" fmla="*/ 0 h 5930350"/>
              <a:gd name="connsiteX3" fmla="*/ 1386416 w 3327399"/>
              <a:gd name="connsiteY3" fmla="*/ 0 h 5930350"/>
              <a:gd name="connsiteX4" fmla="*/ 3327399 w 3327399"/>
              <a:gd name="connsiteY4" fmla="*/ 0 h 5930350"/>
              <a:gd name="connsiteX5" fmla="*/ 3327399 w 3327399"/>
              <a:gd name="connsiteY5" fmla="*/ 3459370 h 5930350"/>
              <a:gd name="connsiteX6" fmla="*/ 3327399 w 3327399"/>
              <a:gd name="connsiteY6" fmla="*/ 3459370 h 5930350"/>
              <a:gd name="connsiteX7" fmla="*/ 3327399 w 3327399"/>
              <a:gd name="connsiteY7" fmla="*/ 4941958 h 5930350"/>
              <a:gd name="connsiteX8" fmla="*/ 3327399 w 3327399"/>
              <a:gd name="connsiteY8" fmla="*/ 5930349 h 5930350"/>
              <a:gd name="connsiteX9" fmla="*/ 1672035 w 3327399"/>
              <a:gd name="connsiteY9" fmla="*/ 5911868 h 5930350"/>
              <a:gd name="connsiteX10" fmla="*/ 1225621 w 3327399"/>
              <a:gd name="connsiteY10" fmla="*/ 5910327 h 5930350"/>
              <a:gd name="connsiteX11" fmla="*/ 227995 w 3327399"/>
              <a:gd name="connsiteY11" fmla="*/ 5930349 h 5930350"/>
              <a:gd name="connsiteX12" fmla="*/ 0 w 3327399"/>
              <a:gd name="connsiteY12" fmla="*/ 5930349 h 5930350"/>
              <a:gd name="connsiteX13" fmla="*/ 0 w 3327399"/>
              <a:gd name="connsiteY13" fmla="*/ 4941958 h 5930350"/>
              <a:gd name="connsiteX14" fmla="*/ 0 w 3327399"/>
              <a:gd name="connsiteY14" fmla="*/ 3459370 h 5930350"/>
              <a:gd name="connsiteX15" fmla="*/ 0 w 3327399"/>
              <a:gd name="connsiteY15" fmla="*/ 3459370 h 5930350"/>
              <a:gd name="connsiteX16" fmla="*/ 0 w 3327399"/>
              <a:gd name="connsiteY16" fmla="*/ 0 h 5930350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227995 w 3327399"/>
              <a:gd name="connsiteY11" fmla="*/ 5930349 h 6686564"/>
              <a:gd name="connsiteX12" fmla="*/ 0 w 3327399"/>
              <a:gd name="connsiteY12" fmla="*/ 5930349 h 6686564"/>
              <a:gd name="connsiteX13" fmla="*/ 0 w 3327399"/>
              <a:gd name="connsiteY13" fmla="*/ 4941958 h 6686564"/>
              <a:gd name="connsiteX14" fmla="*/ 0 w 3327399"/>
              <a:gd name="connsiteY14" fmla="*/ 3459370 h 6686564"/>
              <a:gd name="connsiteX15" fmla="*/ 0 w 3327399"/>
              <a:gd name="connsiteY15" fmla="*/ 3459370 h 6686564"/>
              <a:gd name="connsiteX16" fmla="*/ 0 w 3327399"/>
              <a:gd name="connsiteY16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1223239 w 3327399"/>
              <a:gd name="connsiteY11" fmla="*/ 6651981 h 6686564"/>
              <a:gd name="connsiteX12" fmla="*/ 227995 w 3327399"/>
              <a:gd name="connsiteY12" fmla="*/ 5930349 h 6686564"/>
              <a:gd name="connsiteX13" fmla="*/ 0 w 3327399"/>
              <a:gd name="connsiteY13" fmla="*/ 5930349 h 6686564"/>
              <a:gd name="connsiteX14" fmla="*/ 0 w 3327399"/>
              <a:gd name="connsiteY14" fmla="*/ 4941958 h 6686564"/>
              <a:gd name="connsiteX15" fmla="*/ 0 w 3327399"/>
              <a:gd name="connsiteY15" fmla="*/ 3459370 h 6686564"/>
              <a:gd name="connsiteX16" fmla="*/ 0 w 3327399"/>
              <a:gd name="connsiteY16" fmla="*/ 3459370 h 6686564"/>
              <a:gd name="connsiteX17" fmla="*/ 0 w 3327399"/>
              <a:gd name="connsiteY17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1223239 w 3327399"/>
              <a:gd name="connsiteY11" fmla="*/ 6651981 h 6686564"/>
              <a:gd name="connsiteX12" fmla="*/ 767205 w 3327399"/>
              <a:gd name="connsiteY12" fmla="*/ 6300826 h 6686564"/>
              <a:gd name="connsiteX13" fmla="*/ 227995 w 3327399"/>
              <a:gd name="connsiteY13" fmla="*/ 5930349 h 6686564"/>
              <a:gd name="connsiteX14" fmla="*/ 0 w 3327399"/>
              <a:gd name="connsiteY14" fmla="*/ 5930349 h 6686564"/>
              <a:gd name="connsiteX15" fmla="*/ 0 w 3327399"/>
              <a:gd name="connsiteY15" fmla="*/ 4941958 h 6686564"/>
              <a:gd name="connsiteX16" fmla="*/ 0 w 3327399"/>
              <a:gd name="connsiteY16" fmla="*/ 3459370 h 6686564"/>
              <a:gd name="connsiteX17" fmla="*/ 0 w 3327399"/>
              <a:gd name="connsiteY17" fmla="*/ 3459370 h 6686564"/>
              <a:gd name="connsiteX18" fmla="*/ 0 w 3327399"/>
              <a:gd name="connsiteY18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451257 w 3327399"/>
              <a:gd name="connsiteY10" fmla="*/ 6319309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95253 w 3327399"/>
              <a:gd name="connsiteY10" fmla="*/ 6023600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79252 w 3327399"/>
              <a:gd name="connsiteY10" fmla="*/ 5894227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79252 w 3327399"/>
              <a:gd name="connsiteY10" fmla="*/ 5894227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500284 w 3327399"/>
              <a:gd name="connsiteY10" fmla="*/ 585726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1500284 w 3327399"/>
              <a:gd name="connsiteY10" fmla="*/ 585726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2775780 w 3327399"/>
              <a:gd name="connsiteY10" fmla="*/ 596815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2775780 w 3327399"/>
              <a:gd name="connsiteY10" fmla="*/ 5968154 h 6686564"/>
              <a:gd name="connsiteX11" fmla="*/ 1229621 w 3327399"/>
              <a:gd name="connsiteY11" fmla="*/ 6686564 h 6686564"/>
              <a:gd name="connsiteX12" fmla="*/ 1986674 w 3327399"/>
              <a:gd name="connsiteY12" fmla="*/ 5968155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03392 w 3327399"/>
              <a:gd name="connsiteY9" fmla="*/ 5967313 h 6353890"/>
              <a:gd name="connsiteX10" fmla="*/ 2775780 w 3327399"/>
              <a:gd name="connsiteY10" fmla="*/ 5968154 h 6353890"/>
              <a:gd name="connsiteX11" fmla="*/ 2481841 w 3327399"/>
              <a:gd name="connsiteY11" fmla="*/ 6353890 h 6353890"/>
              <a:gd name="connsiteX12" fmla="*/ 1986674 w 3327399"/>
              <a:gd name="connsiteY12" fmla="*/ 5968155 h 6353890"/>
              <a:gd name="connsiteX13" fmla="*/ 1103230 w 3327399"/>
              <a:gd name="connsiteY13" fmla="*/ 5931190 h 6353890"/>
              <a:gd name="connsiteX14" fmla="*/ 227995 w 3327399"/>
              <a:gd name="connsiteY14" fmla="*/ 5930349 h 6353890"/>
              <a:gd name="connsiteX15" fmla="*/ 0 w 3327399"/>
              <a:gd name="connsiteY15" fmla="*/ 5930349 h 6353890"/>
              <a:gd name="connsiteX16" fmla="*/ 0 w 3327399"/>
              <a:gd name="connsiteY16" fmla="*/ 4941958 h 6353890"/>
              <a:gd name="connsiteX17" fmla="*/ 0 w 3327399"/>
              <a:gd name="connsiteY17" fmla="*/ 3459370 h 6353890"/>
              <a:gd name="connsiteX18" fmla="*/ 0 w 3327399"/>
              <a:gd name="connsiteY18" fmla="*/ 3459370 h 6353890"/>
              <a:gd name="connsiteX19" fmla="*/ 0 w 3327399"/>
              <a:gd name="connsiteY19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03392 w 3327399"/>
              <a:gd name="connsiteY9" fmla="*/ 5967313 h 6353890"/>
              <a:gd name="connsiteX10" fmla="*/ 2775780 w 3327399"/>
              <a:gd name="connsiteY10" fmla="*/ 5968154 h 6353890"/>
              <a:gd name="connsiteX11" fmla="*/ 2481841 w 3327399"/>
              <a:gd name="connsiteY11" fmla="*/ 6353890 h 6353890"/>
              <a:gd name="connsiteX12" fmla="*/ 2400978 w 3327399"/>
              <a:gd name="connsiteY12" fmla="*/ 5931192 h 6353890"/>
              <a:gd name="connsiteX13" fmla="*/ 1103230 w 3327399"/>
              <a:gd name="connsiteY13" fmla="*/ 5931190 h 6353890"/>
              <a:gd name="connsiteX14" fmla="*/ 227995 w 3327399"/>
              <a:gd name="connsiteY14" fmla="*/ 5930349 h 6353890"/>
              <a:gd name="connsiteX15" fmla="*/ 0 w 3327399"/>
              <a:gd name="connsiteY15" fmla="*/ 5930349 h 6353890"/>
              <a:gd name="connsiteX16" fmla="*/ 0 w 3327399"/>
              <a:gd name="connsiteY16" fmla="*/ 4941958 h 6353890"/>
              <a:gd name="connsiteX17" fmla="*/ 0 w 3327399"/>
              <a:gd name="connsiteY17" fmla="*/ 3459370 h 6353890"/>
              <a:gd name="connsiteX18" fmla="*/ 0 w 3327399"/>
              <a:gd name="connsiteY18" fmla="*/ 3459370 h 6353890"/>
              <a:gd name="connsiteX19" fmla="*/ 0 w 3327399"/>
              <a:gd name="connsiteY19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2775780 w 3327399"/>
              <a:gd name="connsiteY9" fmla="*/ 5968154 h 6353890"/>
              <a:gd name="connsiteX10" fmla="*/ 2481841 w 3327399"/>
              <a:gd name="connsiteY10" fmla="*/ 6353890 h 6353890"/>
              <a:gd name="connsiteX11" fmla="*/ 2400978 w 3327399"/>
              <a:gd name="connsiteY11" fmla="*/ 5931192 h 6353890"/>
              <a:gd name="connsiteX12" fmla="*/ 1103230 w 3327399"/>
              <a:gd name="connsiteY12" fmla="*/ 5931190 h 6353890"/>
              <a:gd name="connsiteX13" fmla="*/ 227995 w 3327399"/>
              <a:gd name="connsiteY13" fmla="*/ 5930349 h 6353890"/>
              <a:gd name="connsiteX14" fmla="*/ 0 w 3327399"/>
              <a:gd name="connsiteY14" fmla="*/ 5930349 h 6353890"/>
              <a:gd name="connsiteX15" fmla="*/ 0 w 3327399"/>
              <a:gd name="connsiteY15" fmla="*/ 4941958 h 6353890"/>
              <a:gd name="connsiteX16" fmla="*/ 0 w 3327399"/>
              <a:gd name="connsiteY16" fmla="*/ 3459370 h 6353890"/>
              <a:gd name="connsiteX17" fmla="*/ 0 w 3327399"/>
              <a:gd name="connsiteY17" fmla="*/ 3459370 h 6353890"/>
              <a:gd name="connsiteX18" fmla="*/ 0 w 3327399"/>
              <a:gd name="connsiteY18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31810 w 3327399"/>
              <a:gd name="connsiteY9" fmla="*/ 5931190 h 6353890"/>
              <a:gd name="connsiteX10" fmla="*/ 2481841 w 3327399"/>
              <a:gd name="connsiteY10" fmla="*/ 6353890 h 6353890"/>
              <a:gd name="connsiteX11" fmla="*/ 2400978 w 3327399"/>
              <a:gd name="connsiteY11" fmla="*/ 5931192 h 6353890"/>
              <a:gd name="connsiteX12" fmla="*/ 1103230 w 3327399"/>
              <a:gd name="connsiteY12" fmla="*/ 5931190 h 6353890"/>
              <a:gd name="connsiteX13" fmla="*/ 227995 w 3327399"/>
              <a:gd name="connsiteY13" fmla="*/ 5930349 h 6353890"/>
              <a:gd name="connsiteX14" fmla="*/ 0 w 3327399"/>
              <a:gd name="connsiteY14" fmla="*/ 5930349 h 6353890"/>
              <a:gd name="connsiteX15" fmla="*/ 0 w 3327399"/>
              <a:gd name="connsiteY15" fmla="*/ 4941958 h 6353890"/>
              <a:gd name="connsiteX16" fmla="*/ 0 w 3327399"/>
              <a:gd name="connsiteY16" fmla="*/ 3459370 h 6353890"/>
              <a:gd name="connsiteX17" fmla="*/ 0 w 3327399"/>
              <a:gd name="connsiteY17" fmla="*/ 3459370 h 6353890"/>
              <a:gd name="connsiteX18" fmla="*/ 0 w 3327399"/>
              <a:gd name="connsiteY18" fmla="*/ 0 h 6353890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400978 w 3327399"/>
              <a:gd name="connsiteY11" fmla="*/ 5931192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801316 w 3327399"/>
              <a:gd name="connsiteY11" fmla="*/ 5911281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066335 w 3327399"/>
              <a:gd name="connsiteY11" fmla="*/ 5886194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5931190"/>
              <a:gd name="connsiteX1" fmla="*/ 554567 w 3327399"/>
              <a:gd name="connsiteY1" fmla="*/ 0 h 5931190"/>
              <a:gd name="connsiteX2" fmla="*/ 554567 w 3327399"/>
              <a:gd name="connsiteY2" fmla="*/ 0 h 5931190"/>
              <a:gd name="connsiteX3" fmla="*/ 1386416 w 3327399"/>
              <a:gd name="connsiteY3" fmla="*/ 0 h 5931190"/>
              <a:gd name="connsiteX4" fmla="*/ 3327399 w 3327399"/>
              <a:gd name="connsiteY4" fmla="*/ 0 h 5931190"/>
              <a:gd name="connsiteX5" fmla="*/ 3327399 w 3327399"/>
              <a:gd name="connsiteY5" fmla="*/ 3459370 h 5931190"/>
              <a:gd name="connsiteX6" fmla="*/ 3327399 w 3327399"/>
              <a:gd name="connsiteY6" fmla="*/ 3459370 h 5931190"/>
              <a:gd name="connsiteX7" fmla="*/ 3327399 w 3327399"/>
              <a:gd name="connsiteY7" fmla="*/ 4941958 h 5931190"/>
              <a:gd name="connsiteX8" fmla="*/ 3327399 w 3327399"/>
              <a:gd name="connsiteY8" fmla="*/ 5930349 h 5931190"/>
              <a:gd name="connsiteX9" fmla="*/ 3031810 w 3327399"/>
              <a:gd name="connsiteY9" fmla="*/ 5931190 h 5931190"/>
              <a:gd name="connsiteX10" fmla="*/ 2418444 w 3327399"/>
              <a:gd name="connsiteY10" fmla="*/ 5908928 h 5931190"/>
              <a:gd name="connsiteX11" fmla="*/ 2066335 w 3327399"/>
              <a:gd name="connsiteY11" fmla="*/ 5886194 h 5931190"/>
              <a:gd name="connsiteX12" fmla="*/ 1103230 w 3327399"/>
              <a:gd name="connsiteY12" fmla="*/ 5931190 h 5931190"/>
              <a:gd name="connsiteX13" fmla="*/ 227995 w 3327399"/>
              <a:gd name="connsiteY13" fmla="*/ 5930349 h 5931190"/>
              <a:gd name="connsiteX14" fmla="*/ 0 w 3327399"/>
              <a:gd name="connsiteY14" fmla="*/ 5930349 h 5931190"/>
              <a:gd name="connsiteX15" fmla="*/ 0 w 3327399"/>
              <a:gd name="connsiteY15" fmla="*/ 4941958 h 5931190"/>
              <a:gd name="connsiteX16" fmla="*/ 0 w 3327399"/>
              <a:gd name="connsiteY16" fmla="*/ 3459370 h 5931190"/>
              <a:gd name="connsiteX17" fmla="*/ 0 w 3327399"/>
              <a:gd name="connsiteY17" fmla="*/ 3459370 h 5931190"/>
              <a:gd name="connsiteX18" fmla="*/ 0 w 3327399"/>
              <a:gd name="connsiteY18" fmla="*/ 0 h 5931190"/>
              <a:gd name="connsiteX0" fmla="*/ 0 w 3327399"/>
              <a:gd name="connsiteY0" fmla="*/ 0 h 5931190"/>
              <a:gd name="connsiteX1" fmla="*/ 554567 w 3327399"/>
              <a:gd name="connsiteY1" fmla="*/ 0 h 5931190"/>
              <a:gd name="connsiteX2" fmla="*/ 554567 w 3327399"/>
              <a:gd name="connsiteY2" fmla="*/ 0 h 5931190"/>
              <a:gd name="connsiteX3" fmla="*/ 1386416 w 3327399"/>
              <a:gd name="connsiteY3" fmla="*/ 0 h 5931190"/>
              <a:gd name="connsiteX4" fmla="*/ 3327399 w 3327399"/>
              <a:gd name="connsiteY4" fmla="*/ 0 h 5931190"/>
              <a:gd name="connsiteX5" fmla="*/ 3327399 w 3327399"/>
              <a:gd name="connsiteY5" fmla="*/ 3459370 h 5931190"/>
              <a:gd name="connsiteX6" fmla="*/ 3327399 w 3327399"/>
              <a:gd name="connsiteY6" fmla="*/ 3459370 h 5931190"/>
              <a:gd name="connsiteX7" fmla="*/ 3327399 w 3327399"/>
              <a:gd name="connsiteY7" fmla="*/ 4941958 h 5931190"/>
              <a:gd name="connsiteX8" fmla="*/ 3327399 w 3327399"/>
              <a:gd name="connsiteY8" fmla="*/ 5930349 h 5931190"/>
              <a:gd name="connsiteX9" fmla="*/ 2559594 w 3327399"/>
              <a:gd name="connsiteY9" fmla="*/ 5906103 h 5931190"/>
              <a:gd name="connsiteX10" fmla="*/ 2418444 w 3327399"/>
              <a:gd name="connsiteY10" fmla="*/ 5908928 h 5931190"/>
              <a:gd name="connsiteX11" fmla="*/ 2066335 w 3327399"/>
              <a:gd name="connsiteY11" fmla="*/ 5886194 h 5931190"/>
              <a:gd name="connsiteX12" fmla="*/ 1103230 w 3327399"/>
              <a:gd name="connsiteY12" fmla="*/ 5931190 h 5931190"/>
              <a:gd name="connsiteX13" fmla="*/ 227995 w 3327399"/>
              <a:gd name="connsiteY13" fmla="*/ 5930349 h 5931190"/>
              <a:gd name="connsiteX14" fmla="*/ 0 w 3327399"/>
              <a:gd name="connsiteY14" fmla="*/ 5930349 h 5931190"/>
              <a:gd name="connsiteX15" fmla="*/ 0 w 3327399"/>
              <a:gd name="connsiteY15" fmla="*/ 4941958 h 5931190"/>
              <a:gd name="connsiteX16" fmla="*/ 0 w 3327399"/>
              <a:gd name="connsiteY16" fmla="*/ 3459370 h 5931190"/>
              <a:gd name="connsiteX17" fmla="*/ 0 w 3327399"/>
              <a:gd name="connsiteY17" fmla="*/ 3459370 h 5931190"/>
              <a:gd name="connsiteX18" fmla="*/ 0 w 3327399"/>
              <a:gd name="connsiteY18" fmla="*/ 0 h 5931190"/>
              <a:gd name="connsiteX0" fmla="*/ 0 w 3327399"/>
              <a:gd name="connsiteY0" fmla="*/ 0 h 6736798"/>
              <a:gd name="connsiteX1" fmla="*/ 554567 w 3327399"/>
              <a:gd name="connsiteY1" fmla="*/ 0 h 6736798"/>
              <a:gd name="connsiteX2" fmla="*/ 554567 w 3327399"/>
              <a:gd name="connsiteY2" fmla="*/ 0 h 6736798"/>
              <a:gd name="connsiteX3" fmla="*/ 1386416 w 3327399"/>
              <a:gd name="connsiteY3" fmla="*/ 0 h 6736798"/>
              <a:gd name="connsiteX4" fmla="*/ 3327399 w 3327399"/>
              <a:gd name="connsiteY4" fmla="*/ 0 h 6736798"/>
              <a:gd name="connsiteX5" fmla="*/ 3327399 w 3327399"/>
              <a:gd name="connsiteY5" fmla="*/ 3459370 h 6736798"/>
              <a:gd name="connsiteX6" fmla="*/ 3327399 w 3327399"/>
              <a:gd name="connsiteY6" fmla="*/ 3459370 h 6736798"/>
              <a:gd name="connsiteX7" fmla="*/ 3327399 w 3327399"/>
              <a:gd name="connsiteY7" fmla="*/ 4941958 h 6736798"/>
              <a:gd name="connsiteX8" fmla="*/ 3327399 w 3327399"/>
              <a:gd name="connsiteY8" fmla="*/ 5930349 h 6736798"/>
              <a:gd name="connsiteX9" fmla="*/ 2559594 w 3327399"/>
              <a:gd name="connsiteY9" fmla="*/ 5906103 h 6736798"/>
              <a:gd name="connsiteX10" fmla="*/ 2365129 w 3327399"/>
              <a:gd name="connsiteY10" fmla="*/ 6736798 h 6736798"/>
              <a:gd name="connsiteX11" fmla="*/ 2066335 w 3327399"/>
              <a:gd name="connsiteY11" fmla="*/ 5886194 h 6736798"/>
              <a:gd name="connsiteX12" fmla="*/ 1103230 w 3327399"/>
              <a:gd name="connsiteY12" fmla="*/ 5931190 h 6736798"/>
              <a:gd name="connsiteX13" fmla="*/ 227995 w 3327399"/>
              <a:gd name="connsiteY13" fmla="*/ 5930349 h 6736798"/>
              <a:gd name="connsiteX14" fmla="*/ 0 w 3327399"/>
              <a:gd name="connsiteY14" fmla="*/ 5930349 h 6736798"/>
              <a:gd name="connsiteX15" fmla="*/ 0 w 3327399"/>
              <a:gd name="connsiteY15" fmla="*/ 4941958 h 6736798"/>
              <a:gd name="connsiteX16" fmla="*/ 0 w 3327399"/>
              <a:gd name="connsiteY16" fmla="*/ 3459370 h 6736798"/>
              <a:gd name="connsiteX17" fmla="*/ 0 w 3327399"/>
              <a:gd name="connsiteY17" fmla="*/ 3459370 h 6736798"/>
              <a:gd name="connsiteX18" fmla="*/ 0 w 3327399"/>
              <a:gd name="connsiteY18" fmla="*/ 0 h 6736798"/>
              <a:gd name="connsiteX0" fmla="*/ 0 w 3327399"/>
              <a:gd name="connsiteY0" fmla="*/ 0 h 6736798"/>
              <a:gd name="connsiteX1" fmla="*/ 554567 w 3327399"/>
              <a:gd name="connsiteY1" fmla="*/ 0 h 6736798"/>
              <a:gd name="connsiteX2" fmla="*/ 554567 w 3327399"/>
              <a:gd name="connsiteY2" fmla="*/ 0 h 6736798"/>
              <a:gd name="connsiteX3" fmla="*/ 1386416 w 3327399"/>
              <a:gd name="connsiteY3" fmla="*/ 0 h 6736798"/>
              <a:gd name="connsiteX4" fmla="*/ 3327399 w 3327399"/>
              <a:gd name="connsiteY4" fmla="*/ 0 h 6736798"/>
              <a:gd name="connsiteX5" fmla="*/ 3327399 w 3327399"/>
              <a:gd name="connsiteY5" fmla="*/ 3459370 h 6736798"/>
              <a:gd name="connsiteX6" fmla="*/ 3327399 w 3327399"/>
              <a:gd name="connsiteY6" fmla="*/ 3459370 h 6736798"/>
              <a:gd name="connsiteX7" fmla="*/ 3327399 w 3327399"/>
              <a:gd name="connsiteY7" fmla="*/ 4941958 h 6736798"/>
              <a:gd name="connsiteX8" fmla="*/ 3327399 w 3327399"/>
              <a:gd name="connsiteY8" fmla="*/ 5930349 h 6736798"/>
              <a:gd name="connsiteX9" fmla="*/ 2559594 w 3327399"/>
              <a:gd name="connsiteY9" fmla="*/ 5906103 h 6736798"/>
              <a:gd name="connsiteX10" fmla="*/ 2365129 w 3327399"/>
              <a:gd name="connsiteY10" fmla="*/ 6736798 h 6736798"/>
              <a:gd name="connsiteX11" fmla="*/ 2275786 w 3327399"/>
              <a:gd name="connsiteY11" fmla="*/ 5961453 h 6736798"/>
              <a:gd name="connsiteX12" fmla="*/ 1103230 w 3327399"/>
              <a:gd name="connsiteY12" fmla="*/ 5931190 h 6736798"/>
              <a:gd name="connsiteX13" fmla="*/ 227995 w 3327399"/>
              <a:gd name="connsiteY13" fmla="*/ 5930349 h 6736798"/>
              <a:gd name="connsiteX14" fmla="*/ 0 w 3327399"/>
              <a:gd name="connsiteY14" fmla="*/ 5930349 h 6736798"/>
              <a:gd name="connsiteX15" fmla="*/ 0 w 3327399"/>
              <a:gd name="connsiteY15" fmla="*/ 4941958 h 6736798"/>
              <a:gd name="connsiteX16" fmla="*/ 0 w 3327399"/>
              <a:gd name="connsiteY16" fmla="*/ 3459370 h 6736798"/>
              <a:gd name="connsiteX17" fmla="*/ 0 w 3327399"/>
              <a:gd name="connsiteY17" fmla="*/ 3459370 h 6736798"/>
              <a:gd name="connsiteX18" fmla="*/ 0 w 3327399"/>
              <a:gd name="connsiteY18" fmla="*/ 0 h 673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27399" h="6736798">
                <a:moveTo>
                  <a:pt x="0" y="0"/>
                </a:moveTo>
                <a:lnTo>
                  <a:pt x="554567" y="0"/>
                </a:lnTo>
                <a:lnTo>
                  <a:pt x="554567" y="0"/>
                </a:lnTo>
                <a:lnTo>
                  <a:pt x="1386416" y="0"/>
                </a:lnTo>
                <a:lnTo>
                  <a:pt x="3327399" y="0"/>
                </a:lnTo>
                <a:lnTo>
                  <a:pt x="3327399" y="3459370"/>
                </a:lnTo>
                <a:lnTo>
                  <a:pt x="3327399" y="3459370"/>
                </a:lnTo>
                <a:lnTo>
                  <a:pt x="3327399" y="4941958"/>
                </a:lnTo>
                <a:lnTo>
                  <a:pt x="3327399" y="5930349"/>
                </a:lnTo>
                <a:lnTo>
                  <a:pt x="2559594" y="5906103"/>
                </a:lnTo>
                <a:lnTo>
                  <a:pt x="2365129" y="6736798"/>
                </a:lnTo>
                <a:lnTo>
                  <a:pt x="2275786" y="5961453"/>
                </a:lnTo>
                <a:lnTo>
                  <a:pt x="1103230" y="5931190"/>
                </a:lnTo>
                <a:lnTo>
                  <a:pt x="227995" y="5930349"/>
                </a:lnTo>
                <a:lnTo>
                  <a:pt x="0" y="5930349"/>
                </a:lnTo>
                <a:lnTo>
                  <a:pt x="0" y="4941958"/>
                </a:lnTo>
                <a:lnTo>
                  <a:pt x="0" y="3459370"/>
                </a:lnTo>
                <a:lnTo>
                  <a:pt x="0" y="3459370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826CEE-380D-3543-8923-79554A3B1A41}"/>
              </a:ext>
            </a:extLst>
          </p:cNvPr>
          <p:cNvSpPr txBox="1">
            <a:spLocks/>
          </p:cNvSpPr>
          <p:nvPr/>
        </p:nvSpPr>
        <p:spPr>
          <a:xfrm>
            <a:off x="3822840" y="1955800"/>
            <a:ext cx="6451600" cy="19431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Bef>
                <a:spcPts val="1000"/>
              </a:spcBef>
            </a:pPr>
            <a:r>
              <a:rPr lang="en-US"/>
              <a:t>The </a:t>
            </a:r>
            <a:r>
              <a:rPr lang="en-US" b="1"/>
              <a:t>Attention mechanism </a:t>
            </a:r>
            <a:r>
              <a:rPr lang="en-US"/>
              <a:t>that produces scores doesn’t have to be a </a:t>
            </a:r>
            <a:r>
              <a:rPr lang="en-US">
                <a:solidFill>
                  <a:srgbClr val="C00000"/>
                </a:solidFill>
              </a:rPr>
              <a:t>FFNN</a:t>
            </a:r>
            <a:r>
              <a:rPr lang="en-US"/>
              <a:t> like I illustrated. It can be any function you wish.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233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4710-147C-5E41-A84B-D7FBD94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B69C0-91CE-D64B-953F-9DD0D1F4D216}"/>
              </a:ext>
            </a:extLst>
          </p:cNvPr>
          <p:cNvSpPr/>
          <p:nvPr/>
        </p:nvSpPr>
        <p:spPr>
          <a:xfrm>
            <a:off x="88900" y="6444475"/>
            <a:ext cx="535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Photo credit</a:t>
            </a:r>
            <a:r>
              <a:rPr lang="en-US" sz="1200">
                <a:solidFill>
                  <a:srgbClr val="FF0000"/>
                </a:solidFill>
              </a:rPr>
              <a:t>: https://</a:t>
            </a:r>
            <a:r>
              <a:rPr lang="en-US" sz="1200" err="1">
                <a:solidFill>
                  <a:srgbClr val="FF0000"/>
                </a:solidFill>
              </a:rPr>
              <a:t>lena-voita.github.io</a:t>
            </a:r>
            <a:r>
              <a:rPr lang="en-US" sz="1200">
                <a:solidFill>
                  <a:srgbClr val="FF0000"/>
                </a:solidFill>
              </a:rPr>
              <a:t>/</a:t>
            </a:r>
            <a:r>
              <a:rPr lang="en-US" sz="1200" err="1">
                <a:solidFill>
                  <a:srgbClr val="FF0000"/>
                </a:solidFill>
              </a:rPr>
              <a:t>nlp_course</a:t>
            </a:r>
            <a:r>
              <a:rPr lang="en-US" sz="1200">
                <a:solidFill>
                  <a:srgbClr val="FF0000"/>
                </a:solidFill>
              </a:rPr>
              <a:t>/seq2seq_and_attention.html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FB7149-AAC6-A24B-9C66-288AC6918675}"/>
              </a:ext>
            </a:extLst>
          </p:cNvPr>
          <p:cNvGrpSpPr/>
          <p:nvPr/>
        </p:nvGrpSpPr>
        <p:grpSpPr>
          <a:xfrm>
            <a:off x="2528149" y="136526"/>
            <a:ext cx="2387600" cy="2540000"/>
            <a:chOff x="5092700" y="413526"/>
            <a:chExt cx="2387600" cy="254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7DD9C7-6641-D54D-8C50-D1040DC1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2700" y="413526"/>
              <a:ext cx="2006600" cy="2540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9BB830-28C0-6147-B267-37611E929F17}"/>
                </a:ext>
              </a:extLst>
            </p:cNvPr>
            <p:cNvSpPr/>
            <p:nvPr/>
          </p:nvSpPr>
          <p:spPr>
            <a:xfrm>
              <a:off x="6756400" y="1651000"/>
              <a:ext cx="723900" cy="34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4A53AA7F-3DAD-C444-947B-6F8C6D82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98" y="1203684"/>
            <a:ext cx="6952401" cy="683531"/>
          </a:xfrm>
        </p:spPr>
        <p:txBody>
          <a:bodyPr>
            <a:noAutofit/>
          </a:bodyPr>
          <a:lstStyle/>
          <a:p>
            <a:r>
              <a:rPr lang="en-US" sz="3200"/>
              <a:t>Popular Attention Scoring functions:</a:t>
            </a:r>
            <a:endParaRPr lang="en-US" sz="3200">
              <a:solidFill>
                <a:srgbClr val="7030A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65D518-D9BB-6745-A21C-8897FA551BEB}"/>
              </a:ext>
            </a:extLst>
          </p:cNvPr>
          <p:cNvCxnSpPr>
            <a:cxnSpLocks/>
          </p:cNvCxnSpPr>
          <p:nvPr/>
        </p:nvCxnSpPr>
        <p:spPr>
          <a:xfrm flipH="1">
            <a:off x="185931" y="2833623"/>
            <a:ext cx="11820137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6AFEE2D-7DB1-5A4B-B99B-1E26BF43D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9" y="3244088"/>
            <a:ext cx="1102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001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903804" y="1250088"/>
            <a:ext cx="5225928" cy="3156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latin typeface="Avenir Light" panose="020B0402020203020204" pitchFamily="34" charset="77"/>
              </a:rPr>
              <a:t>Attention: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400">
                <a:latin typeface="Avenir Light" panose="020B0402020203020204" pitchFamily="34" charset="77"/>
              </a:rPr>
              <a:t>greatly improves seq2seq results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sz="2400">
                <a:latin typeface="Avenir Light" panose="020B0402020203020204" pitchFamily="34" charset="77"/>
              </a:rPr>
              <a:t>allows us to visualize the contribution each </a:t>
            </a:r>
            <a:r>
              <a:rPr lang="en-US" sz="2400">
                <a:solidFill>
                  <a:srgbClr val="7030A0"/>
                </a:solidFill>
                <a:latin typeface="Avenir Light" panose="020B0402020203020204" pitchFamily="34" charset="77"/>
              </a:rPr>
              <a:t>encoding</a:t>
            </a:r>
            <a:r>
              <a:rPr lang="en-US" sz="2400">
                <a:latin typeface="Avenir Light" panose="020B0402020203020204" pitchFamily="34" charset="77"/>
              </a:rPr>
              <a:t> word gave for each </a:t>
            </a:r>
            <a:r>
              <a:rPr lang="en-US" sz="2400">
                <a:solidFill>
                  <a:srgbClr val="7030A0"/>
                </a:solidFill>
                <a:latin typeface="Avenir Light" panose="020B0402020203020204" pitchFamily="34" charset="77"/>
              </a:rPr>
              <a:t>decoder’s </a:t>
            </a:r>
            <a:r>
              <a:rPr lang="en-US" sz="2400">
                <a:latin typeface="Avenir Light" panose="020B0402020203020204" pitchFamily="34" charset="77"/>
              </a:rPr>
              <a:t>word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B39D6-7CA2-8D4E-AAC0-E6EDAD741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22401"/>
            <a:ext cx="5342013" cy="5041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B4A5D9-131B-4D4E-8D3D-3E71AE9B3E08}"/>
              </a:ext>
            </a:extLst>
          </p:cNvPr>
          <p:cNvSpPr/>
          <p:nvPr/>
        </p:nvSpPr>
        <p:spPr>
          <a:xfrm>
            <a:off x="424726" y="6279635"/>
            <a:ext cx="433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111111"/>
                </a:solidFill>
                <a:latin typeface="Noto Sans"/>
              </a:rPr>
              <a:t>Image source: Fig 3 in </a:t>
            </a:r>
            <a:r>
              <a:rPr lang="en-US" i="1">
                <a:solidFill>
                  <a:srgbClr val="F9493F"/>
                </a:solidFill>
                <a:latin typeface="Noto Sans"/>
                <a:hlinkClick r:id="rId4"/>
              </a:rPr>
              <a:t>Bahdanau et al.,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04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/>
              <a:t>seq2seq + Attention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903804" y="1250088"/>
            <a:ext cx="5225928" cy="3156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latin typeface="Avenir Light" panose="020B0402020203020204" pitchFamily="34" charset="77"/>
              </a:rPr>
              <a:t>Attention: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400">
                <a:latin typeface="Avenir Light" panose="020B0402020203020204" pitchFamily="34" charset="77"/>
              </a:rPr>
              <a:t>greatly improves seq2seq results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sz="2400">
                <a:latin typeface="Avenir Light" panose="020B0402020203020204" pitchFamily="34" charset="77"/>
              </a:rPr>
              <a:t>allows us to visualize the contribution each </a:t>
            </a:r>
            <a:r>
              <a:rPr lang="en-US" sz="2400">
                <a:solidFill>
                  <a:srgbClr val="7030A0"/>
                </a:solidFill>
                <a:latin typeface="Avenir Light" panose="020B0402020203020204" pitchFamily="34" charset="77"/>
              </a:rPr>
              <a:t>encoding</a:t>
            </a:r>
            <a:r>
              <a:rPr lang="en-US" sz="2400">
                <a:latin typeface="Avenir Light" panose="020B0402020203020204" pitchFamily="34" charset="77"/>
              </a:rPr>
              <a:t> word gave for each </a:t>
            </a:r>
            <a:r>
              <a:rPr lang="en-US" sz="2400">
                <a:solidFill>
                  <a:srgbClr val="7030A0"/>
                </a:solidFill>
                <a:latin typeface="Avenir Light" panose="020B0402020203020204" pitchFamily="34" charset="77"/>
              </a:rPr>
              <a:t>decoder’s </a:t>
            </a:r>
            <a:r>
              <a:rPr lang="en-US" sz="2400">
                <a:latin typeface="Avenir Light" panose="020B0402020203020204" pitchFamily="34" charset="77"/>
              </a:rPr>
              <a:t>word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B39D6-7CA2-8D4E-AAC0-E6EDAD741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22401"/>
            <a:ext cx="5342013" cy="5041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B4A5D9-131B-4D4E-8D3D-3E71AE9B3E08}"/>
              </a:ext>
            </a:extLst>
          </p:cNvPr>
          <p:cNvSpPr/>
          <p:nvPr/>
        </p:nvSpPr>
        <p:spPr>
          <a:xfrm>
            <a:off x="424726" y="6279635"/>
            <a:ext cx="433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111111"/>
                </a:solidFill>
                <a:latin typeface="Noto Sans"/>
              </a:rPr>
              <a:t>Image source: Fig 3 in </a:t>
            </a:r>
            <a:r>
              <a:rPr lang="en-US" i="1">
                <a:solidFill>
                  <a:srgbClr val="F9493F"/>
                </a:solidFill>
                <a:latin typeface="Noto Sans"/>
                <a:hlinkClick r:id="rId4"/>
              </a:rPr>
              <a:t>Bahdanau et al., 2015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97605-F44C-354E-B913-E4F46FF88399}"/>
              </a:ext>
            </a:extLst>
          </p:cNvPr>
          <p:cNvSpPr/>
          <p:nvPr/>
        </p:nvSpPr>
        <p:spPr>
          <a:xfrm>
            <a:off x="167889" y="111886"/>
            <a:ext cx="11856222" cy="64840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39D5CCB-3692-F74B-ACD9-0E1A7D5C9FF3}"/>
              </a:ext>
            </a:extLst>
          </p:cNvPr>
          <p:cNvSpPr/>
          <p:nvPr/>
        </p:nvSpPr>
        <p:spPr>
          <a:xfrm>
            <a:off x="1330037" y="276263"/>
            <a:ext cx="9139374" cy="4995506"/>
          </a:xfrm>
          <a:custGeom>
            <a:avLst/>
            <a:gdLst>
              <a:gd name="connsiteX0" fmla="*/ 1963882 w 8510155"/>
              <a:gd name="connsiteY0" fmla="*/ 530958 h 4500285"/>
              <a:gd name="connsiteX1" fmla="*/ 2015836 w 8510155"/>
              <a:gd name="connsiteY1" fmla="*/ 499785 h 4500285"/>
              <a:gd name="connsiteX2" fmla="*/ 2078182 w 8510155"/>
              <a:gd name="connsiteY2" fmla="*/ 458221 h 4500285"/>
              <a:gd name="connsiteX3" fmla="*/ 2109355 w 8510155"/>
              <a:gd name="connsiteY3" fmla="*/ 437440 h 4500285"/>
              <a:gd name="connsiteX4" fmla="*/ 2161309 w 8510155"/>
              <a:gd name="connsiteY4" fmla="*/ 406267 h 4500285"/>
              <a:gd name="connsiteX5" fmla="*/ 2223655 w 8510155"/>
              <a:gd name="connsiteY5" fmla="*/ 364703 h 4500285"/>
              <a:gd name="connsiteX6" fmla="*/ 2317173 w 8510155"/>
              <a:gd name="connsiteY6" fmla="*/ 312749 h 4500285"/>
              <a:gd name="connsiteX7" fmla="*/ 2358736 w 8510155"/>
              <a:gd name="connsiteY7" fmla="*/ 291967 h 4500285"/>
              <a:gd name="connsiteX8" fmla="*/ 2389909 w 8510155"/>
              <a:gd name="connsiteY8" fmla="*/ 271185 h 4500285"/>
              <a:gd name="connsiteX9" fmla="*/ 2462646 w 8510155"/>
              <a:gd name="connsiteY9" fmla="*/ 240012 h 4500285"/>
              <a:gd name="connsiteX10" fmla="*/ 2504209 w 8510155"/>
              <a:gd name="connsiteY10" fmla="*/ 208840 h 4500285"/>
              <a:gd name="connsiteX11" fmla="*/ 2535382 w 8510155"/>
              <a:gd name="connsiteY11" fmla="*/ 198449 h 4500285"/>
              <a:gd name="connsiteX12" fmla="*/ 2597727 w 8510155"/>
              <a:gd name="connsiteY12" fmla="*/ 156885 h 4500285"/>
              <a:gd name="connsiteX13" fmla="*/ 2701636 w 8510155"/>
              <a:gd name="connsiteY13" fmla="*/ 115321 h 4500285"/>
              <a:gd name="connsiteX14" fmla="*/ 2743200 w 8510155"/>
              <a:gd name="connsiteY14" fmla="*/ 94540 h 4500285"/>
              <a:gd name="connsiteX15" fmla="*/ 2795155 w 8510155"/>
              <a:gd name="connsiteY15" fmla="*/ 73758 h 4500285"/>
              <a:gd name="connsiteX16" fmla="*/ 2836718 w 8510155"/>
              <a:gd name="connsiteY16" fmla="*/ 52976 h 4500285"/>
              <a:gd name="connsiteX17" fmla="*/ 2899064 w 8510155"/>
              <a:gd name="connsiteY17" fmla="*/ 32194 h 4500285"/>
              <a:gd name="connsiteX18" fmla="*/ 2930236 w 8510155"/>
              <a:gd name="connsiteY18" fmla="*/ 21803 h 4500285"/>
              <a:gd name="connsiteX19" fmla="*/ 2961409 w 8510155"/>
              <a:gd name="connsiteY19" fmla="*/ 1021 h 4500285"/>
              <a:gd name="connsiteX20" fmla="*/ 2992582 w 8510155"/>
              <a:gd name="connsiteY20" fmla="*/ 11412 h 4500285"/>
              <a:gd name="connsiteX21" fmla="*/ 3013364 w 8510155"/>
              <a:gd name="connsiteY21" fmla="*/ 52976 h 4500285"/>
              <a:gd name="connsiteX22" fmla="*/ 3034146 w 8510155"/>
              <a:gd name="connsiteY22" fmla="*/ 84149 h 4500285"/>
              <a:gd name="connsiteX23" fmla="*/ 3065318 w 8510155"/>
              <a:gd name="connsiteY23" fmla="*/ 115321 h 4500285"/>
              <a:gd name="connsiteX24" fmla="*/ 3086100 w 8510155"/>
              <a:gd name="connsiteY24" fmla="*/ 146494 h 4500285"/>
              <a:gd name="connsiteX25" fmla="*/ 3148446 w 8510155"/>
              <a:gd name="connsiteY25" fmla="*/ 229621 h 4500285"/>
              <a:gd name="connsiteX26" fmla="*/ 3190009 w 8510155"/>
              <a:gd name="connsiteY26" fmla="*/ 281576 h 4500285"/>
              <a:gd name="connsiteX27" fmla="*/ 3221182 w 8510155"/>
              <a:gd name="connsiteY27" fmla="*/ 302358 h 4500285"/>
              <a:gd name="connsiteX28" fmla="*/ 3252355 w 8510155"/>
              <a:gd name="connsiteY28" fmla="*/ 343921 h 4500285"/>
              <a:gd name="connsiteX29" fmla="*/ 3283527 w 8510155"/>
              <a:gd name="connsiteY29" fmla="*/ 364703 h 4500285"/>
              <a:gd name="connsiteX30" fmla="*/ 3314700 w 8510155"/>
              <a:gd name="connsiteY30" fmla="*/ 395876 h 4500285"/>
              <a:gd name="connsiteX31" fmla="*/ 3377046 w 8510155"/>
              <a:gd name="connsiteY31" fmla="*/ 437440 h 4500285"/>
              <a:gd name="connsiteX32" fmla="*/ 3408218 w 8510155"/>
              <a:gd name="connsiteY32" fmla="*/ 458221 h 4500285"/>
              <a:gd name="connsiteX33" fmla="*/ 3439391 w 8510155"/>
              <a:gd name="connsiteY33" fmla="*/ 479003 h 4500285"/>
              <a:gd name="connsiteX34" fmla="*/ 3470564 w 8510155"/>
              <a:gd name="connsiteY34" fmla="*/ 489394 h 4500285"/>
              <a:gd name="connsiteX35" fmla="*/ 3730336 w 8510155"/>
              <a:gd name="connsiteY35" fmla="*/ 468612 h 4500285"/>
              <a:gd name="connsiteX36" fmla="*/ 3823855 w 8510155"/>
              <a:gd name="connsiteY36" fmla="*/ 427049 h 4500285"/>
              <a:gd name="connsiteX37" fmla="*/ 3886200 w 8510155"/>
              <a:gd name="connsiteY37" fmla="*/ 406267 h 4500285"/>
              <a:gd name="connsiteX38" fmla="*/ 4062846 w 8510155"/>
              <a:gd name="connsiteY38" fmla="*/ 333530 h 4500285"/>
              <a:gd name="connsiteX39" fmla="*/ 4208318 w 8510155"/>
              <a:gd name="connsiteY39" fmla="*/ 260794 h 4500285"/>
              <a:gd name="connsiteX40" fmla="*/ 4312227 w 8510155"/>
              <a:gd name="connsiteY40" fmla="*/ 208840 h 4500285"/>
              <a:gd name="connsiteX41" fmla="*/ 4416136 w 8510155"/>
              <a:gd name="connsiteY41" fmla="*/ 167276 h 4500285"/>
              <a:gd name="connsiteX42" fmla="*/ 4457700 w 8510155"/>
              <a:gd name="connsiteY42" fmla="*/ 156885 h 4500285"/>
              <a:gd name="connsiteX43" fmla="*/ 4509655 w 8510155"/>
              <a:gd name="connsiteY43" fmla="*/ 136103 h 4500285"/>
              <a:gd name="connsiteX44" fmla="*/ 4551218 w 8510155"/>
              <a:gd name="connsiteY44" fmla="*/ 115321 h 4500285"/>
              <a:gd name="connsiteX45" fmla="*/ 4613564 w 8510155"/>
              <a:gd name="connsiteY45" fmla="*/ 104930 h 4500285"/>
              <a:gd name="connsiteX46" fmla="*/ 4738255 w 8510155"/>
              <a:gd name="connsiteY46" fmla="*/ 63367 h 4500285"/>
              <a:gd name="connsiteX47" fmla="*/ 4800600 w 8510155"/>
              <a:gd name="connsiteY47" fmla="*/ 42585 h 4500285"/>
              <a:gd name="connsiteX48" fmla="*/ 4883727 w 8510155"/>
              <a:gd name="connsiteY48" fmla="*/ 21803 h 4500285"/>
              <a:gd name="connsiteX49" fmla="*/ 4946073 w 8510155"/>
              <a:gd name="connsiteY49" fmla="*/ 11412 h 4500285"/>
              <a:gd name="connsiteX50" fmla="*/ 4987636 w 8510155"/>
              <a:gd name="connsiteY50" fmla="*/ 84149 h 4500285"/>
              <a:gd name="connsiteX51" fmla="*/ 5008418 w 8510155"/>
              <a:gd name="connsiteY51" fmla="*/ 115321 h 4500285"/>
              <a:gd name="connsiteX52" fmla="*/ 5029200 w 8510155"/>
              <a:gd name="connsiteY52" fmla="*/ 156885 h 4500285"/>
              <a:gd name="connsiteX53" fmla="*/ 5060373 w 8510155"/>
              <a:gd name="connsiteY53" fmla="*/ 198449 h 4500285"/>
              <a:gd name="connsiteX54" fmla="*/ 5081155 w 8510155"/>
              <a:gd name="connsiteY54" fmla="*/ 229621 h 4500285"/>
              <a:gd name="connsiteX55" fmla="*/ 5112327 w 8510155"/>
              <a:gd name="connsiteY55" fmla="*/ 271185 h 4500285"/>
              <a:gd name="connsiteX56" fmla="*/ 5133109 w 8510155"/>
              <a:gd name="connsiteY56" fmla="*/ 302358 h 4500285"/>
              <a:gd name="connsiteX57" fmla="*/ 5257800 w 8510155"/>
              <a:gd name="connsiteY57" fmla="*/ 416658 h 4500285"/>
              <a:gd name="connsiteX58" fmla="*/ 5288973 w 8510155"/>
              <a:gd name="connsiteY58" fmla="*/ 447830 h 4500285"/>
              <a:gd name="connsiteX59" fmla="*/ 5351318 w 8510155"/>
              <a:gd name="connsiteY59" fmla="*/ 489394 h 4500285"/>
              <a:gd name="connsiteX60" fmla="*/ 5382491 w 8510155"/>
              <a:gd name="connsiteY60" fmla="*/ 510176 h 4500285"/>
              <a:gd name="connsiteX61" fmla="*/ 5444836 w 8510155"/>
              <a:gd name="connsiteY61" fmla="*/ 499785 h 4500285"/>
              <a:gd name="connsiteX62" fmla="*/ 5590309 w 8510155"/>
              <a:gd name="connsiteY62" fmla="*/ 458221 h 4500285"/>
              <a:gd name="connsiteX63" fmla="*/ 5621482 w 8510155"/>
              <a:gd name="connsiteY63" fmla="*/ 447830 h 4500285"/>
              <a:gd name="connsiteX64" fmla="*/ 5673436 w 8510155"/>
              <a:gd name="connsiteY64" fmla="*/ 416658 h 4500285"/>
              <a:gd name="connsiteX65" fmla="*/ 5704609 w 8510155"/>
              <a:gd name="connsiteY65" fmla="*/ 406267 h 4500285"/>
              <a:gd name="connsiteX66" fmla="*/ 5787736 w 8510155"/>
              <a:gd name="connsiteY66" fmla="*/ 364703 h 4500285"/>
              <a:gd name="connsiteX67" fmla="*/ 5818909 w 8510155"/>
              <a:gd name="connsiteY67" fmla="*/ 354312 h 4500285"/>
              <a:gd name="connsiteX68" fmla="*/ 5881255 w 8510155"/>
              <a:gd name="connsiteY68" fmla="*/ 312749 h 4500285"/>
              <a:gd name="connsiteX69" fmla="*/ 5943600 w 8510155"/>
              <a:gd name="connsiteY69" fmla="*/ 281576 h 4500285"/>
              <a:gd name="connsiteX70" fmla="*/ 5995555 w 8510155"/>
              <a:gd name="connsiteY70" fmla="*/ 260794 h 4500285"/>
              <a:gd name="connsiteX71" fmla="*/ 6099464 w 8510155"/>
              <a:gd name="connsiteY71" fmla="*/ 198449 h 4500285"/>
              <a:gd name="connsiteX72" fmla="*/ 6130636 w 8510155"/>
              <a:gd name="connsiteY72" fmla="*/ 188058 h 4500285"/>
              <a:gd name="connsiteX73" fmla="*/ 6172200 w 8510155"/>
              <a:gd name="connsiteY73" fmla="*/ 167276 h 4500285"/>
              <a:gd name="connsiteX74" fmla="*/ 6203373 w 8510155"/>
              <a:gd name="connsiteY74" fmla="*/ 156885 h 4500285"/>
              <a:gd name="connsiteX75" fmla="*/ 6234546 w 8510155"/>
              <a:gd name="connsiteY75" fmla="*/ 136103 h 4500285"/>
              <a:gd name="connsiteX76" fmla="*/ 6296891 w 8510155"/>
              <a:gd name="connsiteY76" fmla="*/ 115321 h 4500285"/>
              <a:gd name="connsiteX77" fmla="*/ 6328064 w 8510155"/>
              <a:gd name="connsiteY77" fmla="*/ 94540 h 4500285"/>
              <a:gd name="connsiteX78" fmla="*/ 6390409 w 8510155"/>
              <a:gd name="connsiteY78" fmla="*/ 73758 h 4500285"/>
              <a:gd name="connsiteX79" fmla="*/ 6452755 w 8510155"/>
              <a:gd name="connsiteY79" fmla="*/ 32194 h 4500285"/>
              <a:gd name="connsiteX80" fmla="*/ 6494318 w 8510155"/>
              <a:gd name="connsiteY80" fmla="*/ 84149 h 4500285"/>
              <a:gd name="connsiteX81" fmla="*/ 6525491 w 8510155"/>
              <a:gd name="connsiteY81" fmla="*/ 136103 h 4500285"/>
              <a:gd name="connsiteX82" fmla="*/ 6587836 w 8510155"/>
              <a:gd name="connsiteY82" fmla="*/ 198449 h 4500285"/>
              <a:gd name="connsiteX83" fmla="*/ 6619009 w 8510155"/>
              <a:gd name="connsiteY83" fmla="*/ 240012 h 4500285"/>
              <a:gd name="connsiteX84" fmla="*/ 6681355 w 8510155"/>
              <a:gd name="connsiteY84" fmla="*/ 302358 h 4500285"/>
              <a:gd name="connsiteX85" fmla="*/ 6712527 w 8510155"/>
              <a:gd name="connsiteY85" fmla="*/ 333530 h 4500285"/>
              <a:gd name="connsiteX86" fmla="*/ 6816436 w 8510155"/>
              <a:gd name="connsiteY86" fmla="*/ 416658 h 4500285"/>
              <a:gd name="connsiteX87" fmla="*/ 6847609 w 8510155"/>
              <a:gd name="connsiteY87" fmla="*/ 437440 h 4500285"/>
              <a:gd name="connsiteX88" fmla="*/ 6930736 w 8510155"/>
              <a:gd name="connsiteY88" fmla="*/ 499785 h 4500285"/>
              <a:gd name="connsiteX89" fmla="*/ 6961909 w 8510155"/>
              <a:gd name="connsiteY89" fmla="*/ 510176 h 4500285"/>
              <a:gd name="connsiteX90" fmla="*/ 6993082 w 8510155"/>
              <a:gd name="connsiteY90" fmla="*/ 530958 h 4500285"/>
              <a:gd name="connsiteX91" fmla="*/ 7024255 w 8510155"/>
              <a:gd name="connsiteY91" fmla="*/ 541349 h 4500285"/>
              <a:gd name="connsiteX92" fmla="*/ 7117773 w 8510155"/>
              <a:gd name="connsiteY92" fmla="*/ 582912 h 4500285"/>
              <a:gd name="connsiteX93" fmla="*/ 7148946 w 8510155"/>
              <a:gd name="connsiteY93" fmla="*/ 593303 h 4500285"/>
              <a:gd name="connsiteX94" fmla="*/ 7367155 w 8510155"/>
              <a:gd name="connsiteY94" fmla="*/ 614085 h 4500285"/>
              <a:gd name="connsiteX95" fmla="*/ 7439891 w 8510155"/>
              <a:gd name="connsiteY95" fmla="*/ 624476 h 4500285"/>
              <a:gd name="connsiteX96" fmla="*/ 7886700 w 8510155"/>
              <a:gd name="connsiteY96" fmla="*/ 645258 h 4500285"/>
              <a:gd name="connsiteX97" fmla="*/ 8084127 w 8510155"/>
              <a:gd name="connsiteY97" fmla="*/ 634867 h 4500285"/>
              <a:gd name="connsiteX98" fmla="*/ 8073736 w 8510155"/>
              <a:gd name="connsiteY98" fmla="*/ 811512 h 4500285"/>
              <a:gd name="connsiteX99" fmla="*/ 8063346 w 8510155"/>
              <a:gd name="connsiteY99" fmla="*/ 863467 h 4500285"/>
              <a:gd name="connsiteX100" fmla="*/ 8052955 w 8510155"/>
              <a:gd name="connsiteY100" fmla="*/ 936203 h 4500285"/>
              <a:gd name="connsiteX101" fmla="*/ 8042564 w 8510155"/>
              <a:gd name="connsiteY101" fmla="*/ 967376 h 4500285"/>
              <a:gd name="connsiteX102" fmla="*/ 8021782 w 8510155"/>
              <a:gd name="connsiteY102" fmla="*/ 1071285 h 4500285"/>
              <a:gd name="connsiteX103" fmla="*/ 8011391 w 8510155"/>
              <a:gd name="connsiteY103" fmla="*/ 1112849 h 4500285"/>
              <a:gd name="connsiteX104" fmla="*/ 8011391 w 8510155"/>
              <a:gd name="connsiteY104" fmla="*/ 1351840 h 4500285"/>
              <a:gd name="connsiteX105" fmla="*/ 8042564 w 8510155"/>
              <a:gd name="connsiteY105" fmla="*/ 1414185 h 4500285"/>
              <a:gd name="connsiteX106" fmla="*/ 8073736 w 8510155"/>
              <a:gd name="connsiteY106" fmla="*/ 1476530 h 4500285"/>
              <a:gd name="connsiteX107" fmla="*/ 8104909 w 8510155"/>
              <a:gd name="connsiteY107" fmla="*/ 1497312 h 4500285"/>
              <a:gd name="connsiteX108" fmla="*/ 8198427 w 8510155"/>
              <a:gd name="connsiteY108" fmla="*/ 1611612 h 4500285"/>
              <a:gd name="connsiteX109" fmla="*/ 8291946 w 8510155"/>
              <a:gd name="connsiteY109" fmla="*/ 1705130 h 4500285"/>
              <a:gd name="connsiteX110" fmla="*/ 8333509 w 8510155"/>
              <a:gd name="connsiteY110" fmla="*/ 1746694 h 4500285"/>
              <a:gd name="connsiteX111" fmla="*/ 8395855 w 8510155"/>
              <a:gd name="connsiteY111" fmla="*/ 1798649 h 4500285"/>
              <a:gd name="connsiteX112" fmla="*/ 8427027 w 8510155"/>
              <a:gd name="connsiteY112" fmla="*/ 1819430 h 4500285"/>
              <a:gd name="connsiteX113" fmla="*/ 8510155 w 8510155"/>
              <a:gd name="connsiteY113" fmla="*/ 1912949 h 4500285"/>
              <a:gd name="connsiteX114" fmla="*/ 8427027 w 8510155"/>
              <a:gd name="connsiteY114" fmla="*/ 2016858 h 4500285"/>
              <a:gd name="connsiteX115" fmla="*/ 8354291 w 8510155"/>
              <a:gd name="connsiteY115" fmla="*/ 2099985 h 4500285"/>
              <a:gd name="connsiteX116" fmla="*/ 8323118 w 8510155"/>
              <a:gd name="connsiteY116" fmla="*/ 2120767 h 4500285"/>
              <a:gd name="connsiteX117" fmla="*/ 8291946 w 8510155"/>
              <a:gd name="connsiteY117" fmla="*/ 2162330 h 4500285"/>
              <a:gd name="connsiteX118" fmla="*/ 8229600 w 8510155"/>
              <a:gd name="connsiteY118" fmla="*/ 2224676 h 4500285"/>
              <a:gd name="connsiteX119" fmla="*/ 8177646 w 8510155"/>
              <a:gd name="connsiteY119" fmla="*/ 2297412 h 4500285"/>
              <a:gd name="connsiteX120" fmla="*/ 8136082 w 8510155"/>
              <a:gd name="connsiteY120" fmla="*/ 2359758 h 4500285"/>
              <a:gd name="connsiteX121" fmla="*/ 8115300 w 8510155"/>
              <a:gd name="connsiteY121" fmla="*/ 2390930 h 4500285"/>
              <a:gd name="connsiteX122" fmla="*/ 8084127 w 8510155"/>
              <a:gd name="connsiteY122" fmla="*/ 2422103 h 4500285"/>
              <a:gd name="connsiteX123" fmla="*/ 8167255 w 8510155"/>
              <a:gd name="connsiteY123" fmla="*/ 2526012 h 4500285"/>
              <a:gd name="connsiteX124" fmla="*/ 8198427 w 8510155"/>
              <a:gd name="connsiteY124" fmla="*/ 2557185 h 4500285"/>
              <a:gd name="connsiteX125" fmla="*/ 8271164 w 8510155"/>
              <a:gd name="connsiteY125" fmla="*/ 2609140 h 4500285"/>
              <a:gd name="connsiteX126" fmla="*/ 8312727 w 8510155"/>
              <a:gd name="connsiteY126" fmla="*/ 2629921 h 4500285"/>
              <a:gd name="connsiteX127" fmla="*/ 8343900 w 8510155"/>
              <a:gd name="connsiteY127" fmla="*/ 2661094 h 4500285"/>
              <a:gd name="connsiteX128" fmla="*/ 8375073 w 8510155"/>
              <a:gd name="connsiteY128" fmla="*/ 2681876 h 4500285"/>
              <a:gd name="connsiteX129" fmla="*/ 8427027 w 8510155"/>
              <a:gd name="connsiteY129" fmla="*/ 2733830 h 4500285"/>
              <a:gd name="connsiteX130" fmla="*/ 8416636 w 8510155"/>
              <a:gd name="connsiteY130" fmla="*/ 2765003 h 4500285"/>
              <a:gd name="connsiteX131" fmla="*/ 8375073 w 8510155"/>
              <a:gd name="connsiteY131" fmla="*/ 2775394 h 4500285"/>
              <a:gd name="connsiteX132" fmla="*/ 8271164 w 8510155"/>
              <a:gd name="connsiteY132" fmla="*/ 2785785 h 4500285"/>
              <a:gd name="connsiteX133" fmla="*/ 8229600 w 8510155"/>
              <a:gd name="connsiteY133" fmla="*/ 2796176 h 4500285"/>
              <a:gd name="connsiteX134" fmla="*/ 8167255 w 8510155"/>
              <a:gd name="connsiteY134" fmla="*/ 2806567 h 4500285"/>
              <a:gd name="connsiteX135" fmla="*/ 8073736 w 8510155"/>
              <a:gd name="connsiteY135" fmla="*/ 2837740 h 4500285"/>
              <a:gd name="connsiteX136" fmla="*/ 8042564 w 8510155"/>
              <a:gd name="connsiteY136" fmla="*/ 2848130 h 4500285"/>
              <a:gd name="connsiteX137" fmla="*/ 7990609 w 8510155"/>
              <a:gd name="connsiteY137" fmla="*/ 2858521 h 4500285"/>
              <a:gd name="connsiteX138" fmla="*/ 7938655 w 8510155"/>
              <a:gd name="connsiteY138" fmla="*/ 2879303 h 4500285"/>
              <a:gd name="connsiteX139" fmla="*/ 7907482 w 8510155"/>
              <a:gd name="connsiteY139" fmla="*/ 2889694 h 4500285"/>
              <a:gd name="connsiteX140" fmla="*/ 7845136 w 8510155"/>
              <a:gd name="connsiteY140" fmla="*/ 2920867 h 4500285"/>
              <a:gd name="connsiteX141" fmla="*/ 7751618 w 8510155"/>
              <a:gd name="connsiteY141" fmla="*/ 2972821 h 4500285"/>
              <a:gd name="connsiteX142" fmla="*/ 7772400 w 8510155"/>
              <a:gd name="connsiteY142" fmla="*/ 3222203 h 4500285"/>
              <a:gd name="connsiteX143" fmla="*/ 7793182 w 8510155"/>
              <a:gd name="connsiteY143" fmla="*/ 3388458 h 4500285"/>
              <a:gd name="connsiteX144" fmla="*/ 7813964 w 8510155"/>
              <a:gd name="connsiteY144" fmla="*/ 3471585 h 4500285"/>
              <a:gd name="connsiteX145" fmla="*/ 7824355 w 8510155"/>
              <a:gd name="connsiteY145" fmla="*/ 3513149 h 4500285"/>
              <a:gd name="connsiteX146" fmla="*/ 7834746 w 8510155"/>
              <a:gd name="connsiteY146" fmla="*/ 3544321 h 4500285"/>
              <a:gd name="connsiteX147" fmla="*/ 7855527 w 8510155"/>
              <a:gd name="connsiteY147" fmla="*/ 3627449 h 4500285"/>
              <a:gd name="connsiteX148" fmla="*/ 7865918 w 8510155"/>
              <a:gd name="connsiteY148" fmla="*/ 3658621 h 4500285"/>
              <a:gd name="connsiteX149" fmla="*/ 7886700 w 8510155"/>
              <a:gd name="connsiteY149" fmla="*/ 3741749 h 4500285"/>
              <a:gd name="connsiteX150" fmla="*/ 7917873 w 8510155"/>
              <a:gd name="connsiteY150" fmla="*/ 3845658 h 4500285"/>
              <a:gd name="connsiteX151" fmla="*/ 7886700 w 8510155"/>
              <a:gd name="connsiteY151" fmla="*/ 3856049 h 4500285"/>
              <a:gd name="connsiteX152" fmla="*/ 7845136 w 8510155"/>
              <a:gd name="connsiteY152" fmla="*/ 3845658 h 4500285"/>
              <a:gd name="connsiteX153" fmla="*/ 7762009 w 8510155"/>
              <a:gd name="connsiteY153" fmla="*/ 3814485 h 4500285"/>
              <a:gd name="connsiteX154" fmla="*/ 7637318 w 8510155"/>
              <a:gd name="connsiteY154" fmla="*/ 3762530 h 4500285"/>
              <a:gd name="connsiteX155" fmla="*/ 7606146 w 8510155"/>
              <a:gd name="connsiteY155" fmla="*/ 3741749 h 4500285"/>
              <a:gd name="connsiteX156" fmla="*/ 7325591 w 8510155"/>
              <a:gd name="connsiteY156" fmla="*/ 3648230 h 4500285"/>
              <a:gd name="connsiteX157" fmla="*/ 7221682 w 8510155"/>
              <a:gd name="connsiteY157" fmla="*/ 3606667 h 4500285"/>
              <a:gd name="connsiteX158" fmla="*/ 7013864 w 8510155"/>
              <a:gd name="connsiteY158" fmla="*/ 3575494 h 4500285"/>
              <a:gd name="connsiteX159" fmla="*/ 6930736 w 8510155"/>
              <a:gd name="connsiteY159" fmla="*/ 3585885 h 4500285"/>
              <a:gd name="connsiteX160" fmla="*/ 6941127 w 8510155"/>
              <a:gd name="connsiteY160" fmla="*/ 3814485 h 4500285"/>
              <a:gd name="connsiteX161" fmla="*/ 6951518 w 8510155"/>
              <a:gd name="connsiteY161" fmla="*/ 3908003 h 4500285"/>
              <a:gd name="connsiteX162" fmla="*/ 6961909 w 8510155"/>
              <a:gd name="connsiteY162" fmla="*/ 4011912 h 4500285"/>
              <a:gd name="connsiteX163" fmla="*/ 6951518 w 8510155"/>
              <a:gd name="connsiteY163" fmla="*/ 4334030 h 4500285"/>
              <a:gd name="connsiteX164" fmla="*/ 6899564 w 8510155"/>
              <a:gd name="connsiteY164" fmla="*/ 4323640 h 4500285"/>
              <a:gd name="connsiteX165" fmla="*/ 6806046 w 8510155"/>
              <a:gd name="connsiteY165" fmla="*/ 4282076 h 4500285"/>
              <a:gd name="connsiteX166" fmla="*/ 6764482 w 8510155"/>
              <a:gd name="connsiteY166" fmla="*/ 4271685 h 4500285"/>
              <a:gd name="connsiteX167" fmla="*/ 6639791 w 8510155"/>
              <a:gd name="connsiteY167" fmla="*/ 4219730 h 4500285"/>
              <a:gd name="connsiteX168" fmla="*/ 6577446 w 8510155"/>
              <a:gd name="connsiteY168" fmla="*/ 4188558 h 4500285"/>
              <a:gd name="connsiteX169" fmla="*/ 6400800 w 8510155"/>
              <a:gd name="connsiteY169" fmla="*/ 4126212 h 4500285"/>
              <a:gd name="connsiteX170" fmla="*/ 6161809 w 8510155"/>
              <a:gd name="connsiteY170" fmla="*/ 4053476 h 4500285"/>
              <a:gd name="connsiteX171" fmla="*/ 6016336 w 8510155"/>
              <a:gd name="connsiteY171" fmla="*/ 4001521 h 4500285"/>
              <a:gd name="connsiteX172" fmla="*/ 5818909 w 8510155"/>
              <a:gd name="connsiteY172" fmla="*/ 3939176 h 4500285"/>
              <a:gd name="connsiteX173" fmla="*/ 5746173 w 8510155"/>
              <a:gd name="connsiteY173" fmla="*/ 3897612 h 4500285"/>
              <a:gd name="connsiteX174" fmla="*/ 5704609 w 8510155"/>
              <a:gd name="connsiteY174" fmla="*/ 3876830 h 4500285"/>
              <a:gd name="connsiteX175" fmla="*/ 5663046 w 8510155"/>
              <a:gd name="connsiteY175" fmla="*/ 3887221 h 4500285"/>
              <a:gd name="connsiteX176" fmla="*/ 5642264 w 8510155"/>
              <a:gd name="connsiteY176" fmla="*/ 3918394 h 4500285"/>
              <a:gd name="connsiteX177" fmla="*/ 5590309 w 8510155"/>
              <a:gd name="connsiteY177" fmla="*/ 3980740 h 4500285"/>
              <a:gd name="connsiteX178" fmla="*/ 5444836 w 8510155"/>
              <a:gd name="connsiteY178" fmla="*/ 4105430 h 4500285"/>
              <a:gd name="connsiteX179" fmla="*/ 5174673 w 8510155"/>
              <a:gd name="connsiteY179" fmla="*/ 4219730 h 4500285"/>
              <a:gd name="connsiteX180" fmla="*/ 5008418 w 8510155"/>
              <a:gd name="connsiteY180" fmla="*/ 4292467 h 4500285"/>
              <a:gd name="connsiteX181" fmla="*/ 4946073 w 8510155"/>
              <a:gd name="connsiteY181" fmla="*/ 4334030 h 4500285"/>
              <a:gd name="connsiteX182" fmla="*/ 4831773 w 8510155"/>
              <a:gd name="connsiteY182" fmla="*/ 4365203 h 4500285"/>
              <a:gd name="connsiteX183" fmla="*/ 4738255 w 8510155"/>
              <a:gd name="connsiteY183" fmla="*/ 4417158 h 4500285"/>
              <a:gd name="connsiteX184" fmla="*/ 4644736 w 8510155"/>
              <a:gd name="connsiteY184" fmla="*/ 4500285 h 4500285"/>
              <a:gd name="connsiteX185" fmla="*/ 4572000 w 8510155"/>
              <a:gd name="connsiteY185" fmla="*/ 4334030 h 4500285"/>
              <a:gd name="connsiteX186" fmla="*/ 4509655 w 8510155"/>
              <a:gd name="connsiteY186" fmla="*/ 4209340 h 4500285"/>
              <a:gd name="connsiteX187" fmla="*/ 4499264 w 8510155"/>
              <a:gd name="connsiteY187" fmla="*/ 4178167 h 4500285"/>
              <a:gd name="connsiteX188" fmla="*/ 4447309 w 8510155"/>
              <a:gd name="connsiteY188" fmla="*/ 4115821 h 4500285"/>
              <a:gd name="connsiteX189" fmla="*/ 4416136 w 8510155"/>
              <a:gd name="connsiteY189" fmla="*/ 4095040 h 4500285"/>
              <a:gd name="connsiteX190" fmla="*/ 3927764 w 8510155"/>
              <a:gd name="connsiteY190" fmla="*/ 4084649 h 4500285"/>
              <a:gd name="connsiteX191" fmla="*/ 3522518 w 8510155"/>
              <a:gd name="connsiteY191" fmla="*/ 4095040 h 4500285"/>
              <a:gd name="connsiteX192" fmla="*/ 3449782 w 8510155"/>
              <a:gd name="connsiteY192" fmla="*/ 4105430 h 4500285"/>
              <a:gd name="connsiteX193" fmla="*/ 3397827 w 8510155"/>
              <a:gd name="connsiteY193" fmla="*/ 4126212 h 4500285"/>
              <a:gd name="connsiteX194" fmla="*/ 3325091 w 8510155"/>
              <a:gd name="connsiteY194" fmla="*/ 4167776 h 4500285"/>
              <a:gd name="connsiteX195" fmla="*/ 3293918 w 8510155"/>
              <a:gd name="connsiteY195" fmla="*/ 4198949 h 4500285"/>
              <a:gd name="connsiteX196" fmla="*/ 3231573 w 8510155"/>
              <a:gd name="connsiteY196" fmla="*/ 4250903 h 4500285"/>
              <a:gd name="connsiteX197" fmla="*/ 3096491 w 8510155"/>
              <a:gd name="connsiteY197" fmla="*/ 4230121 h 4500285"/>
              <a:gd name="connsiteX198" fmla="*/ 2971800 w 8510155"/>
              <a:gd name="connsiteY198" fmla="*/ 4188558 h 4500285"/>
              <a:gd name="connsiteX199" fmla="*/ 2753591 w 8510155"/>
              <a:gd name="connsiteY199" fmla="*/ 4105430 h 4500285"/>
              <a:gd name="connsiteX200" fmla="*/ 2597727 w 8510155"/>
              <a:gd name="connsiteY200" fmla="*/ 4043085 h 4500285"/>
              <a:gd name="connsiteX201" fmla="*/ 2556164 w 8510155"/>
              <a:gd name="connsiteY201" fmla="*/ 4032694 h 4500285"/>
              <a:gd name="connsiteX202" fmla="*/ 2452255 w 8510155"/>
              <a:gd name="connsiteY202" fmla="*/ 4001521 h 4500285"/>
              <a:gd name="connsiteX203" fmla="*/ 2296391 w 8510155"/>
              <a:gd name="connsiteY203" fmla="*/ 3970349 h 4500285"/>
              <a:gd name="connsiteX204" fmla="*/ 2234046 w 8510155"/>
              <a:gd name="connsiteY204" fmla="*/ 3991130 h 4500285"/>
              <a:gd name="connsiteX205" fmla="*/ 2098964 w 8510155"/>
              <a:gd name="connsiteY205" fmla="*/ 4105430 h 4500285"/>
              <a:gd name="connsiteX206" fmla="*/ 1943100 w 8510155"/>
              <a:gd name="connsiteY206" fmla="*/ 4261294 h 4500285"/>
              <a:gd name="connsiteX207" fmla="*/ 1901536 w 8510155"/>
              <a:gd name="connsiteY207" fmla="*/ 4282076 h 4500285"/>
              <a:gd name="connsiteX208" fmla="*/ 1839191 w 8510155"/>
              <a:gd name="connsiteY208" fmla="*/ 4323640 h 4500285"/>
              <a:gd name="connsiteX209" fmla="*/ 1724891 w 8510155"/>
              <a:gd name="connsiteY209" fmla="*/ 4375594 h 4500285"/>
              <a:gd name="connsiteX210" fmla="*/ 1662546 w 8510155"/>
              <a:gd name="connsiteY210" fmla="*/ 4417158 h 4500285"/>
              <a:gd name="connsiteX211" fmla="*/ 1600200 w 8510155"/>
              <a:gd name="connsiteY211" fmla="*/ 4448330 h 4500285"/>
              <a:gd name="connsiteX212" fmla="*/ 1579418 w 8510155"/>
              <a:gd name="connsiteY212" fmla="*/ 4282076 h 4500285"/>
              <a:gd name="connsiteX213" fmla="*/ 1558636 w 8510155"/>
              <a:gd name="connsiteY213" fmla="*/ 4167776 h 4500285"/>
              <a:gd name="connsiteX214" fmla="*/ 1548246 w 8510155"/>
              <a:gd name="connsiteY214" fmla="*/ 4095040 h 4500285"/>
              <a:gd name="connsiteX215" fmla="*/ 1537855 w 8510155"/>
              <a:gd name="connsiteY215" fmla="*/ 4053476 h 4500285"/>
              <a:gd name="connsiteX216" fmla="*/ 1506682 w 8510155"/>
              <a:gd name="connsiteY216" fmla="*/ 4063867 h 4500285"/>
              <a:gd name="connsiteX217" fmla="*/ 1413164 w 8510155"/>
              <a:gd name="connsiteY217" fmla="*/ 4084649 h 4500285"/>
              <a:gd name="connsiteX218" fmla="*/ 1319646 w 8510155"/>
              <a:gd name="connsiteY218" fmla="*/ 4095040 h 4500285"/>
              <a:gd name="connsiteX219" fmla="*/ 1184564 w 8510155"/>
              <a:gd name="connsiteY219" fmla="*/ 4084649 h 4500285"/>
              <a:gd name="connsiteX220" fmla="*/ 1059873 w 8510155"/>
              <a:gd name="connsiteY220" fmla="*/ 4063867 h 4500285"/>
              <a:gd name="connsiteX221" fmla="*/ 904009 w 8510155"/>
              <a:gd name="connsiteY221" fmla="*/ 4043085 h 4500285"/>
              <a:gd name="connsiteX222" fmla="*/ 872836 w 8510155"/>
              <a:gd name="connsiteY222" fmla="*/ 4032694 h 4500285"/>
              <a:gd name="connsiteX223" fmla="*/ 768927 w 8510155"/>
              <a:gd name="connsiteY223" fmla="*/ 4011912 h 4500285"/>
              <a:gd name="connsiteX224" fmla="*/ 685800 w 8510155"/>
              <a:gd name="connsiteY224" fmla="*/ 3991130 h 4500285"/>
              <a:gd name="connsiteX225" fmla="*/ 644236 w 8510155"/>
              <a:gd name="connsiteY225" fmla="*/ 3980740 h 4500285"/>
              <a:gd name="connsiteX226" fmla="*/ 581891 w 8510155"/>
              <a:gd name="connsiteY226" fmla="*/ 3959958 h 4500285"/>
              <a:gd name="connsiteX227" fmla="*/ 353291 w 8510155"/>
              <a:gd name="connsiteY227" fmla="*/ 3949567 h 4500285"/>
              <a:gd name="connsiteX228" fmla="*/ 249382 w 8510155"/>
              <a:gd name="connsiteY228" fmla="*/ 3928785 h 4500285"/>
              <a:gd name="connsiteX229" fmla="*/ 197427 w 8510155"/>
              <a:gd name="connsiteY229" fmla="*/ 3918394 h 4500285"/>
              <a:gd name="connsiteX230" fmla="*/ 114300 w 8510155"/>
              <a:gd name="connsiteY230" fmla="*/ 3897612 h 4500285"/>
              <a:gd name="connsiteX231" fmla="*/ 31173 w 8510155"/>
              <a:gd name="connsiteY231" fmla="*/ 3876830 h 4500285"/>
              <a:gd name="connsiteX232" fmla="*/ 0 w 8510155"/>
              <a:gd name="connsiteY232" fmla="*/ 3866440 h 4500285"/>
              <a:gd name="connsiteX233" fmla="*/ 93518 w 8510155"/>
              <a:gd name="connsiteY233" fmla="*/ 3783312 h 4500285"/>
              <a:gd name="connsiteX234" fmla="*/ 155864 w 8510155"/>
              <a:gd name="connsiteY234" fmla="*/ 3731358 h 4500285"/>
              <a:gd name="connsiteX235" fmla="*/ 332509 w 8510155"/>
              <a:gd name="connsiteY235" fmla="*/ 3606667 h 4500285"/>
              <a:gd name="connsiteX236" fmla="*/ 415636 w 8510155"/>
              <a:gd name="connsiteY236" fmla="*/ 3513149 h 4500285"/>
              <a:gd name="connsiteX237" fmla="*/ 457200 w 8510155"/>
              <a:gd name="connsiteY237" fmla="*/ 3450803 h 4500285"/>
              <a:gd name="connsiteX238" fmla="*/ 446809 w 8510155"/>
              <a:gd name="connsiteY238" fmla="*/ 3409240 h 4500285"/>
              <a:gd name="connsiteX239" fmla="*/ 374073 w 8510155"/>
              <a:gd name="connsiteY239" fmla="*/ 3253376 h 4500285"/>
              <a:gd name="connsiteX240" fmla="*/ 280555 w 8510155"/>
              <a:gd name="connsiteY240" fmla="*/ 3118294 h 4500285"/>
              <a:gd name="connsiteX241" fmla="*/ 259773 w 8510155"/>
              <a:gd name="connsiteY241" fmla="*/ 3087121 h 4500285"/>
              <a:gd name="connsiteX242" fmla="*/ 197427 w 8510155"/>
              <a:gd name="connsiteY242" fmla="*/ 3003994 h 4500285"/>
              <a:gd name="connsiteX243" fmla="*/ 176646 w 8510155"/>
              <a:gd name="connsiteY243" fmla="*/ 2962430 h 4500285"/>
              <a:gd name="connsiteX244" fmla="*/ 114300 w 8510155"/>
              <a:gd name="connsiteY244" fmla="*/ 2889694 h 4500285"/>
              <a:gd name="connsiteX245" fmla="*/ 41564 w 8510155"/>
              <a:gd name="connsiteY245" fmla="*/ 2765003 h 4500285"/>
              <a:gd name="connsiteX246" fmla="*/ 0 w 8510155"/>
              <a:gd name="connsiteY246" fmla="*/ 2681876 h 4500285"/>
              <a:gd name="connsiteX247" fmla="*/ 10391 w 8510155"/>
              <a:gd name="connsiteY247" fmla="*/ 2629921 h 4500285"/>
              <a:gd name="connsiteX248" fmla="*/ 93518 w 8510155"/>
              <a:gd name="connsiteY248" fmla="*/ 2567576 h 4500285"/>
              <a:gd name="connsiteX249" fmla="*/ 238991 w 8510155"/>
              <a:gd name="connsiteY249" fmla="*/ 2505230 h 4500285"/>
              <a:gd name="connsiteX250" fmla="*/ 477982 w 8510155"/>
              <a:gd name="connsiteY250" fmla="*/ 2380540 h 4500285"/>
              <a:gd name="connsiteX251" fmla="*/ 498764 w 8510155"/>
              <a:gd name="connsiteY251" fmla="*/ 2307803 h 4500285"/>
              <a:gd name="connsiteX252" fmla="*/ 477982 w 8510155"/>
              <a:gd name="connsiteY252" fmla="*/ 2183112 h 4500285"/>
              <a:gd name="connsiteX253" fmla="*/ 457200 w 8510155"/>
              <a:gd name="connsiteY253" fmla="*/ 2141549 h 4500285"/>
              <a:gd name="connsiteX254" fmla="*/ 384464 w 8510155"/>
              <a:gd name="connsiteY254" fmla="*/ 1933730 h 4500285"/>
              <a:gd name="connsiteX255" fmla="*/ 332509 w 8510155"/>
              <a:gd name="connsiteY255" fmla="*/ 1757085 h 4500285"/>
              <a:gd name="connsiteX256" fmla="*/ 290946 w 8510155"/>
              <a:gd name="connsiteY256" fmla="*/ 1642785 h 4500285"/>
              <a:gd name="connsiteX257" fmla="*/ 280555 w 8510155"/>
              <a:gd name="connsiteY257" fmla="*/ 1611612 h 4500285"/>
              <a:gd name="connsiteX258" fmla="*/ 238991 w 8510155"/>
              <a:gd name="connsiteY258" fmla="*/ 1518094 h 4500285"/>
              <a:gd name="connsiteX259" fmla="*/ 228600 w 8510155"/>
              <a:gd name="connsiteY259" fmla="*/ 1486921 h 4500285"/>
              <a:gd name="connsiteX260" fmla="*/ 197427 w 8510155"/>
              <a:gd name="connsiteY260" fmla="*/ 1403794 h 4500285"/>
              <a:gd name="connsiteX261" fmla="*/ 145473 w 8510155"/>
              <a:gd name="connsiteY261" fmla="*/ 1279103 h 4500285"/>
              <a:gd name="connsiteX262" fmla="*/ 135082 w 8510155"/>
              <a:gd name="connsiteY262" fmla="*/ 1237540 h 4500285"/>
              <a:gd name="connsiteX263" fmla="*/ 114300 w 8510155"/>
              <a:gd name="connsiteY263" fmla="*/ 1175194 h 4500285"/>
              <a:gd name="connsiteX264" fmla="*/ 176646 w 8510155"/>
              <a:gd name="connsiteY264" fmla="*/ 1144021 h 4500285"/>
              <a:gd name="connsiteX265" fmla="*/ 249382 w 8510155"/>
              <a:gd name="connsiteY265" fmla="*/ 1133630 h 4500285"/>
              <a:gd name="connsiteX266" fmla="*/ 332509 w 8510155"/>
              <a:gd name="connsiteY266" fmla="*/ 1112849 h 4500285"/>
              <a:gd name="connsiteX267" fmla="*/ 415636 w 8510155"/>
              <a:gd name="connsiteY267" fmla="*/ 1102458 h 4500285"/>
              <a:gd name="connsiteX268" fmla="*/ 509155 w 8510155"/>
              <a:gd name="connsiteY268" fmla="*/ 1081676 h 4500285"/>
              <a:gd name="connsiteX269" fmla="*/ 581891 w 8510155"/>
              <a:gd name="connsiteY269" fmla="*/ 1060894 h 4500285"/>
              <a:gd name="connsiteX270" fmla="*/ 613064 w 8510155"/>
              <a:gd name="connsiteY270" fmla="*/ 1029721 h 4500285"/>
              <a:gd name="connsiteX271" fmla="*/ 654627 w 8510155"/>
              <a:gd name="connsiteY271" fmla="*/ 894640 h 4500285"/>
              <a:gd name="connsiteX272" fmla="*/ 675409 w 8510155"/>
              <a:gd name="connsiteY272" fmla="*/ 666040 h 4500285"/>
              <a:gd name="connsiteX273" fmla="*/ 665018 w 8510155"/>
              <a:gd name="connsiteY273" fmla="*/ 427049 h 4500285"/>
              <a:gd name="connsiteX274" fmla="*/ 654627 w 8510155"/>
              <a:gd name="connsiteY274" fmla="*/ 333530 h 4500285"/>
              <a:gd name="connsiteX275" fmla="*/ 644236 w 8510155"/>
              <a:gd name="connsiteY275" fmla="*/ 250403 h 4500285"/>
              <a:gd name="connsiteX276" fmla="*/ 623455 w 8510155"/>
              <a:gd name="connsiteY276" fmla="*/ 136103 h 4500285"/>
              <a:gd name="connsiteX277" fmla="*/ 633846 w 8510155"/>
              <a:gd name="connsiteY277" fmla="*/ 52976 h 4500285"/>
              <a:gd name="connsiteX278" fmla="*/ 706582 w 8510155"/>
              <a:gd name="connsiteY278" fmla="*/ 125712 h 4500285"/>
              <a:gd name="connsiteX279" fmla="*/ 810491 w 8510155"/>
              <a:gd name="connsiteY279" fmla="*/ 219230 h 4500285"/>
              <a:gd name="connsiteX280" fmla="*/ 935182 w 8510155"/>
              <a:gd name="connsiteY280" fmla="*/ 323140 h 4500285"/>
              <a:gd name="connsiteX281" fmla="*/ 1039091 w 8510155"/>
              <a:gd name="connsiteY281" fmla="*/ 416658 h 4500285"/>
              <a:gd name="connsiteX282" fmla="*/ 1174173 w 8510155"/>
              <a:gd name="connsiteY282" fmla="*/ 499785 h 4500285"/>
              <a:gd name="connsiteX283" fmla="*/ 1205346 w 8510155"/>
              <a:gd name="connsiteY283" fmla="*/ 489394 h 4500285"/>
              <a:gd name="connsiteX284" fmla="*/ 1278082 w 8510155"/>
              <a:gd name="connsiteY284" fmla="*/ 364703 h 4500285"/>
              <a:gd name="connsiteX285" fmla="*/ 1392382 w 8510155"/>
              <a:gd name="connsiteY285" fmla="*/ 229621 h 4500285"/>
              <a:gd name="connsiteX286" fmla="*/ 1475509 w 8510155"/>
              <a:gd name="connsiteY286" fmla="*/ 136103 h 4500285"/>
              <a:gd name="connsiteX287" fmla="*/ 1527464 w 8510155"/>
              <a:gd name="connsiteY287" fmla="*/ 94540 h 4500285"/>
              <a:gd name="connsiteX288" fmla="*/ 1558636 w 8510155"/>
              <a:gd name="connsiteY288" fmla="*/ 63367 h 4500285"/>
              <a:gd name="connsiteX289" fmla="*/ 1589809 w 8510155"/>
              <a:gd name="connsiteY289" fmla="*/ 42585 h 4500285"/>
              <a:gd name="connsiteX290" fmla="*/ 1652155 w 8510155"/>
              <a:gd name="connsiteY290" fmla="*/ 1021 h 4500285"/>
              <a:gd name="connsiteX291" fmla="*/ 1693718 w 8510155"/>
              <a:gd name="connsiteY291" fmla="*/ 84149 h 4500285"/>
              <a:gd name="connsiteX292" fmla="*/ 1724891 w 8510155"/>
              <a:gd name="connsiteY292" fmla="*/ 136103 h 4500285"/>
              <a:gd name="connsiteX293" fmla="*/ 1735282 w 8510155"/>
              <a:gd name="connsiteY293" fmla="*/ 167276 h 4500285"/>
              <a:gd name="connsiteX294" fmla="*/ 1766455 w 8510155"/>
              <a:gd name="connsiteY294" fmla="*/ 219230 h 4500285"/>
              <a:gd name="connsiteX295" fmla="*/ 1787236 w 8510155"/>
              <a:gd name="connsiteY295" fmla="*/ 271185 h 4500285"/>
              <a:gd name="connsiteX296" fmla="*/ 1808018 w 8510155"/>
              <a:gd name="connsiteY296" fmla="*/ 302358 h 4500285"/>
              <a:gd name="connsiteX297" fmla="*/ 1818409 w 8510155"/>
              <a:gd name="connsiteY297" fmla="*/ 333530 h 4500285"/>
              <a:gd name="connsiteX298" fmla="*/ 1839191 w 8510155"/>
              <a:gd name="connsiteY298" fmla="*/ 375094 h 4500285"/>
              <a:gd name="connsiteX299" fmla="*/ 1849582 w 8510155"/>
              <a:gd name="connsiteY299" fmla="*/ 406267 h 4500285"/>
              <a:gd name="connsiteX300" fmla="*/ 1870364 w 8510155"/>
              <a:gd name="connsiteY300" fmla="*/ 437440 h 4500285"/>
              <a:gd name="connsiteX301" fmla="*/ 1901536 w 8510155"/>
              <a:gd name="connsiteY301" fmla="*/ 499785 h 4500285"/>
              <a:gd name="connsiteX302" fmla="*/ 1932709 w 8510155"/>
              <a:gd name="connsiteY302" fmla="*/ 530958 h 4500285"/>
              <a:gd name="connsiteX303" fmla="*/ 1963882 w 8510155"/>
              <a:gd name="connsiteY303" fmla="*/ 530958 h 450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8510155" h="4500285">
                <a:moveTo>
                  <a:pt x="1963882" y="530958"/>
                </a:moveTo>
                <a:cubicBezTo>
                  <a:pt x="1977736" y="525763"/>
                  <a:pt x="1998797" y="510628"/>
                  <a:pt x="2015836" y="499785"/>
                </a:cubicBezTo>
                <a:cubicBezTo>
                  <a:pt x="2036908" y="486375"/>
                  <a:pt x="2057400" y="472076"/>
                  <a:pt x="2078182" y="458221"/>
                </a:cubicBezTo>
                <a:cubicBezTo>
                  <a:pt x="2088573" y="451294"/>
                  <a:pt x="2098765" y="444059"/>
                  <a:pt x="2109355" y="437440"/>
                </a:cubicBezTo>
                <a:cubicBezTo>
                  <a:pt x="2126481" y="426736"/>
                  <a:pt x="2144505" y="417470"/>
                  <a:pt x="2161309" y="406267"/>
                </a:cubicBezTo>
                <a:cubicBezTo>
                  <a:pt x="2182091" y="392412"/>
                  <a:pt x="2201315" y="375873"/>
                  <a:pt x="2223655" y="364703"/>
                </a:cubicBezTo>
                <a:cubicBezTo>
                  <a:pt x="2323308" y="314875"/>
                  <a:pt x="2199747" y="377985"/>
                  <a:pt x="2317173" y="312749"/>
                </a:cubicBezTo>
                <a:cubicBezTo>
                  <a:pt x="2330713" y="305227"/>
                  <a:pt x="2345287" y="299652"/>
                  <a:pt x="2358736" y="291967"/>
                </a:cubicBezTo>
                <a:cubicBezTo>
                  <a:pt x="2369579" y="285771"/>
                  <a:pt x="2378739" y="276770"/>
                  <a:pt x="2389909" y="271185"/>
                </a:cubicBezTo>
                <a:cubicBezTo>
                  <a:pt x="2460619" y="235830"/>
                  <a:pt x="2376153" y="294070"/>
                  <a:pt x="2462646" y="240012"/>
                </a:cubicBezTo>
                <a:cubicBezTo>
                  <a:pt x="2477332" y="230834"/>
                  <a:pt x="2489173" y="217432"/>
                  <a:pt x="2504209" y="208840"/>
                </a:cubicBezTo>
                <a:cubicBezTo>
                  <a:pt x="2513719" y="203406"/>
                  <a:pt x="2525807" y="203768"/>
                  <a:pt x="2535382" y="198449"/>
                </a:cubicBezTo>
                <a:cubicBezTo>
                  <a:pt x="2557215" y="186319"/>
                  <a:pt x="2574537" y="166161"/>
                  <a:pt x="2597727" y="156885"/>
                </a:cubicBezTo>
                <a:cubicBezTo>
                  <a:pt x="2632363" y="143030"/>
                  <a:pt x="2668269" y="132003"/>
                  <a:pt x="2701636" y="115321"/>
                </a:cubicBezTo>
                <a:cubicBezTo>
                  <a:pt x="2715491" y="108394"/>
                  <a:pt x="2729045" y="100831"/>
                  <a:pt x="2743200" y="94540"/>
                </a:cubicBezTo>
                <a:cubicBezTo>
                  <a:pt x="2760245" y="86965"/>
                  <a:pt x="2778110" y="81334"/>
                  <a:pt x="2795155" y="73758"/>
                </a:cubicBezTo>
                <a:cubicBezTo>
                  <a:pt x="2809310" y="67467"/>
                  <a:pt x="2822336" y="58729"/>
                  <a:pt x="2836718" y="52976"/>
                </a:cubicBezTo>
                <a:cubicBezTo>
                  <a:pt x="2857057" y="44840"/>
                  <a:pt x="2878282" y="39121"/>
                  <a:pt x="2899064" y="32194"/>
                </a:cubicBezTo>
                <a:cubicBezTo>
                  <a:pt x="2909455" y="28730"/>
                  <a:pt x="2921123" y="27878"/>
                  <a:pt x="2930236" y="21803"/>
                </a:cubicBezTo>
                <a:lnTo>
                  <a:pt x="2961409" y="1021"/>
                </a:lnTo>
                <a:cubicBezTo>
                  <a:pt x="2971800" y="4485"/>
                  <a:pt x="2984837" y="3667"/>
                  <a:pt x="2992582" y="11412"/>
                </a:cubicBezTo>
                <a:cubicBezTo>
                  <a:pt x="3003535" y="22365"/>
                  <a:pt x="3005679" y="39527"/>
                  <a:pt x="3013364" y="52976"/>
                </a:cubicBezTo>
                <a:cubicBezTo>
                  <a:pt x="3019560" y="63819"/>
                  <a:pt x="3026151" y="74555"/>
                  <a:pt x="3034146" y="84149"/>
                </a:cubicBezTo>
                <a:cubicBezTo>
                  <a:pt x="3043553" y="95438"/>
                  <a:pt x="3055911" y="104032"/>
                  <a:pt x="3065318" y="115321"/>
                </a:cubicBezTo>
                <a:cubicBezTo>
                  <a:pt x="3073313" y="124915"/>
                  <a:pt x="3078755" y="136394"/>
                  <a:pt x="3086100" y="146494"/>
                </a:cubicBezTo>
                <a:cubicBezTo>
                  <a:pt x="3106472" y="174506"/>
                  <a:pt x="3127328" y="202167"/>
                  <a:pt x="3148446" y="229621"/>
                </a:cubicBezTo>
                <a:cubicBezTo>
                  <a:pt x="3161968" y="247200"/>
                  <a:pt x="3171556" y="269274"/>
                  <a:pt x="3190009" y="281576"/>
                </a:cubicBezTo>
                <a:cubicBezTo>
                  <a:pt x="3200400" y="288503"/>
                  <a:pt x="3212351" y="293527"/>
                  <a:pt x="3221182" y="302358"/>
                </a:cubicBezTo>
                <a:cubicBezTo>
                  <a:pt x="3233428" y="314604"/>
                  <a:pt x="3240109" y="331675"/>
                  <a:pt x="3252355" y="343921"/>
                </a:cubicBezTo>
                <a:cubicBezTo>
                  <a:pt x="3261185" y="352751"/>
                  <a:pt x="3273933" y="356708"/>
                  <a:pt x="3283527" y="364703"/>
                </a:cubicBezTo>
                <a:cubicBezTo>
                  <a:pt x="3294816" y="374111"/>
                  <a:pt x="3303100" y="386854"/>
                  <a:pt x="3314700" y="395876"/>
                </a:cubicBezTo>
                <a:cubicBezTo>
                  <a:pt x="3334416" y="411210"/>
                  <a:pt x="3356264" y="423585"/>
                  <a:pt x="3377046" y="437440"/>
                </a:cubicBezTo>
                <a:lnTo>
                  <a:pt x="3408218" y="458221"/>
                </a:lnTo>
                <a:cubicBezTo>
                  <a:pt x="3418609" y="465148"/>
                  <a:pt x="3427543" y="475054"/>
                  <a:pt x="3439391" y="479003"/>
                </a:cubicBezTo>
                <a:lnTo>
                  <a:pt x="3470564" y="489394"/>
                </a:lnTo>
                <a:cubicBezTo>
                  <a:pt x="3520847" y="486748"/>
                  <a:pt x="3656756" y="487007"/>
                  <a:pt x="3730336" y="468612"/>
                </a:cubicBezTo>
                <a:cubicBezTo>
                  <a:pt x="3871759" y="433256"/>
                  <a:pt x="3736129" y="466038"/>
                  <a:pt x="3823855" y="427049"/>
                </a:cubicBezTo>
                <a:cubicBezTo>
                  <a:pt x="3843873" y="418152"/>
                  <a:pt x="3866607" y="416064"/>
                  <a:pt x="3886200" y="406267"/>
                </a:cubicBezTo>
                <a:cubicBezTo>
                  <a:pt x="4026688" y="336023"/>
                  <a:pt x="3965324" y="353034"/>
                  <a:pt x="4062846" y="333530"/>
                </a:cubicBezTo>
                <a:cubicBezTo>
                  <a:pt x="4241899" y="221622"/>
                  <a:pt x="4063118" y="324319"/>
                  <a:pt x="4208318" y="260794"/>
                </a:cubicBezTo>
                <a:cubicBezTo>
                  <a:pt x="4243796" y="245273"/>
                  <a:pt x="4276272" y="223222"/>
                  <a:pt x="4312227" y="208840"/>
                </a:cubicBezTo>
                <a:cubicBezTo>
                  <a:pt x="4346863" y="194985"/>
                  <a:pt x="4379945" y="176324"/>
                  <a:pt x="4416136" y="167276"/>
                </a:cubicBezTo>
                <a:cubicBezTo>
                  <a:pt x="4429991" y="163812"/>
                  <a:pt x="4444152" y="161401"/>
                  <a:pt x="4457700" y="156885"/>
                </a:cubicBezTo>
                <a:cubicBezTo>
                  <a:pt x="4475395" y="150987"/>
                  <a:pt x="4492610" y="143679"/>
                  <a:pt x="4509655" y="136103"/>
                </a:cubicBezTo>
                <a:cubicBezTo>
                  <a:pt x="4523810" y="129812"/>
                  <a:pt x="4536382" y="119772"/>
                  <a:pt x="4551218" y="115321"/>
                </a:cubicBezTo>
                <a:cubicBezTo>
                  <a:pt x="4571398" y="109267"/>
                  <a:pt x="4592782" y="108394"/>
                  <a:pt x="4613564" y="104930"/>
                </a:cubicBezTo>
                <a:cubicBezTo>
                  <a:pt x="4707294" y="58066"/>
                  <a:pt x="4591014" y="112448"/>
                  <a:pt x="4738255" y="63367"/>
                </a:cubicBezTo>
                <a:cubicBezTo>
                  <a:pt x="4759037" y="56440"/>
                  <a:pt x="4779348" y="47898"/>
                  <a:pt x="4800600" y="42585"/>
                </a:cubicBezTo>
                <a:lnTo>
                  <a:pt x="4883727" y="21803"/>
                </a:lnTo>
                <a:cubicBezTo>
                  <a:pt x="4908406" y="5350"/>
                  <a:pt x="4916741" y="-12054"/>
                  <a:pt x="4946073" y="11412"/>
                </a:cubicBezTo>
                <a:cubicBezTo>
                  <a:pt x="4959399" y="22073"/>
                  <a:pt x="4981175" y="72843"/>
                  <a:pt x="4987636" y="84149"/>
                </a:cubicBezTo>
                <a:cubicBezTo>
                  <a:pt x="4993832" y="94992"/>
                  <a:pt x="5002222" y="104478"/>
                  <a:pt x="5008418" y="115321"/>
                </a:cubicBezTo>
                <a:cubicBezTo>
                  <a:pt x="5016103" y="128770"/>
                  <a:pt x="5020990" y="143750"/>
                  <a:pt x="5029200" y="156885"/>
                </a:cubicBezTo>
                <a:cubicBezTo>
                  <a:pt x="5038379" y="171571"/>
                  <a:pt x="5050307" y="184357"/>
                  <a:pt x="5060373" y="198449"/>
                </a:cubicBezTo>
                <a:cubicBezTo>
                  <a:pt x="5067632" y="208611"/>
                  <a:pt x="5073896" y="219459"/>
                  <a:pt x="5081155" y="229621"/>
                </a:cubicBezTo>
                <a:cubicBezTo>
                  <a:pt x="5091221" y="243713"/>
                  <a:pt x="5102261" y="257093"/>
                  <a:pt x="5112327" y="271185"/>
                </a:cubicBezTo>
                <a:cubicBezTo>
                  <a:pt x="5119586" y="281347"/>
                  <a:pt x="5124708" y="293117"/>
                  <a:pt x="5133109" y="302358"/>
                </a:cubicBezTo>
                <a:cubicBezTo>
                  <a:pt x="5261985" y="444122"/>
                  <a:pt x="5170080" y="341471"/>
                  <a:pt x="5257800" y="416658"/>
                </a:cubicBezTo>
                <a:cubicBezTo>
                  <a:pt x="5268957" y="426221"/>
                  <a:pt x="5277374" y="438808"/>
                  <a:pt x="5288973" y="447830"/>
                </a:cubicBezTo>
                <a:cubicBezTo>
                  <a:pt x="5308688" y="463164"/>
                  <a:pt x="5330536" y="475539"/>
                  <a:pt x="5351318" y="489394"/>
                </a:cubicBezTo>
                <a:lnTo>
                  <a:pt x="5382491" y="510176"/>
                </a:lnTo>
                <a:cubicBezTo>
                  <a:pt x="5403273" y="506712"/>
                  <a:pt x="5424235" y="504199"/>
                  <a:pt x="5444836" y="499785"/>
                </a:cubicBezTo>
                <a:cubicBezTo>
                  <a:pt x="5517905" y="484127"/>
                  <a:pt x="5524881" y="480030"/>
                  <a:pt x="5590309" y="458221"/>
                </a:cubicBezTo>
                <a:cubicBezTo>
                  <a:pt x="5600700" y="454757"/>
                  <a:pt x="5612090" y="453465"/>
                  <a:pt x="5621482" y="447830"/>
                </a:cubicBezTo>
                <a:cubicBezTo>
                  <a:pt x="5638800" y="437439"/>
                  <a:pt x="5655372" y="425690"/>
                  <a:pt x="5673436" y="416658"/>
                </a:cubicBezTo>
                <a:cubicBezTo>
                  <a:pt x="5683233" y="411760"/>
                  <a:pt x="5694638" y="410799"/>
                  <a:pt x="5704609" y="406267"/>
                </a:cubicBezTo>
                <a:cubicBezTo>
                  <a:pt x="5732812" y="393447"/>
                  <a:pt x="5758346" y="374500"/>
                  <a:pt x="5787736" y="364703"/>
                </a:cubicBezTo>
                <a:cubicBezTo>
                  <a:pt x="5798127" y="361239"/>
                  <a:pt x="5809334" y="359631"/>
                  <a:pt x="5818909" y="354312"/>
                </a:cubicBezTo>
                <a:cubicBezTo>
                  <a:pt x="5840743" y="342182"/>
                  <a:pt x="5858915" y="323919"/>
                  <a:pt x="5881255" y="312749"/>
                </a:cubicBezTo>
                <a:cubicBezTo>
                  <a:pt x="5902037" y="302358"/>
                  <a:pt x="5922448" y="291191"/>
                  <a:pt x="5943600" y="281576"/>
                </a:cubicBezTo>
                <a:cubicBezTo>
                  <a:pt x="5960581" y="273858"/>
                  <a:pt x="5979180" y="269726"/>
                  <a:pt x="5995555" y="260794"/>
                </a:cubicBezTo>
                <a:cubicBezTo>
                  <a:pt x="6085854" y="211539"/>
                  <a:pt x="6026216" y="229840"/>
                  <a:pt x="6099464" y="198449"/>
                </a:cubicBezTo>
                <a:cubicBezTo>
                  <a:pt x="6109531" y="194135"/>
                  <a:pt x="6120569" y="192373"/>
                  <a:pt x="6130636" y="188058"/>
                </a:cubicBezTo>
                <a:cubicBezTo>
                  <a:pt x="6144874" y="181956"/>
                  <a:pt x="6157962" y="173378"/>
                  <a:pt x="6172200" y="167276"/>
                </a:cubicBezTo>
                <a:cubicBezTo>
                  <a:pt x="6182267" y="162961"/>
                  <a:pt x="6193576" y="161783"/>
                  <a:pt x="6203373" y="156885"/>
                </a:cubicBezTo>
                <a:cubicBezTo>
                  <a:pt x="6214543" y="151300"/>
                  <a:pt x="6223134" y="141175"/>
                  <a:pt x="6234546" y="136103"/>
                </a:cubicBezTo>
                <a:cubicBezTo>
                  <a:pt x="6254564" y="127206"/>
                  <a:pt x="6278664" y="127472"/>
                  <a:pt x="6296891" y="115321"/>
                </a:cubicBezTo>
                <a:cubicBezTo>
                  <a:pt x="6307282" y="108394"/>
                  <a:pt x="6316652" y="99612"/>
                  <a:pt x="6328064" y="94540"/>
                </a:cubicBezTo>
                <a:cubicBezTo>
                  <a:pt x="6348082" y="85643"/>
                  <a:pt x="6372182" y="85909"/>
                  <a:pt x="6390409" y="73758"/>
                </a:cubicBezTo>
                <a:lnTo>
                  <a:pt x="6452755" y="32194"/>
                </a:lnTo>
                <a:cubicBezTo>
                  <a:pt x="6466609" y="49512"/>
                  <a:pt x="6481600" y="65980"/>
                  <a:pt x="6494318" y="84149"/>
                </a:cubicBezTo>
                <a:cubicBezTo>
                  <a:pt x="6505900" y="100694"/>
                  <a:pt x="6512702" y="120472"/>
                  <a:pt x="6525491" y="136103"/>
                </a:cubicBezTo>
                <a:cubicBezTo>
                  <a:pt x="6544102" y="158850"/>
                  <a:pt x="6568175" y="176604"/>
                  <a:pt x="6587836" y="198449"/>
                </a:cubicBezTo>
                <a:cubicBezTo>
                  <a:pt x="6599421" y="211321"/>
                  <a:pt x="6607424" y="227140"/>
                  <a:pt x="6619009" y="240012"/>
                </a:cubicBezTo>
                <a:cubicBezTo>
                  <a:pt x="6638670" y="261857"/>
                  <a:pt x="6660573" y="281576"/>
                  <a:pt x="6681355" y="302358"/>
                </a:cubicBezTo>
                <a:cubicBezTo>
                  <a:pt x="6691746" y="312749"/>
                  <a:pt x="6701052" y="324350"/>
                  <a:pt x="6712527" y="333530"/>
                </a:cubicBezTo>
                <a:cubicBezTo>
                  <a:pt x="6747163" y="361239"/>
                  <a:pt x="6779529" y="392054"/>
                  <a:pt x="6816436" y="416658"/>
                </a:cubicBezTo>
                <a:cubicBezTo>
                  <a:pt x="6826827" y="423585"/>
                  <a:pt x="6838015" y="429445"/>
                  <a:pt x="6847609" y="437440"/>
                </a:cubicBezTo>
                <a:cubicBezTo>
                  <a:pt x="6901697" y="482512"/>
                  <a:pt x="6854316" y="461574"/>
                  <a:pt x="6930736" y="499785"/>
                </a:cubicBezTo>
                <a:cubicBezTo>
                  <a:pt x="6940533" y="504683"/>
                  <a:pt x="6952112" y="505278"/>
                  <a:pt x="6961909" y="510176"/>
                </a:cubicBezTo>
                <a:cubicBezTo>
                  <a:pt x="6973079" y="515761"/>
                  <a:pt x="6981912" y="525373"/>
                  <a:pt x="6993082" y="530958"/>
                </a:cubicBezTo>
                <a:cubicBezTo>
                  <a:pt x="7002879" y="535856"/>
                  <a:pt x="7014458" y="536451"/>
                  <a:pt x="7024255" y="541349"/>
                </a:cubicBezTo>
                <a:cubicBezTo>
                  <a:pt x="7123055" y="590748"/>
                  <a:pt x="6956922" y="529295"/>
                  <a:pt x="7117773" y="582912"/>
                </a:cubicBezTo>
                <a:cubicBezTo>
                  <a:pt x="7128164" y="586376"/>
                  <a:pt x="7138078" y="591944"/>
                  <a:pt x="7148946" y="593303"/>
                </a:cubicBezTo>
                <a:cubicBezTo>
                  <a:pt x="7369878" y="620920"/>
                  <a:pt x="7053840" y="582753"/>
                  <a:pt x="7367155" y="614085"/>
                </a:cubicBezTo>
                <a:cubicBezTo>
                  <a:pt x="7391525" y="616522"/>
                  <a:pt x="7415472" y="622598"/>
                  <a:pt x="7439891" y="624476"/>
                </a:cubicBezTo>
                <a:cubicBezTo>
                  <a:pt x="7527132" y="631187"/>
                  <a:pt x="7815481" y="642291"/>
                  <a:pt x="7886700" y="645258"/>
                </a:cubicBezTo>
                <a:cubicBezTo>
                  <a:pt x="7952509" y="641794"/>
                  <a:pt x="8034873" y="591085"/>
                  <a:pt x="8084127" y="634867"/>
                </a:cubicBezTo>
                <a:cubicBezTo>
                  <a:pt x="8128212" y="674053"/>
                  <a:pt x="8079076" y="752771"/>
                  <a:pt x="8073736" y="811512"/>
                </a:cubicBezTo>
                <a:cubicBezTo>
                  <a:pt x="8072137" y="829101"/>
                  <a:pt x="8066249" y="846046"/>
                  <a:pt x="8063346" y="863467"/>
                </a:cubicBezTo>
                <a:cubicBezTo>
                  <a:pt x="8059320" y="887625"/>
                  <a:pt x="8057758" y="912187"/>
                  <a:pt x="8052955" y="936203"/>
                </a:cubicBezTo>
                <a:cubicBezTo>
                  <a:pt x="8050807" y="946943"/>
                  <a:pt x="8045027" y="956703"/>
                  <a:pt x="8042564" y="967376"/>
                </a:cubicBezTo>
                <a:cubicBezTo>
                  <a:pt x="8034621" y="1001794"/>
                  <a:pt x="8030349" y="1037017"/>
                  <a:pt x="8021782" y="1071285"/>
                </a:cubicBezTo>
                <a:lnTo>
                  <a:pt x="8011391" y="1112849"/>
                </a:lnTo>
                <a:cubicBezTo>
                  <a:pt x="7998191" y="1231644"/>
                  <a:pt x="7994797" y="1210795"/>
                  <a:pt x="8011391" y="1351840"/>
                </a:cubicBezTo>
                <a:cubicBezTo>
                  <a:pt x="8015409" y="1385992"/>
                  <a:pt x="8027476" y="1384009"/>
                  <a:pt x="8042564" y="1414185"/>
                </a:cubicBezTo>
                <a:cubicBezTo>
                  <a:pt x="8059466" y="1447988"/>
                  <a:pt x="8043959" y="1446753"/>
                  <a:pt x="8073736" y="1476530"/>
                </a:cubicBezTo>
                <a:cubicBezTo>
                  <a:pt x="8082567" y="1485361"/>
                  <a:pt x="8094518" y="1490385"/>
                  <a:pt x="8104909" y="1497312"/>
                </a:cubicBezTo>
                <a:cubicBezTo>
                  <a:pt x="8141025" y="1569544"/>
                  <a:pt x="8114738" y="1527923"/>
                  <a:pt x="8198427" y="1611612"/>
                </a:cubicBezTo>
                <a:lnTo>
                  <a:pt x="8291946" y="1705130"/>
                </a:lnTo>
                <a:cubicBezTo>
                  <a:pt x="8305801" y="1718985"/>
                  <a:pt x="8317206" y="1735826"/>
                  <a:pt x="8333509" y="1746694"/>
                </a:cubicBezTo>
                <a:cubicBezTo>
                  <a:pt x="8410907" y="1798292"/>
                  <a:pt x="8315846" y="1731975"/>
                  <a:pt x="8395855" y="1798649"/>
                </a:cubicBezTo>
                <a:cubicBezTo>
                  <a:pt x="8405449" y="1806644"/>
                  <a:pt x="8417693" y="1811133"/>
                  <a:pt x="8427027" y="1819430"/>
                </a:cubicBezTo>
                <a:cubicBezTo>
                  <a:pt x="8485262" y="1871195"/>
                  <a:pt x="8478569" y="1865570"/>
                  <a:pt x="8510155" y="1912949"/>
                </a:cubicBezTo>
                <a:cubicBezTo>
                  <a:pt x="8456911" y="2019434"/>
                  <a:pt x="8536980" y="1870253"/>
                  <a:pt x="8427027" y="2016858"/>
                </a:cubicBezTo>
                <a:cubicBezTo>
                  <a:pt x="8398367" y="2055072"/>
                  <a:pt x="8391958" y="2067699"/>
                  <a:pt x="8354291" y="2099985"/>
                </a:cubicBezTo>
                <a:cubicBezTo>
                  <a:pt x="8344809" y="2108112"/>
                  <a:pt x="8333509" y="2113840"/>
                  <a:pt x="8323118" y="2120767"/>
                </a:cubicBezTo>
                <a:cubicBezTo>
                  <a:pt x="8312727" y="2134621"/>
                  <a:pt x="8303531" y="2149458"/>
                  <a:pt x="8291946" y="2162330"/>
                </a:cubicBezTo>
                <a:cubicBezTo>
                  <a:pt x="8272285" y="2184176"/>
                  <a:pt x="8245903" y="2200222"/>
                  <a:pt x="8229600" y="2224676"/>
                </a:cubicBezTo>
                <a:cubicBezTo>
                  <a:pt x="8162034" y="2326025"/>
                  <a:pt x="8267866" y="2168526"/>
                  <a:pt x="8177646" y="2297412"/>
                </a:cubicBezTo>
                <a:cubicBezTo>
                  <a:pt x="8163323" y="2317874"/>
                  <a:pt x="8149937" y="2338976"/>
                  <a:pt x="8136082" y="2359758"/>
                </a:cubicBezTo>
                <a:cubicBezTo>
                  <a:pt x="8129155" y="2370149"/>
                  <a:pt x="8124130" y="2382100"/>
                  <a:pt x="8115300" y="2390930"/>
                </a:cubicBezTo>
                <a:lnTo>
                  <a:pt x="8084127" y="2422103"/>
                </a:lnTo>
                <a:cubicBezTo>
                  <a:pt x="8105361" y="2485805"/>
                  <a:pt x="8086772" y="2445529"/>
                  <a:pt x="8167255" y="2526012"/>
                </a:cubicBezTo>
                <a:cubicBezTo>
                  <a:pt x="8177646" y="2536403"/>
                  <a:pt x="8186671" y="2548368"/>
                  <a:pt x="8198427" y="2557185"/>
                </a:cubicBezTo>
                <a:cubicBezTo>
                  <a:pt x="8216268" y="2570566"/>
                  <a:pt x="8249893" y="2596985"/>
                  <a:pt x="8271164" y="2609140"/>
                </a:cubicBezTo>
                <a:cubicBezTo>
                  <a:pt x="8284613" y="2616825"/>
                  <a:pt x="8298873" y="2622994"/>
                  <a:pt x="8312727" y="2629921"/>
                </a:cubicBezTo>
                <a:cubicBezTo>
                  <a:pt x="8323118" y="2640312"/>
                  <a:pt x="8332611" y="2651686"/>
                  <a:pt x="8343900" y="2661094"/>
                </a:cubicBezTo>
                <a:cubicBezTo>
                  <a:pt x="8353494" y="2669089"/>
                  <a:pt x="8366242" y="2673045"/>
                  <a:pt x="8375073" y="2681876"/>
                </a:cubicBezTo>
                <a:cubicBezTo>
                  <a:pt x="8444344" y="2751147"/>
                  <a:pt x="8343903" y="2678415"/>
                  <a:pt x="8427027" y="2733830"/>
                </a:cubicBezTo>
                <a:cubicBezTo>
                  <a:pt x="8423563" y="2744221"/>
                  <a:pt x="8425189" y="2758161"/>
                  <a:pt x="8416636" y="2765003"/>
                </a:cubicBezTo>
                <a:cubicBezTo>
                  <a:pt x="8405485" y="2773924"/>
                  <a:pt x="8389210" y="2773374"/>
                  <a:pt x="8375073" y="2775394"/>
                </a:cubicBezTo>
                <a:cubicBezTo>
                  <a:pt x="8340614" y="2780317"/>
                  <a:pt x="8305800" y="2782321"/>
                  <a:pt x="8271164" y="2785785"/>
                </a:cubicBezTo>
                <a:cubicBezTo>
                  <a:pt x="8257309" y="2789249"/>
                  <a:pt x="8243604" y="2793375"/>
                  <a:pt x="8229600" y="2796176"/>
                </a:cubicBezTo>
                <a:cubicBezTo>
                  <a:pt x="8208941" y="2800308"/>
                  <a:pt x="8187694" y="2801457"/>
                  <a:pt x="8167255" y="2806567"/>
                </a:cubicBezTo>
                <a:cubicBezTo>
                  <a:pt x="8167251" y="2806568"/>
                  <a:pt x="8089325" y="2832544"/>
                  <a:pt x="8073736" y="2837740"/>
                </a:cubicBezTo>
                <a:cubicBezTo>
                  <a:pt x="8063345" y="2841203"/>
                  <a:pt x="8053304" y="2845982"/>
                  <a:pt x="8042564" y="2848130"/>
                </a:cubicBezTo>
                <a:lnTo>
                  <a:pt x="7990609" y="2858521"/>
                </a:lnTo>
                <a:cubicBezTo>
                  <a:pt x="7973291" y="2865448"/>
                  <a:pt x="7956119" y="2872754"/>
                  <a:pt x="7938655" y="2879303"/>
                </a:cubicBezTo>
                <a:cubicBezTo>
                  <a:pt x="7928399" y="2883149"/>
                  <a:pt x="7917279" y="2884796"/>
                  <a:pt x="7907482" y="2889694"/>
                </a:cubicBezTo>
                <a:cubicBezTo>
                  <a:pt x="7826909" y="2929981"/>
                  <a:pt x="7923490" y="2894749"/>
                  <a:pt x="7845136" y="2920867"/>
                </a:cubicBezTo>
                <a:cubicBezTo>
                  <a:pt x="7773677" y="2968506"/>
                  <a:pt x="7806486" y="2954532"/>
                  <a:pt x="7751618" y="2972821"/>
                </a:cubicBezTo>
                <a:cubicBezTo>
                  <a:pt x="7766670" y="3228701"/>
                  <a:pt x="7752329" y="3068328"/>
                  <a:pt x="7772400" y="3222203"/>
                </a:cubicBezTo>
                <a:cubicBezTo>
                  <a:pt x="7779624" y="3277583"/>
                  <a:pt x="7779636" y="3334276"/>
                  <a:pt x="7793182" y="3388458"/>
                </a:cubicBezTo>
                <a:lnTo>
                  <a:pt x="7813964" y="3471585"/>
                </a:lnTo>
                <a:cubicBezTo>
                  <a:pt x="7817428" y="3485440"/>
                  <a:pt x="7819839" y="3499601"/>
                  <a:pt x="7824355" y="3513149"/>
                </a:cubicBezTo>
                <a:cubicBezTo>
                  <a:pt x="7827819" y="3523540"/>
                  <a:pt x="7831864" y="3533754"/>
                  <a:pt x="7834746" y="3544321"/>
                </a:cubicBezTo>
                <a:cubicBezTo>
                  <a:pt x="7842261" y="3571877"/>
                  <a:pt x="7846495" y="3600353"/>
                  <a:pt x="7855527" y="3627449"/>
                </a:cubicBezTo>
                <a:cubicBezTo>
                  <a:pt x="7858991" y="3637840"/>
                  <a:pt x="7863036" y="3648054"/>
                  <a:pt x="7865918" y="3658621"/>
                </a:cubicBezTo>
                <a:cubicBezTo>
                  <a:pt x="7873433" y="3686177"/>
                  <a:pt x="7877668" y="3714653"/>
                  <a:pt x="7886700" y="3741749"/>
                </a:cubicBezTo>
                <a:cubicBezTo>
                  <a:pt x="7911998" y="3817642"/>
                  <a:pt x="7902169" y="3782842"/>
                  <a:pt x="7917873" y="3845658"/>
                </a:cubicBezTo>
                <a:cubicBezTo>
                  <a:pt x="7907482" y="3849122"/>
                  <a:pt x="7897653" y="3856049"/>
                  <a:pt x="7886700" y="3856049"/>
                </a:cubicBezTo>
                <a:cubicBezTo>
                  <a:pt x="7872419" y="3856049"/>
                  <a:pt x="7858684" y="3850174"/>
                  <a:pt x="7845136" y="3845658"/>
                </a:cubicBezTo>
                <a:cubicBezTo>
                  <a:pt x="7817061" y="3836300"/>
                  <a:pt x="7789486" y="3825476"/>
                  <a:pt x="7762009" y="3814485"/>
                </a:cubicBezTo>
                <a:cubicBezTo>
                  <a:pt x="7720202" y="3797762"/>
                  <a:pt x="7678121" y="3781571"/>
                  <a:pt x="7637318" y="3762530"/>
                </a:cubicBezTo>
                <a:cubicBezTo>
                  <a:pt x="7626002" y="3757249"/>
                  <a:pt x="7617462" y="3747030"/>
                  <a:pt x="7606146" y="3741749"/>
                </a:cubicBezTo>
                <a:cubicBezTo>
                  <a:pt x="7430539" y="3659799"/>
                  <a:pt x="7526493" y="3712519"/>
                  <a:pt x="7325591" y="3648230"/>
                </a:cubicBezTo>
                <a:cubicBezTo>
                  <a:pt x="7290061" y="3636861"/>
                  <a:pt x="7257255" y="3617900"/>
                  <a:pt x="7221682" y="3606667"/>
                </a:cubicBezTo>
                <a:cubicBezTo>
                  <a:pt x="7145265" y="3582536"/>
                  <a:pt x="7094736" y="3582846"/>
                  <a:pt x="7013864" y="3575494"/>
                </a:cubicBezTo>
                <a:cubicBezTo>
                  <a:pt x="6986155" y="3578958"/>
                  <a:pt x="6938867" y="3559170"/>
                  <a:pt x="6930736" y="3585885"/>
                </a:cubicBezTo>
                <a:cubicBezTo>
                  <a:pt x="6908526" y="3658859"/>
                  <a:pt x="6936216" y="3738365"/>
                  <a:pt x="6941127" y="3814485"/>
                </a:cubicBezTo>
                <a:cubicBezTo>
                  <a:pt x="6943146" y="3845784"/>
                  <a:pt x="6948235" y="3876811"/>
                  <a:pt x="6951518" y="3908003"/>
                </a:cubicBezTo>
                <a:cubicBezTo>
                  <a:pt x="6955162" y="3942621"/>
                  <a:pt x="6958445" y="3977276"/>
                  <a:pt x="6961909" y="4011912"/>
                </a:cubicBezTo>
                <a:cubicBezTo>
                  <a:pt x="6958445" y="4119285"/>
                  <a:pt x="6972586" y="4228688"/>
                  <a:pt x="6951518" y="4334030"/>
                </a:cubicBezTo>
                <a:cubicBezTo>
                  <a:pt x="6948054" y="4351348"/>
                  <a:pt x="6916196" y="4329580"/>
                  <a:pt x="6899564" y="4323640"/>
                </a:cubicBezTo>
                <a:cubicBezTo>
                  <a:pt x="6867438" y="4312167"/>
                  <a:pt x="6837885" y="4294322"/>
                  <a:pt x="6806046" y="4282076"/>
                </a:cubicBezTo>
                <a:cubicBezTo>
                  <a:pt x="6792717" y="4276949"/>
                  <a:pt x="6777854" y="4276699"/>
                  <a:pt x="6764482" y="4271685"/>
                </a:cubicBezTo>
                <a:cubicBezTo>
                  <a:pt x="6722322" y="4255875"/>
                  <a:pt x="6680938" y="4238017"/>
                  <a:pt x="6639791" y="4219730"/>
                </a:cubicBezTo>
                <a:cubicBezTo>
                  <a:pt x="6618559" y="4210294"/>
                  <a:pt x="6599083" y="4197025"/>
                  <a:pt x="6577446" y="4188558"/>
                </a:cubicBezTo>
                <a:cubicBezTo>
                  <a:pt x="6519297" y="4165804"/>
                  <a:pt x="6460184" y="4145512"/>
                  <a:pt x="6400800" y="4126212"/>
                </a:cubicBezTo>
                <a:cubicBezTo>
                  <a:pt x="6321606" y="4100474"/>
                  <a:pt x="6239124" y="4084403"/>
                  <a:pt x="6161809" y="4053476"/>
                </a:cubicBezTo>
                <a:cubicBezTo>
                  <a:pt x="6100389" y="4028907"/>
                  <a:pt x="6090479" y="4023764"/>
                  <a:pt x="6016336" y="4001521"/>
                </a:cubicBezTo>
                <a:cubicBezTo>
                  <a:pt x="5938257" y="3978097"/>
                  <a:pt x="5890476" y="3972574"/>
                  <a:pt x="5818909" y="3939176"/>
                </a:cubicBezTo>
                <a:cubicBezTo>
                  <a:pt x="5793604" y="3927367"/>
                  <a:pt x="5770688" y="3910984"/>
                  <a:pt x="5746173" y="3897612"/>
                </a:cubicBezTo>
                <a:cubicBezTo>
                  <a:pt x="5732574" y="3890195"/>
                  <a:pt x="5718464" y="3883757"/>
                  <a:pt x="5704609" y="3876830"/>
                </a:cubicBezTo>
                <a:cubicBezTo>
                  <a:pt x="5690755" y="3880294"/>
                  <a:pt x="5674928" y="3879299"/>
                  <a:pt x="5663046" y="3887221"/>
                </a:cubicBezTo>
                <a:cubicBezTo>
                  <a:pt x="5652655" y="3894148"/>
                  <a:pt x="5649931" y="3908536"/>
                  <a:pt x="5642264" y="3918394"/>
                </a:cubicBezTo>
                <a:cubicBezTo>
                  <a:pt x="5625656" y="3939748"/>
                  <a:pt x="5608589" y="3960798"/>
                  <a:pt x="5590309" y="3980740"/>
                </a:cubicBezTo>
                <a:cubicBezTo>
                  <a:pt x="5552408" y="4022086"/>
                  <a:pt x="5493804" y="4079063"/>
                  <a:pt x="5444836" y="4105430"/>
                </a:cubicBezTo>
                <a:cubicBezTo>
                  <a:pt x="5280037" y="4194168"/>
                  <a:pt x="5300307" y="4167383"/>
                  <a:pt x="5174673" y="4219730"/>
                </a:cubicBezTo>
                <a:cubicBezTo>
                  <a:pt x="5118836" y="4242995"/>
                  <a:pt x="5058749" y="4258913"/>
                  <a:pt x="5008418" y="4292467"/>
                </a:cubicBezTo>
                <a:cubicBezTo>
                  <a:pt x="4987636" y="4306321"/>
                  <a:pt x="4968751" y="4323564"/>
                  <a:pt x="4946073" y="4334030"/>
                </a:cubicBezTo>
                <a:cubicBezTo>
                  <a:pt x="4931476" y="4340767"/>
                  <a:pt x="4857095" y="4358872"/>
                  <a:pt x="4831773" y="4365203"/>
                </a:cubicBezTo>
                <a:cubicBezTo>
                  <a:pt x="4760314" y="4412842"/>
                  <a:pt x="4793122" y="4398868"/>
                  <a:pt x="4738255" y="4417158"/>
                </a:cubicBezTo>
                <a:cubicBezTo>
                  <a:pt x="4667078" y="4488334"/>
                  <a:pt x="4700363" y="4463200"/>
                  <a:pt x="4644736" y="4500285"/>
                </a:cubicBezTo>
                <a:cubicBezTo>
                  <a:pt x="4501890" y="4214590"/>
                  <a:pt x="4698160" y="4614385"/>
                  <a:pt x="4572000" y="4334030"/>
                </a:cubicBezTo>
                <a:cubicBezTo>
                  <a:pt x="4552931" y="4291654"/>
                  <a:pt x="4524350" y="4253425"/>
                  <a:pt x="4509655" y="4209340"/>
                </a:cubicBezTo>
                <a:cubicBezTo>
                  <a:pt x="4506191" y="4198949"/>
                  <a:pt x="4504162" y="4187964"/>
                  <a:pt x="4499264" y="4178167"/>
                </a:cubicBezTo>
                <a:cubicBezTo>
                  <a:pt x="4487588" y="4154814"/>
                  <a:pt x="4467007" y="4132235"/>
                  <a:pt x="4447309" y="4115821"/>
                </a:cubicBezTo>
                <a:cubicBezTo>
                  <a:pt x="4437715" y="4107826"/>
                  <a:pt x="4428602" y="4095788"/>
                  <a:pt x="4416136" y="4095040"/>
                </a:cubicBezTo>
                <a:cubicBezTo>
                  <a:pt x="4253601" y="4085288"/>
                  <a:pt x="4090555" y="4088113"/>
                  <a:pt x="3927764" y="4084649"/>
                </a:cubicBezTo>
                <a:lnTo>
                  <a:pt x="3522518" y="4095040"/>
                </a:lnTo>
                <a:cubicBezTo>
                  <a:pt x="3498050" y="4096104"/>
                  <a:pt x="3473542" y="4099490"/>
                  <a:pt x="3449782" y="4105430"/>
                </a:cubicBezTo>
                <a:cubicBezTo>
                  <a:pt x="3431686" y="4109954"/>
                  <a:pt x="3414872" y="4118636"/>
                  <a:pt x="3397827" y="4126212"/>
                </a:cubicBezTo>
                <a:cubicBezTo>
                  <a:pt x="3376050" y="4135891"/>
                  <a:pt x="3344194" y="4151857"/>
                  <a:pt x="3325091" y="4167776"/>
                </a:cubicBezTo>
                <a:cubicBezTo>
                  <a:pt x="3313802" y="4177184"/>
                  <a:pt x="3305207" y="4189541"/>
                  <a:pt x="3293918" y="4198949"/>
                </a:cubicBezTo>
                <a:cubicBezTo>
                  <a:pt x="3207118" y="4271282"/>
                  <a:pt x="3322647" y="4159829"/>
                  <a:pt x="3231573" y="4250903"/>
                </a:cubicBezTo>
                <a:cubicBezTo>
                  <a:pt x="3200732" y="4247048"/>
                  <a:pt x="3131676" y="4240469"/>
                  <a:pt x="3096491" y="4230121"/>
                </a:cubicBezTo>
                <a:cubicBezTo>
                  <a:pt x="3054459" y="4217759"/>
                  <a:pt x="3013364" y="4202412"/>
                  <a:pt x="2971800" y="4188558"/>
                </a:cubicBezTo>
                <a:cubicBezTo>
                  <a:pt x="2879862" y="4157912"/>
                  <a:pt x="2934371" y="4176646"/>
                  <a:pt x="2753591" y="4105430"/>
                </a:cubicBezTo>
                <a:cubicBezTo>
                  <a:pt x="2701528" y="4084920"/>
                  <a:pt x="2652013" y="4056657"/>
                  <a:pt x="2597727" y="4043085"/>
                </a:cubicBezTo>
                <a:cubicBezTo>
                  <a:pt x="2583873" y="4039621"/>
                  <a:pt x="2569895" y="4036617"/>
                  <a:pt x="2556164" y="4032694"/>
                </a:cubicBezTo>
                <a:cubicBezTo>
                  <a:pt x="2521394" y="4022760"/>
                  <a:pt x="2487226" y="4010724"/>
                  <a:pt x="2452255" y="4001521"/>
                </a:cubicBezTo>
                <a:cubicBezTo>
                  <a:pt x="2386581" y="3984239"/>
                  <a:pt x="2358295" y="3980666"/>
                  <a:pt x="2296391" y="3970349"/>
                </a:cubicBezTo>
                <a:cubicBezTo>
                  <a:pt x="2275609" y="3977276"/>
                  <a:pt x="2252125" y="3978760"/>
                  <a:pt x="2234046" y="3991130"/>
                </a:cubicBezTo>
                <a:cubicBezTo>
                  <a:pt x="2185366" y="4024437"/>
                  <a:pt x="2137805" y="4061040"/>
                  <a:pt x="2098964" y="4105430"/>
                </a:cubicBezTo>
                <a:cubicBezTo>
                  <a:pt x="2037248" y="4175962"/>
                  <a:pt x="2018670" y="4204616"/>
                  <a:pt x="1943100" y="4261294"/>
                </a:cubicBezTo>
                <a:cubicBezTo>
                  <a:pt x="1930708" y="4270588"/>
                  <a:pt x="1914819" y="4274106"/>
                  <a:pt x="1901536" y="4282076"/>
                </a:cubicBezTo>
                <a:cubicBezTo>
                  <a:pt x="1880119" y="4294926"/>
                  <a:pt x="1862886" y="4315742"/>
                  <a:pt x="1839191" y="4323640"/>
                </a:cubicBezTo>
                <a:cubicBezTo>
                  <a:pt x="1795053" y="4338351"/>
                  <a:pt x="1771357" y="4344616"/>
                  <a:pt x="1724891" y="4375594"/>
                </a:cubicBezTo>
                <a:cubicBezTo>
                  <a:pt x="1704109" y="4389449"/>
                  <a:pt x="1686241" y="4409260"/>
                  <a:pt x="1662546" y="4417158"/>
                </a:cubicBezTo>
                <a:cubicBezTo>
                  <a:pt x="1619526" y="4431498"/>
                  <a:pt x="1640487" y="4421474"/>
                  <a:pt x="1600200" y="4448330"/>
                </a:cubicBezTo>
                <a:cubicBezTo>
                  <a:pt x="1580775" y="4273509"/>
                  <a:pt x="1599187" y="4430341"/>
                  <a:pt x="1579418" y="4282076"/>
                </a:cubicBezTo>
                <a:cubicBezTo>
                  <a:pt x="1566363" y="4184164"/>
                  <a:pt x="1578370" y="4226977"/>
                  <a:pt x="1558636" y="4167776"/>
                </a:cubicBezTo>
                <a:cubicBezTo>
                  <a:pt x="1555173" y="4143531"/>
                  <a:pt x="1552627" y="4119136"/>
                  <a:pt x="1548246" y="4095040"/>
                </a:cubicBezTo>
                <a:cubicBezTo>
                  <a:pt x="1545691" y="4080989"/>
                  <a:pt x="1549280" y="4062045"/>
                  <a:pt x="1537855" y="4053476"/>
                </a:cubicBezTo>
                <a:cubicBezTo>
                  <a:pt x="1529093" y="4046904"/>
                  <a:pt x="1517214" y="4060858"/>
                  <a:pt x="1506682" y="4063867"/>
                </a:cubicBezTo>
                <a:cubicBezTo>
                  <a:pt x="1483994" y="4070349"/>
                  <a:pt x="1434590" y="4081588"/>
                  <a:pt x="1413164" y="4084649"/>
                </a:cubicBezTo>
                <a:cubicBezTo>
                  <a:pt x="1382115" y="4089085"/>
                  <a:pt x="1350819" y="4091576"/>
                  <a:pt x="1319646" y="4095040"/>
                </a:cubicBezTo>
                <a:cubicBezTo>
                  <a:pt x="1274619" y="4091576"/>
                  <a:pt x="1229403" y="4090030"/>
                  <a:pt x="1184564" y="4084649"/>
                </a:cubicBezTo>
                <a:cubicBezTo>
                  <a:pt x="1142727" y="4079629"/>
                  <a:pt x="1101752" y="4068520"/>
                  <a:pt x="1059873" y="4063867"/>
                </a:cubicBezTo>
                <a:cubicBezTo>
                  <a:pt x="1014851" y="4058864"/>
                  <a:pt x="950650" y="4053450"/>
                  <a:pt x="904009" y="4043085"/>
                </a:cubicBezTo>
                <a:cubicBezTo>
                  <a:pt x="893317" y="4040709"/>
                  <a:pt x="883509" y="4035157"/>
                  <a:pt x="872836" y="4032694"/>
                </a:cubicBezTo>
                <a:cubicBezTo>
                  <a:pt x="838418" y="4024751"/>
                  <a:pt x="802437" y="4023082"/>
                  <a:pt x="768927" y="4011912"/>
                </a:cubicBezTo>
                <a:cubicBezTo>
                  <a:pt x="713229" y="3993345"/>
                  <a:pt x="761026" y="4007846"/>
                  <a:pt x="685800" y="3991130"/>
                </a:cubicBezTo>
                <a:cubicBezTo>
                  <a:pt x="671859" y="3988032"/>
                  <a:pt x="657915" y="3984844"/>
                  <a:pt x="644236" y="3980740"/>
                </a:cubicBezTo>
                <a:cubicBezTo>
                  <a:pt x="623254" y="3974446"/>
                  <a:pt x="603774" y="3960953"/>
                  <a:pt x="581891" y="3959958"/>
                </a:cubicBezTo>
                <a:lnTo>
                  <a:pt x="353291" y="3949567"/>
                </a:lnTo>
                <a:cubicBezTo>
                  <a:pt x="175088" y="3924109"/>
                  <a:pt x="346108" y="3952966"/>
                  <a:pt x="249382" y="3928785"/>
                </a:cubicBezTo>
                <a:cubicBezTo>
                  <a:pt x="232248" y="3924502"/>
                  <a:pt x="214636" y="3922365"/>
                  <a:pt x="197427" y="3918394"/>
                </a:cubicBezTo>
                <a:cubicBezTo>
                  <a:pt x="169597" y="3911972"/>
                  <a:pt x="142009" y="3904539"/>
                  <a:pt x="114300" y="3897612"/>
                </a:cubicBezTo>
                <a:cubicBezTo>
                  <a:pt x="114297" y="3897611"/>
                  <a:pt x="31177" y="3876831"/>
                  <a:pt x="31173" y="3876830"/>
                </a:cubicBezTo>
                <a:lnTo>
                  <a:pt x="0" y="3866440"/>
                </a:lnTo>
                <a:cubicBezTo>
                  <a:pt x="23702" y="3795333"/>
                  <a:pt x="-7782" y="3867727"/>
                  <a:pt x="93518" y="3783312"/>
                </a:cubicBezTo>
                <a:cubicBezTo>
                  <a:pt x="114300" y="3765994"/>
                  <a:pt x="133934" y="3747197"/>
                  <a:pt x="155864" y="3731358"/>
                </a:cubicBezTo>
                <a:cubicBezTo>
                  <a:pt x="237444" y="3672440"/>
                  <a:pt x="268881" y="3663226"/>
                  <a:pt x="332509" y="3606667"/>
                </a:cubicBezTo>
                <a:cubicBezTo>
                  <a:pt x="364448" y="3578277"/>
                  <a:pt x="390478" y="3547741"/>
                  <a:pt x="415636" y="3513149"/>
                </a:cubicBezTo>
                <a:cubicBezTo>
                  <a:pt x="430327" y="3492949"/>
                  <a:pt x="457200" y="3450803"/>
                  <a:pt x="457200" y="3450803"/>
                </a:cubicBezTo>
                <a:cubicBezTo>
                  <a:pt x="453736" y="3436949"/>
                  <a:pt x="451325" y="3422788"/>
                  <a:pt x="446809" y="3409240"/>
                </a:cubicBezTo>
                <a:cubicBezTo>
                  <a:pt x="432243" y="3365542"/>
                  <a:pt x="391605" y="3282179"/>
                  <a:pt x="374073" y="3253376"/>
                </a:cubicBezTo>
                <a:cubicBezTo>
                  <a:pt x="345598" y="3206596"/>
                  <a:pt x="311581" y="3163423"/>
                  <a:pt x="280555" y="3118294"/>
                </a:cubicBezTo>
                <a:cubicBezTo>
                  <a:pt x="273480" y="3108003"/>
                  <a:pt x="267266" y="3097112"/>
                  <a:pt x="259773" y="3087121"/>
                </a:cubicBezTo>
                <a:cubicBezTo>
                  <a:pt x="238991" y="3059412"/>
                  <a:pt x="216640" y="3032813"/>
                  <a:pt x="197427" y="3003994"/>
                </a:cubicBezTo>
                <a:cubicBezTo>
                  <a:pt x="188835" y="2991106"/>
                  <a:pt x="185757" y="2974957"/>
                  <a:pt x="176646" y="2962430"/>
                </a:cubicBezTo>
                <a:cubicBezTo>
                  <a:pt x="157864" y="2936604"/>
                  <a:pt x="132332" y="2916049"/>
                  <a:pt x="114300" y="2889694"/>
                </a:cubicBezTo>
                <a:cubicBezTo>
                  <a:pt x="87128" y="2849982"/>
                  <a:pt x="65961" y="2806478"/>
                  <a:pt x="41564" y="2765003"/>
                </a:cubicBezTo>
                <a:cubicBezTo>
                  <a:pt x="3811" y="2700823"/>
                  <a:pt x="17290" y="2733746"/>
                  <a:pt x="0" y="2681876"/>
                </a:cubicBezTo>
                <a:cubicBezTo>
                  <a:pt x="3464" y="2664558"/>
                  <a:pt x="2493" y="2645718"/>
                  <a:pt x="10391" y="2629921"/>
                </a:cubicBezTo>
                <a:cubicBezTo>
                  <a:pt x="22833" y="2605038"/>
                  <a:pt x="74334" y="2578040"/>
                  <a:pt x="93518" y="2567576"/>
                </a:cubicBezTo>
                <a:cubicBezTo>
                  <a:pt x="214751" y="2501448"/>
                  <a:pt x="92819" y="2572225"/>
                  <a:pt x="238991" y="2505230"/>
                </a:cubicBezTo>
                <a:cubicBezTo>
                  <a:pt x="359770" y="2449873"/>
                  <a:pt x="383202" y="2434699"/>
                  <a:pt x="477982" y="2380540"/>
                </a:cubicBezTo>
                <a:cubicBezTo>
                  <a:pt x="482882" y="2365840"/>
                  <a:pt x="498764" y="2320851"/>
                  <a:pt x="498764" y="2307803"/>
                </a:cubicBezTo>
                <a:cubicBezTo>
                  <a:pt x="498764" y="2269239"/>
                  <a:pt x="494240" y="2221047"/>
                  <a:pt x="477982" y="2183112"/>
                </a:cubicBezTo>
                <a:cubicBezTo>
                  <a:pt x="471880" y="2168875"/>
                  <a:pt x="462639" y="2156052"/>
                  <a:pt x="457200" y="2141549"/>
                </a:cubicBezTo>
                <a:cubicBezTo>
                  <a:pt x="431430" y="2072829"/>
                  <a:pt x="402265" y="2004932"/>
                  <a:pt x="384464" y="1933730"/>
                </a:cubicBezTo>
                <a:cubicBezTo>
                  <a:pt x="366115" y="1860335"/>
                  <a:pt x="366832" y="1860055"/>
                  <a:pt x="332509" y="1757085"/>
                </a:cubicBezTo>
                <a:cubicBezTo>
                  <a:pt x="319689" y="1718625"/>
                  <a:pt x="304581" y="1680964"/>
                  <a:pt x="290946" y="1642785"/>
                </a:cubicBezTo>
                <a:cubicBezTo>
                  <a:pt x="287262" y="1632470"/>
                  <a:pt x="285004" y="1621621"/>
                  <a:pt x="280555" y="1611612"/>
                </a:cubicBezTo>
                <a:cubicBezTo>
                  <a:pt x="266700" y="1580439"/>
                  <a:pt x="252111" y="1549583"/>
                  <a:pt x="238991" y="1518094"/>
                </a:cubicBezTo>
                <a:cubicBezTo>
                  <a:pt x="234778" y="1507983"/>
                  <a:pt x="232343" y="1497215"/>
                  <a:pt x="228600" y="1486921"/>
                </a:cubicBezTo>
                <a:cubicBezTo>
                  <a:pt x="218487" y="1459109"/>
                  <a:pt x="208695" y="1431158"/>
                  <a:pt x="197427" y="1403794"/>
                </a:cubicBezTo>
                <a:cubicBezTo>
                  <a:pt x="174527" y="1348180"/>
                  <a:pt x="159231" y="1327254"/>
                  <a:pt x="145473" y="1279103"/>
                </a:cubicBezTo>
                <a:cubicBezTo>
                  <a:pt x="141550" y="1265372"/>
                  <a:pt x="139186" y="1251218"/>
                  <a:pt x="135082" y="1237540"/>
                </a:cubicBezTo>
                <a:cubicBezTo>
                  <a:pt x="128787" y="1216558"/>
                  <a:pt x="114300" y="1175194"/>
                  <a:pt x="114300" y="1175194"/>
                </a:cubicBezTo>
                <a:cubicBezTo>
                  <a:pt x="135082" y="1164803"/>
                  <a:pt x="154439" y="1150854"/>
                  <a:pt x="176646" y="1144021"/>
                </a:cubicBezTo>
                <a:cubicBezTo>
                  <a:pt x="200054" y="1136818"/>
                  <a:pt x="225366" y="1138433"/>
                  <a:pt x="249382" y="1133630"/>
                </a:cubicBezTo>
                <a:cubicBezTo>
                  <a:pt x="277389" y="1128029"/>
                  <a:pt x="304436" y="1118112"/>
                  <a:pt x="332509" y="1112849"/>
                </a:cubicBezTo>
                <a:cubicBezTo>
                  <a:pt x="359955" y="1107703"/>
                  <a:pt x="388036" y="1106704"/>
                  <a:pt x="415636" y="1102458"/>
                </a:cubicBezTo>
                <a:cubicBezTo>
                  <a:pt x="438848" y="1098887"/>
                  <a:pt x="485022" y="1088571"/>
                  <a:pt x="509155" y="1081676"/>
                </a:cubicBezTo>
                <a:cubicBezTo>
                  <a:pt x="613504" y="1051862"/>
                  <a:pt x="451953" y="1093379"/>
                  <a:pt x="581891" y="1060894"/>
                </a:cubicBezTo>
                <a:cubicBezTo>
                  <a:pt x="592282" y="1050503"/>
                  <a:pt x="605276" y="1042182"/>
                  <a:pt x="613064" y="1029721"/>
                </a:cubicBezTo>
                <a:cubicBezTo>
                  <a:pt x="632684" y="998330"/>
                  <a:pt x="647346" y="923767"/>
                  <a:pt x="654627" y="894640"/>
                </a:cubicBezTo>
                <a:cubicBezTo>
                  <a:pt x="661554" y="818440"/>
                  <a:pt x="678733" y="742482"/>
                  <a:pt x="675409" y="666040"/>
                </a:cubicBezTo>
                <a:cubicBezTo>
                  <a:pt x="671945" y="586376"/>
                  <a:pt x="669992" y="506633"/>
                  <a:pt x="665018" y="427049"/>
                </a:cubicBezTo>
                <a:cubicBezTo>
                  <a:pt x="663062" y="395745"/>
                  <a:pt x="658292" y="364680"/>
                  <a:pt x="654627" y="333530"/>
                </a:cubicBezTo>
                <a:cubicBezTo>
                  <a:pt x="651364" y="305797"/>
                  <a:pt x="648185" y="278047"/>
                  <a:pt x="644236" y="250403"/>
                </a:cubicBezTo>
                <a:cubicBezTo>
                  <a:pt x="637587" y="203858"/>
                  <a:pt x="632408" y="180868"/>
                  <a:pt x="623455" y="136103"/>
                </a:cubicBezTo>
                <a:cubicBezTo>
                  <a:pt x="626919" y="108394"/>
                  <a:pt x="606137" y="56440"/>
                  <a:pt x="633846" y="52976"/>
                </a:cubicBezTo>
                <a:cubicBezTo>
                  <a:pt x="667869" y="48723"/>
                  <a:pt x="681613" y="102212"/>
                  <a:pt x="706582" y="125712"/>
                </a:cubicBezTo>
                <a:cubicBezTo>
                  <a:pt x="740515" y="157649"/>
                  <a:pt x="773212" y="191271"/>
                  <a:pt x="810491" y="219230"/>
                </a:cubicBezTo>
                <a:cubicBezTo>
                  <a:pt x="871821" y="265228"/>
                  <a:pt x="859621" y="254448"/>
                  <a:pt x="935182" y="323140"/>
                </a:cubicBezTo>
                <a:cubicBezTo>
                  <a:pt x="993640" y="376283"/>
                  <a:pt x="944976" y="346071"/>
                  <a:pt x="1039091" y="416658"/>
                </a:cubicBezTo>
                <a:cubicBezTo>
                  <a:pt x="1110026" y="469860"/>
                  <a:pt x="1113765" y="469581"/>
                  <a:pt x="1174173" y="499785"/>
                </a:cubicBezTo>
                <a:cubicBezTo>
                  <a:pt x="1184564" y="496321"/>
                  <a:pt x="1197601" y="497139"/>
                  <a:pt x="1205346" y="489394"/>
                </a:cubicBezTo>
                <a:cubicBezTo>
                  <a:pt x="1265493" y="429247"/>
                  <a:pt x="1230441" y="429359"/>
                  <a:pt x="1278082" y="364703"/>
                </a:cubicBezTo>
                <a:cubicBezTo>
                  <a:pt x="1313071" y="317218"/>
                  <a:pt x="1354621" y="274933"/>
                  <a:pt x="1392382" y="229621"/>
                </a:cubicBezTo>
                <a:cubicBezTo>
                  <a:pt x="1431682" y="182461"/>
                  <a:pt x="1431077" y="175598"/>
                  <a:pt x="1475509" y="136103"/>
                </a:cubicBezTo>
                <a:cubicBezTo>
                  <a:pt x="1492085" y="121369"/>
                  <a:pt x="1510773" y="109144"/>
                  <a:pt x="1527464" y="94540"/>
                </a:cubicBezTo>
                <a:cubicBezTo>
                  <a:pt x="1538523" y="84863"/>
                  <a:pt x="1547347" y="72775"/>
                  <a:pt x="1558636" y="63367"/>
                </a:cubicBezTo>
                <a:cubicBezTo>
                  <a:pt x="1568230" y="55372"/>
                  <a:pt x="1580215" y="50580"/>
                  <a:pt x="1589809" y="42585"/>
                </a:cubicBezTo>
                <a:cubicBezTo>
                  <a:pt x="1641700" y="-657"/>
                  <a:pt x="1597372" y="19282"/>
                  <a:pt x="1652155" y="1021"/>
                </a:cubicBezTo>
                <a:cubicBezTo>
                  <a:pt x="1700305" y="73250"/>
                  <a:pt x="1642872" y="-17541"/>
                  <a:pt x="1693718" y="84149"/>
                </a:cubicBezTo>
                <a:cubicBezTo>
                  <a:pt x="1702750" y="102213"/>
                  <a:pt x="1715859" y="118039"/>
                  <a:pt x="1724891" y="136103"/>
                </a:cubicBezTo>
                <a:cubicBezTo>
                  <a:pt x="1729789" y="145900"/>
                  <a:pt x="1730384" y="157479"/>
                  <a:pt x="1735282" y="167276"/>
                </a:cubicBezTo>
                <a:cubicBezTo>
                  <a:pt x="1744314" y="185340"/>
                  <a:pt x="1757423" y="201166"/>
                  <a:pt x="1766455" y="219230"/>
                </a:cubicBezTo>
                <a:cubicBezTo>
                  <a:pt x="1774796" y="235913"/>
                  <a:pt x="1778895" y="254502"/>
                  <a:pt x="1787236" y="271185"/>
                </a:cubicBezTo>
                <a:cubicBezTo>
                  <a:pt x="1792821" y="282355"/>
                  <a:pt x="1802433" y="291188"/>
                  <a:pt x="1808018" y="302358"/>
                </a:cubicBezTo>
                <a:cubicBezTo>
                  <a:pt x="1812916" y="312154"/>
                  <a:pt x="1814094" y="323463"/>
                  <a:pt x="1818409" y="333530"/>
                </a:cubicBezTo>
                <a:cubicBezTo>
                  <a:pt x="1824511" y="347768"/>
                  <a:pt x="1833089" y="360856"/>
                  <a:pt x="1839191" y="375094"/>
                </a:cubicBezTo>
                <a:cubicBezTo>
                  <a:pt x="1843506" y="385161"/>
                  <a:pt x="1844684" y="396470"/>
                  <a:pt x="1849582" y="406267"/>
                </a:cubicBezTo>
                <a:cubicBezTo>
                  <a:pt x="1855167" y="417437"/>
                  <a:pt x="1864779" y="426270"/>
                  <a:pt x="1870364" y="437440"/>
                </a:cubicBezTo>
                <a:cubicBezTo>
                  <a:pt x="1893795" y="484301"/>
                  <a:pt x="1864315" y="455119"/>
                  <a:pt x="1901536" y="499785"/>
                </a:cubicBezTo>
                <a:cubicBezTo>
                  <a:pt x="1910943" y="511074"/>
                  <a:pt x="1923301" y="519669"/>
                  <a:pt x="1932709" y="530958"/>
                </a:cubicBezTo>
                <a:cubicBezTo>
                  <a:pt x="1940704" y="540552"/>
                  <a:pt x="1950028" y="536153"/>
                  <a:pt x="1963882" y="5309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64BDD-0290-CF4A-B794-642F6BE3B961}"/>
              </a:ext>
            </a:extLst>
          </p:cNvPr>
          <p:cNvSpPr/>
          <p:nvPr/>
        </p:nvSpPr>
        <p:spPr>
          <a:xfrm>
            <a:off x="2590800" y="1205221"/>
            <a:ext cx="67465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Avenir Book" panose="02000503020000020003" pitchFamily="2" charset="0"/>
              </a:rPr>
              <a:t>Takeaway:</a:t>
            </a:r>
          </a:p>
          <a:p>
            <a:br>
              <a:rPr lang="en-US" sz="2800" b="1">
                <a:latin typeface="Avenir Book" panose="02000503020000020003" pitchFamily="2" charset="0"/>
              </a:rPr>
            </a:br>
            <a:r>
              <a:rPr lang="en-US" sz="2800">
                <a:latin typeface="Avenir Book" panose="02000503020000020003" pitchFamily="2" charset="0"/>
              </a:rPr>
              <a:t>Having a separate </a:t>
            </a:r>
            <a:r>
              <a:rPr lang="en-US" sz="2800">
                <a:solidFill>
                  <a:srgbClr val="7030A0"/>
                </a:solidFill>
                <a:latin typeface="Avenir Book" panose="02000503020000020003" pitchFamily="2" charset="0"/>
              </a:rPr>
              <a:t>encoder</a:t>
            </a:r>
            <a:r>
              <a:rPr lang="en-US" sz="2800">
                <a:latin typeface="Avenir Book" panose="02000503020000020003" pitchFamily="2" charset="0"/>
              </a:rPr>
              <a:t> and </a:t>
            </a:r>
            <a:r>
              <a:rPr lang="en-US" sz="2800">
                <a:solidFill>
                  <a:srgbClr val="7030A0"/>
                </a:solidFill>
                <a:latin typeface="Avenir Book" panose="02000503020000020003" pitchFamily="2" charset="0"/>
              </a:rPr>
              <a:t>decoder</a:t>
            </a:r>
            <a:r>
              <a:rPr lang="en-US" sz="2800">
                <a:latin typeface="Avenir Book" panose="02000503020000020003" pitchFamily="2" charset="0"/>
              </a:rPr>
              <a:t> allows for </a:t>
            </a:r>
            <a:r>
              <a:rPr lang="en-US" sz="2800" b="1">
                <a:solidFill>
                  <a:srgbClr val="C00000"/>
                </a:solidFill>
                <a:latin typeface="Avenir Book" panose="02000503020000020003" pitchFamily="2" charset="0"/>
              </a:rPr>
              <a:t>n</a:t>
            </a:r>
            <a:r>
              <a:rPr lang="en-US" sz="2800">
                <a:latin typeface="Avenir Book" panose="02000503020000020003" pitchFamily="2" charset="0"/>
              </a:rPr>
              <a:t> </a:t>
            </a:r>
            <a:r>
              <a:rPr lang="en-US" sz="2800">
                <a:latin typeface="Avenir Book" panose="02000503020000020003" pitchFamily="2" charset="0"/>
                <a:sym typeface="Wingdings" pitchFamily="2" charset="2"/>
              </a:rPr>
              <a:t></a:t>
            </a:r>
            <a:r>
              <a:rPr lang="en-US" sz="2800">
                <a:latin typeface="Avenir Book" panose="02000503020000020003" pitchFamily="2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Avenir Book" panose="02000503020000020003" pitchFamily="2" charset="0"/>
              </a:rPr>
              <a:t>m</a:t>
            </a:r>
            <a:r>
              <a:rPr lang="en-US" sz="2800">
                <a:latin typeface="Avenir Book" panose="02000503020000020003" pitchFamily="2" charset="0"/>
              </a:rPr>
              <a:t> length predictions.</a:t>
            </a:r>
          </a:p>
          <a:p>
            <a:endParaRPr lang="en-US" sz="2800">
              <a:latin typeface="Avenir Book" panose="02000503020000020003" pitchFamily="2" charset="0"/>
            </a:endParaRPr>
          </a:p>
          <a:p>
            <a:r>
              <a:rPr lang="en-US" sz="2800" b="1">
                <a:solidFill>
                  <a:srgbClr val="C00000"/>
                </a:solidFill>
                <a:latin typeface="Avenir Book" panose="02000503020000020003" pitchFamily="2" charset="0"/>
              </a:rPr>
              <a:t>Attention</a:t>
            </a:r>
            <a:r>
              <a:rPr lang="en-US" sz="2800">
                <a:latin typeface="Avenir Book" panose="02000503020000020003" pitchFamily="2" charset="0"/>
              </a:rPr>
              <a:t> is powerful; allows us to conditionally weight our focus</a:t>
            </a:r>
          </a:p>
        </p:txBody>
      </p:sp>
    </p:spTree>
    <p:extLst>
      <p:ext uri="{BB962C8B-B14F-4D97-AF65-F5344CB8AC3E}">
        <p14:creationId xmlns:p14="http://schemas.microsoft.com/office/powerpoint/2010/main" val="29426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186282-14BA-E543-9490-3BDA3C62084F}"/>
              </a:ext>
            </a:extLst>
          </p:cNvPr>
          <p:cNvSpPr/>
          <p:nvPr/>
        </p:nvSpPr>
        <p:spPr>
          <a:xfrm>
            <a:off x="2154343" y="1377871"/>
            <a:ext cx="3395557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Machine Translation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AF9471-82B0-DE46-9044-F2BEBB562683}"/>
              </a:ext>
            </a:extLst>
          </p:cNvPr>
          <p:cNvSpPr/>
          <p:nvPr/>
        </p:nvSpPr>
        <p:spPr>
          <a:xfrm>
            <a:off x="209331" y="6400412"/>
            <a:ext cx="9285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Many slides in the MT section were inspired by or adapted from </a:t>
            </a:r>
            <a:r>
              <a:rPr lang="en-US" sz="1200" dirty="0">
                <a:solidFill>
                  <a:srgbClr val="C00000"/>
                </a:solidFill>
                <a:hlinkClick r:id="rId3"/>
              </a:rPr>
              <a:t>Abigail See’s Stanford CS224N lecture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897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Constituency Parsing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9EB9D-59DC-4B4E-B9A9-664528770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2697888"/>
            <a:ext cx="2641600" cy="22479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1255C-0BFA-FE48-8601-90D62BB96463}"/>
              </a:ext>
            </a:extLst>
          </p:cNvPr>
          <p:cNvSpPr txBox="1">
            <a:spLocks/>
          </p:cNvSpPr>
          <p:nvPr/>
        </p:nvSpPr>
        <p:spPr>
          <a:xfrm>
            <a:off x="1093252" y="1711362"/>
            <a:ext cx="34279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Input</a:t>
            </a:r>
            <a:r>
              <a:rPr lang="en-US" sz="2400" b="1">
                <a:latin typeface="Avenir Light" panose="020B0402020203020204" pitchFamily="34" charset="77"/>
              </a:rPr>
              <a:t>: dogs chase cats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2D46A6-AB0A-D24F-9433-D62BC96263CE}"/>
              </a:ext>
            </a:extLst>
          </p:cNvPr>
          <p:cNvSpPr txBox="1">
            <a:spLocks/>
          </p:cNvSpPr>
          <p:nvPr/>
        </p:nvSpPr>
        <p:spPr>
          <a:xfrm>
            <a:off x="1093252" y="2697888"/>
            <a:ext cx="20055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Output</a:t>
            </a:r>
            <a:r>
              <a:rPr lang="en-US" sz="2400" b="1">
                <a:latin typeface="Avenir Light" panose="020B0402020203020204" pitchFamily="34" charset="77"/>
              </a:rPr>
              <a:t>: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238B4-AE22-F842-8F2F-45B023245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00" y="5809112"/>
            <a:ext cx="6464300" cy="5207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37735B-F3D4-1F4F-BFD2-65D78F6B5B10}"/>
              </a:ext>
            </a:extLst>
          </p:cNvPr>
          <p:cNvSpPr txBox="1">
            <a:spLocks/>
          </p:cNvSpPr>
          <p:nvPr/>
        </p:nvSpPr>
        <p:spPr>
          <a:xfrm>
            <a:off x="3438525" y="5146638"/>
            <a:ext cx="5784850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0070C0"/>
                </a:solidFill>
                <a:latin typeface="Avenir Light" panose="020B0402020203020204" pitchFamily="34" charset="77"/>
              </a:rPr>
              <a:t>or a flattened representation</a:t>
            </a:r>
            <a:endParaRPr lang="en-US" sz="240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68227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Constituency Parsing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1255C-0BFA-FE48-8601-90D62BB96463}"/>
              </a:ext>
            </a:extLst>
          </p:cNvPr>
          <p:cNvSpPr txBox="1">
            <a:spLocks/>
          </p:cNvSpPr>
          <p:nvPr/>
        </p:nvSpPr>
        <p:spPr>
          <a:xfrm>
            <a:off x="1093252" y="1174744"/>
            <a:ext cx="6183848" cy="511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Input</a:t>
            </a:r>
            <a:r>
              <a:rPr lang="en-US" sz="2400" b="1">
                <a:latin typeface="Avenir Light" panose="020B0402020203020204" pitchFamily="34" charset="77"/>
              </a:rPr>
              <a:t>: I shot an elephant in my pajamas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3B06DF-D024-CC4F-A5DB-4E7F85AFB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24" y="1811706"/>
            <a:ext cx="8026399" cy="4770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F4DF77-BA74-F640-9E23-17CAD6A34659}"/>
              </a:ext>
            </a:extLst>
          </p:cNvPr>
          <p:cNvSpPr/>
          <p:nvPr/>
        </p:nvSpPr>
        <p:spPr>
          <a:xfrm>
            <a:off x="8372981" y="6427849"/>
            <a:ext cx="31561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https://</a:t>
            </a:r>
            <a:r>
              <a:rPr lang="en-US" sz="1200" err="1">
                <a:solidFill>
                  <a:srgbClr val="FF0000"/>
                </a:solidFill>
              </a:rPr>
              <a:t>web.stanford.edu</a:t>
            </a:r>
            <a:r>
              <a:rPr lang="en-US" sz="1200">
                <a:solidFill>
                  <a:srgbClr val="FF0000"/>
                </a:solidFill>
              </a:rPr>
              <a:t>/~</a:t>
            </a:r>
            <a:r>
              <a:rPr lang="en-US" sz="1200" err="1">
                <a:solidFill>
                  <a:srgbClr val="FF0000"/>
                </a:solidFill>
              </a:rPr>
              <a:t>jurafsky</a:t>
            </a:r>
            <a:r>
              <a:rPr lang="en-US" sz="1200">
                <a:solidFill>
                  <a:srgbClr val="FF0000"/>
                </a:solidFill>
              </a:rPr>
              <a:t>/slp3/13.pdf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FCE923-300A-C245-B441-615D521F19CB}"/>
              </a:ext>
            </a:extLst>
          </p:cNvPr>
          <p:cNvSpPr txBox="1">
            <a:spLocks/>
          </p:cNvSpPr>
          <p:nvPr/>
        </p:nvSpPr>
        <p:spPr>
          <a:xfrm>
            <a:off x="1093252" y="2378270"/>
            <a:ext cx="20055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Output</a:t>
            </a:r>
            <a:r>
              <a:rPr lang="en-US" sz="2400" b="1">
                <a:latin typeface="Avenir Light" panose="020B0402020203020204" pitchFamily="34" charset="77"/>
              </a:rPr>
              <a:t>: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95B389-0958-E74C-A21E-CD4475C7A084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081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548204" y="733462"/>
            <a:ext cx="1171202" cy="1301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04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Results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F4DF77-BA74-F640-9E23-17CAD6A34659}"/>
              </a:ext>
            </a:extLst>
          </p:cNvPr>
          <p:cNvSpPr/>
          <p:nvPr/>
        </p:nvSpPr>
        <p:spPr>
          <a:xfrm>
            <a:off x="156081" y="6443238"/>
            <a:ext cx="3481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https://</a:t>
            </a:r>
            <a:r>
              <a:rPr lang="en-US" sz="1200" err="1">
                <a:solidFill>
                  <a:srgbClr val="FF0000"/>
                </a:solidFill>
              </a:rPr>
              <a:t>aclanthology.org</a:t>
            </a:r>
            <a:r>
              <a:rPr lang="en-US" sz="1200">
                <a:solidFill>
                  <a:srgbClr val="FF0000"/>
                </a:solidFill>
              </a:rPr>
              <a:t>/2020.findings-emnlp.65.pdf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164D5-D673-F84F-9608-83A37DA03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97" y="191700"/>
            <a:ext cx="7788801" cy="62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634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Image Captioning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1255C-0BFA-FE48-8601-90D62BB96463}"/>
              </a:ext>
            </a:extLst>
          </p:cNvPr>
          <p:cNvSpPr txBox="1">
            <a:spLocks/>
          </p:cNvSpPr>
          <p:nvPr/>
        </p:nvSpPr>
        <p:spPr>
          <a:xfrm>
            <a:off x="1013876" y="1037321"/>
            <a:ext cx="34279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Input</a:t>
            </a:r>
            <a:r>
              <a:rPr lang="en-US" sz="2400" b="1">
                <a:latin typeface="Avenir Light" panose="020B0402020203020204" pitchFamily="34" charset="77"/>
              </a:rPr>
              <a:t>: image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2D46A6-AB0A-D24F-9433-D62BC96263CE}"/>
              </a:ext>
            </a:extLst>
          </p:cNvPr>
          <p:cNvSpPr txBox="1">
            <a:spLocks/>
          </p:cNvSpPr>
          <p:nvPr/>
        </p:nvSpPr>
        <p:spPr>
          <a:xfrm>
            <a:off x="1013876" y="1585884"/>
            <a:ext cx="3583523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Output</a:t>
            </a:r>
            <a:r>
              <a:rPr lang="en-US" sz="2400" b="1">
                <a:latin typeface="Avenir Light" panose="020B0402020203020204" pitchFamily="34" charset="77"/>
              </a:rPr>
              <a:t>: generated text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DC7DA-3EBB-F443-840A-BF28E20EF989}"/>
              </a:ext>
            </a:extLst>
          </p:cNvPr>
          <p:cNvSpPr/>
          <p:nvPr/>
        </p:nvSpPr>
        <p:spPr>
          <a:xfrm>
            <a:off x="234950" y="6471586"/>
            <a:ext cx="659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Show, Attend and Tell: Neural Image Caption Generation with Visual Attention. Xu et al. CVPR (2016)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1D9A6-E229-8141-933C-C281DBDC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5991182"/>
            <a:ext cx="11798300" cy="306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12945-4CC2-094A-B9C1-5E0B58622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04" y="2625602"/>
            <a:ext cx="4673600" cy="271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F8F87F-FC01-C94E-AF54-35179B86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450" y="2574802"/>
            <a:ext cx="46863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99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Image Captioning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1255C-0BFA-FE48-8601-90D62BB96463}"/>
              </a:ext>
            </a:extLst>
          </p:cNvPr>
          <p:cNvSpPr txBox="1">
            <a:spLocks/>
          </p:cNvSpPr>
          <p:nvPr/>
        </p:nvSpPr>
        <p:spPr>
          <a:xfrm>
            <a:off x="1013876" y="1037321"/>
            <a:ext cx="34279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Input</a:t>
            </a:r>
            <a:r>
              <a:rPr lang="en-US" sz="2400" b="1">
                <a:latin typeface="Avenir Light" panose="020B0402020203020204" pitchFamily="34" charset="77"/>
              </a:rPr>
              <a:t>: image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2D46A6-AB0A-D24F-9433-D62BC96263CE}"/>
              </a:ext>
            </a:extLst>
          </p:cNvPr>
          <p:cNvSpPr txBox="1">
            <a:spLocks/>
          </p:cNvSpPr>
          <p:nvPr/>
        </p:nvSpPr>
        <p:spPr>
          <a:xfrm>
            <a:off x="1013876" y="1585884"/>
            <a:ext cx="3583523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>
                <a:solidFill>
                  <a:srgbClr val="C00000"/>
                </a:solidFill>
                <a:latin typeface="Avenir Light" panose="020B0402020203020204" pitchFamily="34" charset="77"/>
              </a:rPr>
              <a:t>Output</a:t>
            </a:r>
            <a:r>
              <a:rPr lang="en-US" sz="2400" b="1">
                <a:latin typeface="Avenir Light" panose="020B0402020203020204" pitchFamily="34" charset="77"/>
              </a:rPr>
              <a:t>: generated text</a:t>
            </a: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DC7DA-3EBB-F443-840A-BF28E20EF989}"/>
              </a:ext>
            </a:extLst>
          </p:cNvPr>
          <p:cNvSpPr/>
          <p:nvPr/>
        </p:nvSpPr>
        <p:spPr>
          <a:xfrm>
            <a:off x="234950" y="6471586"/>
            <a:ext cx="659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Show, Attend and Tell: Neural Image Caption Generation with Visual Attention. Xu et al. CVPR (2016)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1D9A6-E229-8141-933C-C281DBDC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5991182"/>
            <a:ext cx="11798300" cy="306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B603DD-4DF4-014E-A24C-320FB29DA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2316996"/>
            <a:ext cx="5664200" cy="3384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E2DE56-41E7-0543-81F4-719EBCD22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200" y="2316996"/>
            <a:ext cx="5219700" cy="32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338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Image Captioning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DC7DA-3EBB-F443-840A-BF28E20EF989}"/>
              </a:ext>
            </a:extLst>
          </p:cNvPr>
          <p:cNvSpPr/>
          <p:nvPr/>
        </p:nvSpPr>
        <p:spPr>
          <a:xfrm>
            <a:off x="234950" y="6471586"/>
            <a:ext cx="659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Show, Attend and Tell: Neural Image Caption Generation with Visual Attention. Xu et al. CVPR (2016)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50547-0202-DF40-BF95-5FF4D99A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5447421"/>
            <a:ext cx="11493500" cy="384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86179-88D1-EA44-862E-818E6AE78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" y="1542492"/>
            <a:ext cx="5619082" cy="3230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CE849-5931-3346-A8AA-87357EA6C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09486"/>
            <a:ext cx="5472836" cy="31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048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Image Captioning</a:t>
            </a:r>
            <a:endParaRPr lang="en-US" sz="240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DC7DA-3EBB-F443-840A-BF28E20EF989}"/>
              </a:ext>
            </a:extLst>
          </p:cNvPr>
          <p:cNvSpPr/>
          <p:nvPr/>
        </p:nvSpPr>
        <p:spPr>
          <a:xfrm>
            <a:off x="234950" y="6471586"/>
            <a:ext cx="659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Show, Attend and Tell: Neural Image Caption Generation with Visual Attention. Xu et al. CVPR (2016)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50547-0202-DF40-BF95-5FF4D99A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5419138"/>
            <a:ext cx="11493500" cy="384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CE01AB-E7CE-9F42-B741-E8BAFFCE2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16" y="1358820"/>
            <a:ext cx="5847784" cy="3687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5CD06F-90CE-3F42-9D8F-DD37220A7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180" y="1449596"/>
            <a:ext cx="5541404" cy="34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446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018407C-8079-D948-9F12-E38312AD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87</a:t>
            </a:fld>
            <a:endParaRPr lang="en-US"/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5F8695C7-8B28-774C-8458-8FF26A820E4B}"/>
              </a:ext>
            </a:extLst>
          </p:cNvPr>
          <p:cNvSpPr txBox="1">
            <a:spLocks/>
          </p:cNvSpPr>
          <p:nvPr/>
        </p:nvSpPr>
        <p:spPr>
          <a:xfrm>
            <a:off x="1323360" y="1621986"/>
            <a:ext cx="10119340" cy="4245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LSTMs </a:t>
            </a:r>
            <a:r>
              <a:rPr lang="en-US" sz="2400">
                <a:latin typeface="Avenir Book" panose="02000503020000020003" pitchFamily="2" charset="0"/>
              </a:rPr>
              <a:t>yielded state-of-the-art results on most NLP tasks (2014-2018)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seq2seq+Attention </a:t>
            </a:r>
            <a:r>
              <a:rPr lang="en-US" sz="2400">
                <a:latin typeface="Avenir Book" panose="02000503020000020003" pitchFamily="2" charset="0"/>
              </a:rPr>
              <a:t>was an even more revolutionary idea (Google Translate used it)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Attention</a:t>
            </a:r>
            <a:r>
              <a:rPr lang="en-US" sz="2400">
                <a:latin typeface="Avenir Book" panose="02000503020000020003" pitchFamily="2" charset="0"/>
              </a:rPr>
              <a:t> allows us to place appropriate weight to the encoder’s hidden states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>
                <a:latin typeface="Avenir Book" panose="02000503020000020003" pitchFamily="2" charset="0"/>
              </a:rPr>
              <a:t>But, </a:t>
            </a:r>
            <a:r>
              <a:rPr lang="en-US" sz="2400" b="1">
                <a:latin typeface="Avenir Book" panose="02000503020000020003" pitchFamily="2" charset="0"/>
              </a:rPr>
              <a:t>LSTMs</a:t>
            </a:r>
            <a:r>
              <a:rPr lang="en-US" sz="2400">
                <a:latin typeface="Avenir Book" panose="02000503020000020003" pitchFamily="2" charset="0"/>
              </a:rPr>
              <a:t> require us to iteratively scan each word and wait until we’re at the end before we can do anything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32157-90DF-834F-95EB-FE99F7F77C58}"/>
              </a:ext>
            </a:extLst>
          </p:cNvPr>
          <p:cNvSpPr/>
          <p:nvPr/>
        </p:nvSpPr>
        <p:spPr>
          <a:xfrm>
            <a:off x="1094760" y="667434"/>
            <a:ext cx="350264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</a:pPr>
            <a:r>
              <a:rPr lang="en-US" sz="3600">
                <a:solidFill>
                  <a:schemeClr val="bg1"/>
                </a:solidFill>
                <a:latin typeface="Avenir Black" panose="02000503020000020003" pitchFamily="2" charset="0"/>
              </a:rPr>
              <a:t>SUMMARY</a:t>
            </a:r>
            <a:endParaRPr lang="en-US" sz="360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6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C6E9C7-878F-2C4C-95E8-511D25DA0DD1}"/>
              </a:ext>
            </a:extLst>
          </p:cNvPr>
          <p:cNvSpPr txBox="1">
            <a:spLocks/>
          </p:cNvSpPr>
          <p:nvPr/>
        </p:nvSpPr>
        <p:spPr>
          <a:xfrm>
            <a:off x="2440102" y="552329"/>
            <a:ext cx="8037398" cy="1505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Machine Translation (MT) </a:t>
            </a:r>
            <a:r>
              <a:rPr lang="en-US" dirty="0">
                <a:latin typeface="Avenir Book" panose="02000503020000020003" pitchFamily="2" charset="0"/>
              </a:rPr>
              <a:t>is an NLP task that aims to convert text from one language to another.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20D9E-D39C-BA4C-9A38-DBF7C6507D7D}"/>
              </a:ext>
            </a:extLst>
          </p:cNvPr>
          <p:cNvSpPr/>
          <p:nvPr/>
        </p:nvSpPr>
        <p:spPr>
          <a:xfrm>
            <a:off x="1464989" y="3198167"/>
            <a:ext cx="351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Thank you for visiting!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72365-D851-6843-9393-F89AD1F6335C}"/>
              </a:ext>
            </a:extLst>
          </p:cNvPr>
          <p:cNvSpPr/>
          <p:nvPr/>
        </p:nvSpPr>
        <p:spPr>
          <a:xfrm>
            <a:off x="6470072" y="3239301"/>
            <a:ext cx="351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venir Book" panose="02000503020000020003" pitchFamily="2" charset="0"/>
              </a:rPr>
              <a:t>Děkujeme za návštěvu!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03ED84F4-E72D-7545-B331-7E2B1F0A4288}"/>
              </a:ext>
            </a:extLst>
          </p:cNvPr>
          <p:cNvSpPr/>
          <p:nvPr/>
        </p:nvSpPr>
        <p:spPr>
          <a:xfrm>
            <a:off x="5130997" y="3129779"/>
            <a:ext cx="965003" cy="59844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F539FD9-BC75-7B4A-9BCD-748B53B52EF9}"/>
                  </a:ext>
                </a:extLst>
              </p:cNvPr>
              <p:cNvSpPr/>
              <p:nvPr/>
            </p:nvSpPr>
            <p:spPr>
              <a:xfrm>
                <a:off x="2649271" y="3769354"/>
                <a:ext cx="44952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F539FD9-BC75-7B4A-9BCD-748B53B52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271" y="3769354"/>
                <a:ext cx="44952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07FD543-ADC1-0542-84E1-441C9150B3A5}"/>
                  </a:ext>
                </a:extLst>
              </p:cNvPr>
              <p:cNvSpPr/>
              <p:nvPr/>
            </p:nvSpPr>
            <p:spPr>
              <a:xfrm>
                <a:off x="8226136" y="3769354"/>
                <a:ext cx="44952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07FD543-ADC1-0542-84E1-441C9150B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36" y="3769354"/>
                <a:ext cx="449529" cy="584775"/>
              </a:xfrm>
              <a:prstGeom prst="rect">
                <a:avLst/>
              </a:prstGeom>
              <a:blipFill>
                <a:blip r:embed="rId3"/>
                <a:stretch>
                  <a:fillRect l="-8108" r="-8108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A2A2D923-C1D2-4A4F-9837-905BC8FE2387}"/>
              </a:ext>
            </a:extLst>
          </p:cNvPr>
          <p:cNvSpPr/>
          <p:nvPr/>
        </p:nvSpPr>
        <p:spPr>
          <a:xfrm>
            <a:off x="1020489" y="4338934"/>
            <a:ext cx="351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source language</a:t>
            </a:r>
            <a:r>
              <a:rPr lang="en-US" sz="2400" dirty="0">
                <a:latin typeface="Avenir Book" panose="02000503020000020003" pitchFamily="2" charset="0"/>
              </a:rPr>
              <a:t>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8D4C91-EB7E-BE48-9FBF-31B9CCD4AD8C}"/>
              </a:ext>
            </a:extLst>
          </p:cNvPr>
          <p:cNvSpPr/>
          <p:nvPr/>
        </p:nvSpPr>
        <p:spPr>
          <a:xfrm>
            <a:off x="6470072" y="4319485"/>
            <a:ext cx="351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Avenir Book" panose="02000503020000020003" pitchFamily="2" charset="0"/>
              </a:rPr>
              <a:t>target language</a:t>
            </a:r>
            <a:r>
              <a:rPr lang="en-US" sz="2400" dirty="0">
                <a:latin typeface="Avenir Book" panose="02000503020000020003" pitchFamily="2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D45BE-215D-254D-86AA-28A59F641DEF}"/>
              </a:ext>
            </a:extLst>
          </p:cNvPr>
          <p:cNvSpPr/>
          <p:nvPr/>
        </p:nvSpPr>
        <p:spPr>
          <a:xfrm>
            <a:off x="209331" y="6400412"/>
            <a:ext cx="9285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Many slides in the MT section were inspired by or adapted from </a:t>
            </a:r>
            <a:r>
              <a:rPr lang="en-US" sz="1200" dirty="0">
                <a:solidFill>
                  <a:srgbClr val="C00000"/>
                </a:solidFill>
                <a:hlinkClick r:id="rId4"/>
              </a:rPr>
              <a:t>Abigail See’s Stanford CS224N lecture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18512</TotalTime>
  <Words>3863</Words>
  <Application>Microsoft Macintosh PowerPoint</Application>
  <PresentationFormat>Widescreen</PresentationFormat>
  <Paragraphs>1220</Paragraphs>
  <Slides>87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9" baseType="lpstr">
      <vt:lpstr>Arial</vt:lpstr>
      <vt:lpstr>Avenir</vt:lpstr>
      <vt:lpstr>Avenir Black</vt:lpstr>
      <vt:lpstr>Avenir Book</vt:lpstr>
      <vt:lpstr>Avenir Light</vt:lpstr>
      <vt:lpstr>Avenir Medium</vt:lpstr>
      <vt:lpstr>Calibri</vt:lpstr>
      <vt:lpstr>Cambria Math</vt:lpstr>
      <vt:lpstr>Karla</vt:lpstr>
      <vt:lpstr>Lucida Handwriting</vt:lpstr>
      <vt:lpstr>Noto Sans</vt:lpstr>
      <vt:lpstr>Office Theme</vt:lpstr>
      <vt:lpstr>PowerPoint Presentation</vt:lpstr>
      <vt:lpstr>PowerPoint Presentation</vt:lpstr>
      <vt:lpstr>ANNOUNCEMENTS</vt:lpstr>
      <vt:lpstr>RECAP: L7</vt:lpstr>
      <vt:lpstr>RECAP: L7</vt:lpstr>
      <vt:lpstr>RECAP: L7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Sequence-to-Sequence (seq2seq)</vt:lpstr>
      <vt:lpstr>Types of Conditional Prediction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Greedy Decoding</vt:lpstr>
      <vt:lpstr>Greedy Decoding</vt:lpstr>
      <vt:lpstr>Beam Search Decoding</vt:lpstr>
      <vt:lpstr>Beam Search Decoding</vt:lpstr>
      <vt:lpstr>Neural MT</vt:lpstr>
      <vt:lpstr>Neural MT</vt:lpstr>
      <vt:lpstr>MT Evaluation</vt:lpstr>
      <vt:lpstr>MT Evaluation</vt:lpstr>
      <vt:lpstr>PowerPoint Presentation</vt:lpstr>
      <vt:lpstr>PowerPoint Presentation</vt:lpstr>
      <vt:lpstr>Sequence-to-Sequence (seq2seq)</vt:lpstr>
      <vt:lpstr>Sequence-to-Sequence (seq2seq)</vt:lpstr>
      <vt:lpstr>Sequence-to-Sequence (seq2seq)</vt:lpstr>
      <vt:lpstr>PowerPoint Presentation</vt:lpstr>
      <vt:lpstr>PowerPoint Presentation</vt:lpstr>
      <vt:lpstr>Sequence-to-Sequence (seq2seq)</vt:lpstr>
      <vt:lpstr>Sequence-to-Sequence (seq2seq)</vt:lpstr>
      <vt:lpstr>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For convenience, here’s the Attention calculation summarized on 1 slide</vt:lpstr>
      <vt:lpstr>For convenience, here’s the Attention calculation summarized on 1 slide</vt:lpstr>
      <vt:lpstr>Popular Attention Scoring functions:</vt:lpstr>
      <vt:lpstr>seq2seq + Attention</vt:lpstr>
      <vt:lpstr>seq2seq + Attention</vt:lpstr>
      <vt:lpstr>Constituency Parsing</vt:lpstr>
      <vt:lpstr>Constituency Parsing</vt:lpstr>
      <vt:lpstr>Results</vt:lpstr>
      <vt:lpstr>Image Captioning</vt:lpstr>
      <vt:lpstr>Image Captioning</vt:lpstr>
      <vt:lpstr>Image Captioning</vt:lpstr>
      <vt:lpstr>Image Captioning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Sequential Data with ELMo, BERT, Transformers, and other childhood heroes</dc:title>
  <dc:creator>Microsoft Office User</dc:creator>
  <cp:lastModifiedBy>Tanner, Christopher W.</cp:lastModifiedBy>
  <cp:revision>607</cp:revision>
  <cp:lastPrinted>2020-01-23T07:18:22Z</cp:lastPrinted>
  <dcterms:created xsi:type="dcterms:W3CDTF">2020-01-21T14:53:13Z</dcterms:created>
  <dcterms:modified xsi:type="dcterms:W3CDTF">2021-09-28T12:31:24Z</dcterms:modified>
</cp:coreProperties>
</file>