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9"/>
  </p:notesMasterIdLst>
  <p:sldIdLst>
    <p:sldId id="609" r:id="rId2"/>
    <p:sldId id="293" r:id="rId3"/>
    <p:sldId id="809" r:id="rId4"/>
    <p:sldId id="814" r:id="rId5"/>
    <p:sldId id="977" r:id="rId6"/>
    <p:sldId id="978" r:id="rId7"/>
    <p:sldId id="979" r:id="rId8"/>
    <p:sldId id="897" r:id="rId9"/>
    <p:sldId id="948" r:id="rId10"/>
    <p:sldId id="950" r:id="rId11"/>
    <p:sldId id="951" r:id="rId12"/>
    <p:sldId id="615" r:id="rId13"/>
    <p:sldId id="952" r:id="rId14"/>
    <p:sldId id="465" r:id="rId15"/>
    <p:sldId id="967" r:id="rId16"/>
    <p:sldId id="966" r:id="rId17"/>
    <p:sldId id="466" r:id="rId18"/>
    <p:sldId id="974" r:id="rId19"/>
    <p:sldId id="467" r:id="rId20"/>
    <p:sldId id="925" r:id="rId21"/>
    <p:sldId id="969" r:id="rId22"/>
    <p:sldId id="968" r:id="rId23"/>
    <p:sldId id="970" r:id="rId24"/>
    <p:sldId id="971" r:id="rId25"/>
    <p:sldId id="972" r:id="rId26"/>
    <p:sldId id="976" r:id="rId27"/>
    <p:sldId id="973" r:id="rId28"/>
    <p:sldId id="400" r:id="rId29"/>
    <p:sldId id="954" r:id="rId30"/>
    <p:sldId id="955" r:id="rId31"/>
    <p:sldId id="401" r:id="rId32"/>
    <p:sldId id="405" r:id="rId33"/>
    <p:sldId id="408" r:id="rId34"/>
    <p:sldId id="407" r:id="rId35"/>
    <p:sldId id="406" r:id="rId36"/>
    <p:sldId id="409" r:id="rId37"/>
    <p:sldId id="975" r:id="rId38"/>
    <p:sldId id="411" r:id="rId39"/>
    <p:sldId id="414" r:id="rId40"/>
    <p:sldId id="412" r:id="rId41"/>
    <p:sldId id="415" r:id="rId42"/>
    <p:sldId id="416" r:id="rId43"/>
    <p:sldId id="417" r:id="rId44"/>
    <p:sldId id="418" r:id="rId45"/>
    <p:sldId id="953" r:id="rId46"/>
    <p:sldId id="936" r:id="rId47"/>
    <p:sldId id="788" r:id="rId48"/>
    <p:sldId id="789" r:id="rId49"/>
    <p:sldId id="527" r:id="rId50"/>
    <p:sldId id="956" r:id="rId51"/>
    <p:sldId id="957" r:id="rId52"/>
    <p:sldId id="419" r:id="rId53"/>
    <p:sldId id="983" r:id="rId54"/>
    <p:sldId id="423" r:id="rId55"/>
    <p:sldId id="424" r:id="rId56"/>
    <p:sldId id="469" r:id="rId57"/>
    <p:sldId id="471" r:id="rId58"/>
    <p:sldId id="470" r:id="rId59"/>
    <p:sldId id="473" r:id="rId60"/>
    <p:sldId id="474" r:id="rId61"/>
    <p:sldId id="478" r:id="rId62"/>
    <p:sldId id="475" r:id="rId63"/>
    <p:sldId id="479" r:id="rId64"/>
    <p:sldId id="476" r:id="rId65"/>
    <p:sldId id="481" r:id="rId66"/>
    <p:sldId id="480" r:id="rId67"/>
    <p:sldId id="482" r:id="rId68"/>
    <p:sldId id="483" r:id="rId69"/>
    <p:sldId id="484" r:id="rId70"/>
    <p:sldId id="485" r:id="rId71"/>
    <p:sldId id="429" r:id="rId72"/>
    <p:sldId id="486" r:id="rId73"/>
    <p:sldId id="487" r:id="rId74"/>
    <p:sldId id="981" r:id="rId75"/>
    <p:sldId id="982" r:id="rId76"/>
    <p:sldId id="431" r:id="rId77"/>
    <p:sldId id="488" r:id="rId78"/>
    <p:sldId id="980" r:id="rId79"/>
    <p:sldId id="433" r:id="rId80"/>
    <p:sldId id="533" r:id="rId81"/>
    <p:sldId id="534" r:id="rId82"/>
    <p:sldId id="535" r:id="rId83"/>
    <p:sldId id="536" r:id="rId84"/>
    <p:sldId id="537" r:id="rId85"/>
    <p:sldId id="538" r:id="rId86"/>
    <p:sldId id="539" r:id="rId87"/>
    <p:sldId id="540" r:id="rId88"/>
    <p:sldId id="541" r:id="rId89"/>
    <p:sldId id="543" r:id="rId90"/>
    <p:sldId id="544" r:id="rId91"/>
    <p:sldId id="545" r:id="rId92"/>
    <p:sldId id="546" r:id="rId93"/>
    <p:sldId id="547" r:id="rId94"/>
    <p:sldId id="790" r:id="rId95"/>
    <p:sldId id="792" r:id="rId96"/>
    <p:sldId id="793" r:id="rId97"/>
    <p:sldId id="438" r:id="rId98"/>
    <p:sldId id="548" r:id="rId99"/>
    <p:sldId id="958" r:id="rId100"/>
    <p:sldId id="960" r:id="rId101"/>
    <p:sldId id="961" r:id="rId102"/>
    <p:sldId id="962" r:id="rId103"/>
    <p:sldId id="963" r:id="rId104"/>
    <p:sldId id="964" r:id="rId105"/>
    <p:sldId id="965" r:id="rId106"/>
    <p:sldId id="795" r:id="rId107"/>
    <p:sldId id="905" r:id="rId10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D77"/>
    <a:srgbClr val="FFD9A4"/>
    <a:srgbClr val="FF48A2"/>
    <a:srgbClr val="FF96FF"/>
    <a:srgbClr val="FFB4A2"/>
    <a:srgbClr val="FFE4FF"/>
    <a:srgbClr val="FEE479"/>
    <a:srgbClr val="CDD4D9"/>
    <a:srgbClr val="F8D196"/>
    <a:srgbClr val="B50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/>
    <p:restoredTop sz="88707"/>
  </p:normalViewPr>
  <p:slideViewPr>
    <p:cSldViewPr snapToGrid="0" snapToObjects="1">
      <p:cViewPr varScale="1">
        <p:scale>
          <a:sx n="101" d="100"/>
          <a:sy n="101" d="100"/>
        </p:scale>
        <p:origin x="22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02:23:1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BC4EB-2D9A-C542-A578-2B57E0FB18FF}" type="datetimeFigureOut">
              <a:rPr lang="en-US" smtClean="0"/>
              <a:t>9/22/21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71AF9-BBC8-D045-B571-D125776D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16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longer constitutes an auto-regressive LM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32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39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33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80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20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11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12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89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40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9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64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87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65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41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40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16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57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152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64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710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86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799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602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565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741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493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989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458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769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90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674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1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0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892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75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0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073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519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866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266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540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564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23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91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980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288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789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716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21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197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742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724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572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86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679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2637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5210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148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1842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1094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7790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4213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4431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788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06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3535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2727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6300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86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45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6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1C33-5988-D54F-BB26-5D5DAD4AF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BA848-FA4A-0346-83E1-44D13A16B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5C035-42E1-754D-AF29-0F9C9762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B3E9-0CED-1B46-B041-1C2CC850E913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0DB20-4AFA-0443-8463-CC96FA03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9BBF5-37BB-9A42-966A-31118682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5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100" y="6356349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FFD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1D401-D15E-B84A-8905-AA31033A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1" y="305173"/>
            <a:ext cx="8941419" cy="1162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37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100" y="6356349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60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AB10-9C5B-3C49-B908-D60D65720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B2FF2-3514-7E4F-979B-7D465AE1B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229F0-20F9-7245-A8DF-ED91AF9A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5D27-77B1-A446-B071-2F2327DE6C51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0ABE4-540A-8A46-BADB-D57CF360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E289A-E7A6-7041-AC8D-F84B9852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7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0083-B51B-F64B-AA55-08C12C451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269A8-BAB3-5047-9C68-7A1701E5C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138AC-E452-D440-864F-ECCBC3D38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6ABF0-DD3E-AB42-9B7A-29D73575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E7FA-812F-EE4B-97B5-D6CE3F082AAD}" type="datetime1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F0AD2-EEAA-084E-86BF-5E9E486A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EA0A6-0275-B747-9008-35F9B8FB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90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8F68-5C69-394B-8BCF-D20309B0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7271F-5514-F246-8093-A1E88A3AC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F8BF-D8FB-054F-AFB9-095D0F84E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D8762-E4ED-944E-9C50-E6D1F7468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14A51-2447-9447-9E65-910F362E1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34532E-F973-AE4F-B307-9C4ABFDB4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3C00-66B6-4A4A-A860-E1848453299D}" type="datetime1">
              <a:rPr lang="en-US" smtClean="0"/>
              <a:t>9/22/21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E3EA70-3106-774D-8323-DEFC4395D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B0D810-CC25-514E-90F4-4DE901DD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89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5B8A-B85B-3A4C-A622-549F6B28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38235-253C-054A-863C-FEEF02C1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90A7-1731-0142-B22D-906FA7E5FD6F}" type="datetime1">
              <a:rPr lang="en-US" smtClean="0"/>
              <a:t>9/22/21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82665-4262-8347-AD55-38E1521E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CF5E5-C99B-3C42-B309-3F0AF7B7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10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5FFE0-C88F-AC4C-B413-4CA67664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2F22-1847-3741-97A0-FBB6C40DDBE4}" type="datetime1">
              <a:rPr lang="en-US" smtClean="0"/>
              <a:t>9/22/21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9AA98C-D40D-8D43-98C3-46A866A4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8FF45-51F5-8141-9CC0-7DC330B6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84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1E2CB-80F8-D044-9E4B-F2853792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BA669-90B7-C24B-85DE-2B3AE23BA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37B98-29BA-8C4A-92D6-327615463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2CC34-7FA9-D642-B02C-D5F95E46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A145-D001-0043-BDFD-43F84EC21D21}" type="datetime1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75B0C-13CF-B44D-AC2B-62756B96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29ACA-557C-D642-9221-716CB885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5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B498-A163-CC43-81E8-5B8BB1A5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91C70-2BE4-4C4B-82E5-BDF2E7FCE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15BF7-13A1-7A4C-81CA-FF68AE174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B23D8-BE98-3444-8236-7530A84F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BB61-3F76-834E-931F-A09ADFED271D}" type="datetime1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F8367-2C30-414A-B7CB-0A1C4A7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8D990-6B2E-9840-8478-36F0D89A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56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CC8A-803B-724E-AECF-F9E46639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D74CA-2C44-7141-A60F-B722C70D0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83FFE-E161-C74A-BD5F-88AF473E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46D3-B105-C547-8D99-C7EF16289A44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345C2-A542-C644-9046-6C4684C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BCC9B-1D97-6E46-8F5C-D7A15AEF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2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E59-0172-044D-B347-0BC5D4E9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38CA-0A1E-9849-ADED-8250CFBB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4572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00B6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5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155349-E760-A049-B782-49DD46AAC9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F6423-2F3F-EE4C-9C5E-4D2744E35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FC342-0932-3E49-AB8D-9E000372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528B-01BC-DC4B-A165-7D762F3D6F95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7E810-6B49-2448-9378-755458BB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4FFE0-7A6D-074A-AC35-C18BEA6D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0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f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3926" y="6351089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7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ft_blue_rnngen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3926" y="6351089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CB97D5-FF91-D048-B68A-4C27602D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86" y="264119"/>
            <a:ext cx="3228098" cy="551431"/>
          </a:xfrm>
        </p:spPr>
        <p:txBody>
          <a:bodyPr>
            <a:normAutofit/>
          </a:bodyPr>
          <a:lstStyle/>
          <a:p>
            <a:r>
              <a:rPr lang="en-US" dirty="0"/>
              <a:t>RNN: Generation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A1BF71-7685-7A48-B3C2-CF114B820895}"/>
              </a:ext>
            </a:extLst>
          </p:cNvPr>
          <p:cNvSpPr/>
          <p:nvPr userDrawn="1"/>
        </p:nvSpPr>
        <p:spPr>
          <a:xfrm>
            <a:off x="806939" y="757278"/>
            <a:ext cx="2872476" cy="942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1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ft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E59-0172-044D-B347-0BC5D4E9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38CA-0A1E-9849-ADED-8250CFBB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4572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BD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0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ft_purple_lst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E59-0172-044D-B347-0BC5D4E9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1931"/>
            <a:ext cx="5257800" cy="631203"/>
          </a:xfrm>
        </p:spPr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200" y="6355502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51955" y="31865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BD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765461-4928-6445-B134-8DED9485542D}"/>
              </a:ext>
            </a:extLst>
          </p:cNvPr>
          <p:cNvSpPr/>
          <p:nvPr userDrawn="1"/>
        </p:nvSpPr>
        <p:spPr>
          <a:xfrm>
            <a:off x="903805" y="771482"/>
            <a:ext cx="1326778" cy="916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2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EE77-F66E-F949-AC99-DF4C4F649119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491" y="6356350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837FDFF-5600-CB48-A342-D2712CA1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319"/>
            <a:ext cx="8941419" cy="1162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298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E59-0172-044D-B347-0BC5D4E9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38CA-0A1E-9849-ADED-8250CFBB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EE77-F66E-F949-AC99-DF4C4F649119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4572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4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EE77-F66E-F949-AC99-DF4C4F649119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1763" y="6353464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48490" y="360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EDC054-3F3E-9A4C-8863-5890942F1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91319"/>
            <a:ext cx="8941419" cy="1162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952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46D1F4-47AB-674E-B7B4-644977D5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56" y="277465"/>
            <a:ext cx="8941419" cy="1162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A9934-6E1E-624F-92F4-CA26E392B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979DC-2FF9-4F4E-A3A8-2BED888F8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472B0-F58B-A84F-B873-83B8FAE83B2D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BD27-42C0-3542-A8C3-E254AF9AE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D511D-0DCF-4D4D-8359-143BCAE24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1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8" r:id="rId4"/>
    <p:sldLayoutId id="2147483666" r:id="rId5"/>
    <p:sldLayoutId id="2147483669" r:id="rId6"/>
    <p:sldLayoutId id="2147483660" r:id="rId7"/>
    <p:sldLayoutId id="2147483661" r:id="rId8"/>
    <p:sldLayoutId id="2147483662" r:id="rId9"/>
    <p:sldLayoutId id="2147483663" r:id="rId10"/>
    <p:sldLayoutId id="2147483667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11" Type="http://schemas.openxmlformats.org/officeDocument/2006/relationships/hyperlink" Target="https://colah.github.io/posts/2015-08-Understanding-LSTMs/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hyperlink" Target="https://colah.github.io/posts/2015-08-Understanding-LSTMs/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4.png"/><Relationship Id="rId26" Type="http://schemas.openxmlformats.org/officeDocument/2006/relationships/image" Target="../media/image47.png"/><Relationship Id="rId39" Type="http://schemas.openxmlformats.org/officeDocument/2006/relationships/image" Target="../media/image117.png"/><Relationship Id="rId3" Type="http://schemas.openxmlformats.org/officeDocument/2006/relationships/image" Target="../media/image169.png"/><Relationship Id="rId21" Type="http://schemas.openxmlformats.org/officeDocument/2006/relationships/image" Target="../media/image420.png"/><Relationship Id="rId34" Type="http://schemas.openxmlformats.org/officeDocument/2006/relationships/image" Target="../media/image112.png"/><Relationship Id="rId7" Type="http://schemas.openxmlformats.org/officeDocument/2006/relationships/image" Target="../media/image173.png"/><Relationship Id="rId17" Type="http://schemas.openxmlformats.org/officeDocument/2006/relationships/image" Target="../media/image183.png"/><Relationship Id="rId25" Type="http://schemas.openxmlformats.org/officeDocument/2006/relationships/image" Target="../media/image460.png"/><Relationship Id="rId33" Type="http://schemas.openxmlformats.org/officeDocument/2006/relationships/image" Target="../media/image105.png"/><Relationship Id="rId38" Type="http://schemas.openxmlformats.org/officeDocument/2006/relationships/image" Target="../media/image116.png"/><Relationship Id="rId2" Type="http://schemas.openxmlformats.org/officeDocument/2006/relationships/image" Target="../media/image168.png"/><Relationship Id="rId16" Type="http://schemas.openxmlformats.org/officeDocument/2006/relationships/image" Target="../media/image182.png"/><Relationship Id="rId20" Type="http://schemas.openxmlformats.org/officeDocument/2006/relationships/image" Target="../media/image410.png"/><Relationship Id="rId29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2.png"/><Relationship Id="rId24" Type="http://schemas.openxmlformats.org/officeDocument/2006/relationships/image" Target="../media/image450.png"/><Relationship Id="rId32" Type="http://schemas.openxmlformats.org/officeDocument/2006/relationships/image" Target="../media/image104.png"/><Relationship Id="rId37" Type="http://schemas.openxmlformats.org/officeDocument/2006/relationships/image" Target="../media/image115.png"/><Relationship Id="rId40" Type="http://schemas.openxmlformats.org/officeDocument/2006/relationships/image" Target="../media/image118.png"/><Relationship Id="rId5" Type="http://schemas.openxmlformats.org/officeDocument/2006/relationships/image" Target="../media/image171.png"/><Relationship Id="rId15" Type="http://schemas.openxmlformats.org/officeDocument/2006/relationships/image" Target="../media/image181.png"/><Relationship Id="rId23" Type="http://schemas.openxmlformats.org/officeDocument/2006/relationships/image" Target="../media/image440.png"/><Relationship Id="rId28" Type="http://schemas.openxmlformats.org/officeDocument/2006/relationships/image" Target="../media/image54.png"/><Relationship Id="rId36" Type="http://schemas.openxmlformats.org/officeDocument/2006/relationships/image" Target="../media/image114.png"/><Relationship Id="rId10" Type="http://schemas.openxmlformats.org/officeDocument/2006/relationships/image" Target="../media/image176.png"/><Relationship Id="rId19" Type="http://schemas.openxmlformats.org/officeDocument/2006/relationships/image" Target="../media/image185.png"/><Relationship Id="rId31" Type="http://schemas.openxmlformats.org/officeDocument/2006/relationships/image" Target="../media/image103.png"/><Relationship Id="rId9" Type="http://schemas.openxmlformats.org/officeDocument/2006/relationships/image" Target="../media/image175.png"/><Relationship Id="rId14" Type="http://schemas.openxmlformats.org/officeDocument/2006/relationships/image" Target="../media/image180.png"/><Relationship Id="rId22" Type="http://schemas.openxmlformats.org/officeDocument/2006/relationships/image" Target="../media/image430.png"/><Relationship Id="rId27" Type="http://schemas.openxmlformats.org/officeDocument/2006/relationships/image" Target="../media/image50.png"/><Relationship Id="rId30" Type="http://schemas.openxmlformats.org/officeDocument/2006/relationships/image" Target="../media/image102.png"/><Relationship Id="rId35" Type="http://schemas.openxmlformats.org/officeDocument/2006/relationships/image" Target="../media/image113.png"/><Relationship Id="rId8" Type="http://schemas.openxmlformats.org/officeDocument/2006/relationships/image" Target="../media/image1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5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9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8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3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2.png"/><Relationship Id="rId30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6.png"/><Relationship Id="rId3" Type="http://schemas.openxmlformats.org/officeDocument/2006/relationships/image" Target="../media/image120.png"/><Relationship Id="rId7" Type="http://schemas.openxmlformats.org/officeDocument/2006/relationships/image" Target="../media/image420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image" Target="../media/image119.png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.png"/><Relationship Id="rId11" Type="http://schemas.openxmlformats.org/officeDocument/2006/relationships/image" Target="../media/image124.png"/><Relationship Id="rId5" Type="http://schemas.openxmlformats.org/officeDocument/2006/relationships/image" Target="../media/image47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460.png"/><Relationship Id="rId9" Type="http://schemas.openxmlformats.org/officeDocument/2006/relationships/image" Target="../media/image54.png"/><Relationship Id="rId14" Type="http://schemas.openxmlformats.org/officeDocument/2006/relationships/image" Target="../media/image1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153.png"/><Relationship Id="rId3" Type="http://schemas.openxmlformats.org/officeDocument/2006/relationships/image" Target="../media/image47.png"/><Relationship Id="rId7" Type="http://schemas.openxmlformats.org/officeDocument/2006/relationships/image" Target="../media/image141.png"/><Relationship Id="rId12" Type="http://schemas.openxmlformats.org/officeDocument/2006/relationships/image" Target="../media/image152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0.png"/><Relationship Id="rId11" Type="http://schemas.openxmlformats.org/officeDocument/2006/relationships/image" Target="../media/image151.png"/><Relationship Id="rId5" Type="http://schemas.openxmlformats.org/officeDocument/2006/relationships/image" Target="../media/image54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image" Target="../media/image140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1.png"/><Relationship Id="rId3" Type="http://schemas.openxmlformats.org/officeDocument/2006/relationships/image" Target="../media/image201.png"/><Relationship Id="rId7" Type="http://schemas.openxmlformats.org/officeDocument/2006/relationships/image" Target="../media/image209.png"/><Relationship Id="rId12" Type="http://schemas.openxmlformats.org/officeDocument/2006/relationships/image" Target="../media/image207.png"/><Relationship Id="rId2" Type="http://schemas.openxmlformats.org/officeDocument/2006/relationships/image" Target="../media/image200.png"/><Relationship Id="rId16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png"/><Relationship Id="rId11" Type="http://schemas.openxmlformats.org/officeDocument/2006/relationships/image" Target="../media/image206.png"/><Relationship Id="rId5" Type="http://schemas.openxmlformats.org/officeDocument/2006/relationships/image" Target="../media/image203.png"/><Relationship Id="rId15" Type="http://schemas.openxmlformats.org/officeDocument/2006/relationships/image" Target="../media/image213.png"/><Relationship Id="rId10" Type="http://schemas.openxmlformats.org/officeDocument/2006/relationships/image" Target="../media/image205.png"/><Relationship Id="rId4" Type="http://schemas.openxmlformats.org/officeDocument/2006/relationships/image" Target="../media/image202.png"/><Relationship Id="rId9" Type="http://schemas.openxmlformats.org/officeDocument/2006/relationships/image" Target="../media/image204.png"/><Relationship Id="rId14" Type="http://schemas.openxmlformats.org/officeDocument/2006/relationships/image" Target="../media/image2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1.png"/><Relationship Id="rId18" Type="http://schemas.openxmlformats.org/officeDocument/2006/relationships/image" Target="../media/image216.png"/><Relationship Id="rId3" Type="http://schemas.openxmlformats.org/officeDocument/2006/relationships/image" Target="../media/image201.png"/><Relationship Id="rId21" Type="http://schemas.openxmlformats.org/officeDocument/2006/relationships/image" Target="../media/image219.png"/><Relationship Id="rId7" Type="http://schemas.openxmlformats.org/officeDocument/2006/relationships/image" Target="../media/image209.png"/><Relationship Id="rId12" Type="http://schemas.openxmlformats.org/officeDocument/2006/relationships/image" Target="../media/image207.png"/><Relationship Id="rId17" Type="http://schemas.openxmlformats.org/officeDocument/2006/relationships/image" Target="../media/image215.png"/><Relationship Id="rId2" Type="http://schemas.openxmlformats.org/officeDocument/2006/relationships/image" Target="../media/image200.png"/><Relationship Id="rId16" Type="http://schemas.openxmlformats.org/officeDocument/2006/relationships/image" Target="../media/image214.png"/><Relationship Id="rId20" Type="http://schemas.openxmlformats.org/officeDocument/2006/relationships/image" Target="../media/image2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png"/><Relationship Id="rId11" Type="http://schemas.openxmlformats.org/officeDocument/2006/relationships/image" Target="../media/image206.png"/><Relationship Id="rId5" Type="http://schemas.openxmlformats.org/officeDocument/2006/relationships/image" Target="../media/image203.png"/><Relationship Id="rId15" Type="http://schemas.openxmlformats.org/officeDocument/2006/relationships/image" Target="../media/image213.png"/><Relationship Id="rId10" Type="http://schemas.openxmlformats.org/officeDocument/2006/relationships/image" Target="../media/image205.png"/><Relationship Id="rId19" Type="http://schemas.openxmlformats.org/officeDocument/2006/relationships/image" Target="../media/image217.png"/><Relationship Id="rId4" Type="http://schemas.openxmlformats.org/officeDocument/2006/relationships/image" Target="../media/image202.png"/><Relationship Id="rId9" Type="http://schemas.openxmlformats.org/officeDocument/2006/relationships/image" Target="../media/image204.png"/><Relationship Id="rId14" Type="http://schemas.openxmlformats.org/officeDocument/2006/relationships/image" Target="../media/image21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1.png"/><Relationship Id="rId18" Type="http://schemas.openxmlformats.org/officeDocument/2006/relationships/image" Target="../media/image216.png"/><Relationship Id="rId3" Type="http://schemas.openxmlformats.org/officeDocument/2006/relationships/image" Target="../media/image201.png"/><Relationship Id="rId21" Type="http://schemas.openxmlformats.org/officeDocument/2006/relationships/image" Target="../media/image219.png"/><Relationship Id="rId7" Type="http://schemas.openxmlformats.org/officeDocument/2006/relationships/image" Target="../media/image209.png"/><Relationship Id="rId12" Type="http://schemas.openxmlformats.org/officeDocument/2006/relationships/image" Target="../media/image207.png"/><Relationship Id="rId17" Type="http://schemas.openxmlformats.org/officeDocument/2006/relationships/image" Target="../media/image215.png"/><Relationship Id="rId25" Type="http://schemas.openxmlformats.org/officeDocument/2006/relationships/image" Target="../media/image223.png"/><Relationship Id="rId2" Type="http://schemas.openxmlformats.org/officeDocument/2006/relationships/image" Target="../media/image200.png"/><Relationship Id="rId16" Type="http://schemas.openxmlformats.org/officeDocument/2006/relationships/image" Target="../media/image214.png"/><Relationship Id="rId20" Type="http://schemas.openxmlformats.org/officeDocument/2006/relationships/image" Target="../media/image2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png"/><Relationship Id="rId11" Type="http://schemas.openxmlformats.org/officeDocument/2006/relationships/image" Target="../media/image206.png"/><Relationship Id="rId24" Type="http://schemas.openxmlformats.org/officeDocument/2006/relationships/image" Target="../media/image222.png"/><Relationship Id="rId5" Type="http://schemas.openxmlformats.org/officeDocument/2006/relationships/image" Target="../media/image203.png"/><Relationship Id="rId15" Type="http://schemas.openxmlformats.org/officeDocument/2006/relationships/image" Target="../media/image213.png"/><Relationship Id="rId23" Type="http://schemas.openxmlformats.org/officeDocument/2006/relationships/image" Target="../media/image221.png"/><Relationship Id="rId10" Type="http://schemas.openxmlformats.org/officeDocument/2006/relationships/image" Target="../media/image205.png"/><Relationship Id="rId19" Type="http://schemas.openxmlformats.org/officeDocument/2006/relationships/image" Target="../media/image217.png"/><Relationship Id="rId4" Type="http://schemas.openxmlformats.org/officeDocument/2006/relationships/image" Target="../media/image202.png"/><Relationship Id="rId9" Type="http://schemas.openxmlformats.org/officeDocument/2006/relationships/image" Target="../media/image204.png"/><Relationship Id="rId14" Type="http://schemas.openxmlformats.org/officeDocument/2006/relationships/image" Target="../media/image212.png"/><Relationship Id="rId22" Type="http://schemas.openxmlformats.org/officeDocument/2006/relationships/image" Target="../media/image2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3" Type="http://schemas.openxmlformats.org/officeDocument/2006/relationships/image" Target="../media/image201.png"/><Relationship Id="rId7" Type="http://schemas.openxmlformats.org/officeDocument/2006/relationships/image" Target="../media/image22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Relationship Id="rId9" Type="http://schemas.openxmlformats.org/officeDocument/2006/relationships/image" Target="../media/image22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13" Type="http://schemas.openxmlformats.org/officeDocument/2006/relationships/image" Target="../media/image231.png"/><Relationship Id="rId3" Type="http://schemas.openxmlformats.org/officeDocument/2006/relationships/image" Target="../media/image201.png"/><Relationship Id="rId7" Type="http://schemas.openxmlformats.org/officeDocument/2006/relationships/image" Target="../media/image225.png"/><Relationship Id="rId12" Type="http://schemas.openxmlformats.org/officeDocument/2006/relationships/image" Target="../media/image23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4.png"/><Relationship Id="rId11" Type="http://schemas.openxmlformats.org/officeDocument/2006/relationships/image" Target="../media/image229.png"/><Relationship Id="rId5" Type="http://schemas.openxmlformats.org/officeDocument/2006/relationships/image" Target="../media/image203.png"/><Relationship Id="rId10" Type="http://schemas.openxmlformats.org/officeDocument/2006/relationships/image" Target="../media/image228.png"/><Relationship Id="rId4" Type="http://schemas.openxmlformats.org/officeDocument/2006/relationships/image" Target="../media/image202.png"/><Relationship Id="rId9" Type="http://schemas.openxmlformats.org/officeDocument/2006/relationships/image" Target="../media/image2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13" Type="http://schemas.openxmlformats.org/officeDocument/2006/relationships/image" Target="../media/image231.png"/><Relationship Id="rId3" Type="http://schemas.openxmlformats.org/officeDocument/2006/relationships/image" Target="../media/image201.png"/><Relationship Id="rId7" Type="http://schemas.openxmlformats.org/officeDocument/2006/relationships/image" Target="../media/image225.png"/><Relationship Id="rId12" Type="http://schemas.openxmlformats.org/officeDocument/2006/relationships/image" Target="../media/image230.png"/><Relationship Id="rId17" Type="http://schemas.openxmlformats.org/officeDocument/2006/relationships/image" Target="../media/image235.png"/><Relationship Id="rId2" Type="http://schemas.openxmlformats.org/officeDocument/2006/relationships/image" Target="../media/image200.png"/><Relationship Id="rId16" Type="http://schemas.openxmlformats.org/officeDocument/2006/relationships/image" Target="../media/image2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4.png"/><Relationship Id="rId11" Type="http://schemas.openxmlformats.org/officeDocument/2006/relationships/image" Target="../media/image229.png"/><Relationship Id="rId5" Type="http://schemas.openxmlformats.org/officeDocument/2006/relationships/image" Target="../media/image203.png"/><Relationship Id="rId15" Type="http://schemas.openxmlformats.org/officeDocument/2006/relationships/image" Target="../media/image233.png"/><Relationship Id="rId10" Type="http://schemas.openxmlformats.org/officeDocument/2006/relationships/image" Target="../media/image228.png"/><Relationship Id="rId4" Type="http://schemas.openxmlformats.org/officeDocument/2006/relationships/image" Target="../media/image202.png"/><Relationship Id="rId9" Type="http://schemas.openxmlformats.org/officeDocument/2006/relationships/image" Target="../media/image227.png"/><Relationship Id="rId14" Type="http://schemas.openxmlformats.org/officeDocument/2006/relationships/image" Target="../media/image23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jalammar.github.io/illustrated-ber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jalammar.github.io/illustrated-ber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2.05365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2.05365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huntaroy/a-review-of-deep-contextualized-word-representations-peters-201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5.png"/><Relationship Id="rId5" Type="http://schemas.openxmlformats.org/officeDocument/2006/relationships/image" Target="../media/image240.pn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5.png"/><Relationship Id="rId5" Type="http://schemas.openxmlformats.org/officeDocument/2006/relationships/image" Target="../media/image240.pn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12" Type="http://schemas.openxmlformats.org/officeDocument/2006/relationships/image" Target="../media/image2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5.png"/><Relationship Id="rId5" Type="http://schemas.openxmlformats.org/officeDocument/2006/relationships/image" Target="../media/image240.pn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12" Type="http://schemas.openxmlformats.org/officeDocument/2006/relationships/image" Target="../media/image2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5.png"/><Relationship Id="rId5" Type="http://schemas.openxmlformats.org/officeDocument/2006/relationships/image" Target="../media/image240.pn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5.png"/><Relationship Id="rId5" Type="http://schemas.openxmlformats.org/officeDocument/2006/relationships/image" Target="../media/image240.png"/><Relationship Id="rId15" Type="http://schemas.openxmlformats.org/officeDocument/2006/relationships/image" Target="../media/image249.pn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5.png"/><Relationship Id="rId5" Type="http://schemas.openxmlformats.org/officeDocument/2006/relationships/image" Target="../media/image240.png"/><Relationship Id="rId15" Type="http://schemas.openxmlformats.org/officeDocument/2006/relationships/image" Target="../media/image249.pn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5.png"/><Relationship Id="rId5" Type="http://schemas.openxmlformats.org/officeDocument/2006/relationships/image" Target="../media/image240.png"/><Relationship Id="rId15" Type="http://schemas.openxmlformats.org/officeDocument/2006/relationships/image" Target="../media/image249.png"/><Relationship Id="rId10" Type="http://schemas.openxmlformats.org/officeDocument/2006/relationships/image" Target="../media/image244.png"/><Relationship Id="rId19" Type="http://schemas.openxmlformats.org/officeDocument/2006/relationships/image" Target="../media/image530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5.png"/><Relationship Id="rId5" Type="http://schemas.openxmlformats.org/officeDocument/2006/relationships/image" Target="../media/image240.png"/><Relationship Id="rId15" Type="http://schemas.openxmlformats.org/officeDocument/2006/relationships/image" Target="../media/image249.pn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3" Type="http://schemas.openxmlformats.org/officeDocument/2006/relationships/image" Target="../media/image238.png"/><Relationship Id="rId7" Type="http://schemas.openxmlformats.org/officeDocument/2006/relationships/image" Target="../media/image237.png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5.png"/><Relationship Id="rId5" Type="http://schemas.openxmlformats.org/officeDocument/2006/relationships/image" Target="../media/image240.png"/><Relationship Id="rId15" Type="http://schemas.openxmlformats.org/officeDocument/2006/relationships/image" Target="../media/image249.pn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0.png"/><Relationship Id="rId5" Type="http://schemas.openxmlformats.org/officeDocument/2006/relationships/image" Target="../media/image88.png"/><Relationship Id="rId4" Type="http://schemas.openxmlformats.org/officeDocument/2006/relationships/image" Target="../media/image71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50.png"/><Relationship Id="rId5" Type="http://schemas.openxmlformats.org/officeDocument/2006/relationships/image" Target="../media/image98.png"/><Relationship Id="rId10" Type="http://schemas.openxmlformats.org/officeDocument/2006/relationships/image" Target="../media/image1040.png"/><Relationship Id="rId4" Type="http://schemas.openxmlformats.org/officeDocument/2006/relationships/image" Target="../media/image97.png"/><Relationship Id="rId9" Type="http://schemas.openxmlformats.org/officeDocument/2006/relationships/image" Target="../media/image1030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8.png"/><Relationship Id="rId5" Type="http://schemas.openxmlformats.org/officeDocument/2006/relationships/image" Target="../media/image98.png"/><Relationship Id="rId10" Type="http://schemas.openxmlformats.org/officeDocument/2006/relationships/image" Target="../media/image107.png"/><Relationship Id="rId4" Type="http://schemas.openxmlformats.org/officeDocument/2006/relationships/image" Target="../media/image97.png"/><Relationship Id="rId9" Type="http://schemas.openxmlformats.org/officeDocument/2006/relationships/image" Target="../media/image1030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11.png"/><Relationship Id="rId5" Type="http://schemas.openxmlformats.org/officeDocument/2006/relationships/image" Target="../media/image98.png"/><Relationship Id="rId10" Type="http://schemas.openxmlformats.org/officeDocument/2006/relationships/image" Target="../media/image110.png"/><Relationship Id="rId4" Type="http://schemas.openxmlformats.org/officeDocument/2006/relationships/image" Target="../media/image97.png"/><Relationship Id="rId9" Type="http://schemas.openxmlformats.org/officeDocument/2006/relationships/image" Target="../media/image103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png"/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140.png"/><Relationship Id="rId5" Type="http://schemas.openxmlformats.org/officeDocument/2006/relationships/image" Target="../media/image98.png"/><Relationship Id="rId10" Type="http://schemas.openxmlformats.org/officeDocument/2006/relationships/image" Target="../media/image1130.png"/><Relationship Id="rId4" Type="http://schemas.openxmlformats.org/officeDocument/2006/relationships/image" Target="../media/image97.png"/><Relationship Id="rId9" Type="http://schemas.openxmlformats.org/officeDocument/2006/relationships/image" Target="../media/image1030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13" Type="http://schemas.openxmlformats.org/officeDocument/2006/relationships/image" Target="../media/image1200.png"/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12" Type="http://schemas.openxmlformats.org/officeDocument/2006/relationships/image" Target="../media/image119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180.png"/><Relationship Id="rId5" Type="http://schemas.openxmlformats.org/officeDocument/2006/relationships/image" Target="../media/image98.png"/><Relationship Id="rId15" Type="http://schemas.openxmlformats.org/officeDocument/2006/relationships/image" Target="../media/image1220.png"/><Relationship Id="rId10" Type="http://schemas.openxmlformats.org/officeDocument/2006/relationships/image" Target="../media/image1170.png"/><Relationship Id="rId4" Type="http://schemas.openxmlformats.org/officeDocument/2006/relationships/image" Target="../media/image97.png"/><Relationship Id="rId9" Type="http://schemas.openxmlformats.org/officeDocument/2006/relationships/image" Target="../media/image1160.png"/><Relationship Id="rId14" Type="http://schemas.openxmlformats.org/officeDocument/2006/relationships/image" Target="../media/image121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13" Type="http://schemas.openxmlformats.org/officeDocument/2006/relationships/image" Target="../media/image1200.png"/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12" Type="http://schemas.openxmlformats.org/officeDocument/2006/relationships/image" Target="../media/image1190.png"/><Relationship Id="rId2" Type="http://schemas.openxmlformats.org/officeDocument/2006/relationships/notesSlide" Target="../notesSlides/notesSlide55.xml"/><Relationship Id="rId16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180.png"/><Relationship Id="rId5" Type="http://schemas.openxmlformats.org/officeDocument/2006/relationships/image" Target="../media/image98.png"/><Relationship Id="rId15" Type="http://schemas.openxmlformats.org/officeDocument/2006/relationships/image" Target="../media/image1220.png"/><Relationship Id="rId10" Type="http://schemas.openxmlformats.org/officeDocument/2006/relationships/image" Target="../media/image1170.png"/><Relationship Id="rId4" Type="http://schemas.openxmlformats.org/officeDocument/2006/relationships/image" Target="../media/image97.png"/><Relationship Id="rId9" Type="http://schemas.openxmlformats.org/officeDocument/2006/relationships/image" Target="../media/image1160.png"/><Relationship Id="rId14" Type="http://schemas.openxmlformats.org/officeDocument/2006/relationships/image" Target="../media/image1210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13" Type="http://schemas.openxmlformats.org/officeDocument/2006/relationships/image" Target="../media/image1200.png"/><Relationship Id="rId18" Type="http://schemas.openxmlformats.org/officeDocument/2006/relationships/image" Target="../media/image1260.png"/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12" Type="http://schemas.openxmlformats.org/officeDocument/2006/relationships/image" Target="../media/image1190.png"/><Relationship Id="rId17" Type="http://schemas.openxmlformats.org/officeDocument/2006/relationships/image" Target="../media/image1250.png"/><Relationship Id="rId2" Type="http://schemas.openxmlformats.org/officeDocument/2006/relationships/notesSlide" Target="../notesSlides/notesSlide56.xml"/><Relationship Id="rId16" Type="http://schemas.openxmlformats.org/officeDocument/2006/relationships/image" Target="../media/image1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180.png"/><Relationship Id="rId5" Type="http://schemas.openxmlformats.org/officeDocument/2006/relationships/image" Target="../media/image98.png"/><Relationship Id="rId15" Type="http://schemas.openxmlformats.org/officeDocument/2006/relationships/image" Target="../media/image1220.png"/><Relationship Id="rId10" Type="http://schemas.openxmlformats.org/officeDocument/2006/relationships/image" Target="../media/image1170.png"/><Relationship Id="rId19" Type="http://schemas.openxmlformats.org/officeDocument/2006/relationships/image" Target="../media/image1270.png"/><Relationship Id="rId4" Type="http://schemas.openxmlformats.org/officeDocument/2006/relationships/image" Target="../media/image97.png"/><Relationship Id="rId9" Type="http://schemas.openxmlformats.org/officeDocument/2006/relationships/image" Target="../media/image1160.png"/><Relationship Id="rId14" Type="http://schemas.openxmlformats.org/officeDocument/2006/relationships/image" Target="../media/image1210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0.png"/><Relationship Id="rId13" Type="http://schemas.openxmlformats.org/officeDocument/2006/relationships/image" Target="../media/image1290.png"/><Relationship Id="rId3" Type="http://schemas.openxmlformats.org/officeDocument/2006/relationships/image" Target="../media/image96.png"/><Relationship Id="rId7" Type="http://schemas.openxmlformats.org/officeDocument/2006/relationships/image" Target="../media/image1010.png"/><Relationship Id="rId12" Type="http://schemas.openxmlformats.org/officeDocument/2006/relationships/image" Target="../media/image1280.png"/><Relationship Id="rId17" Type="http://schemas.openxmlformats.org/officeDocument/2006/relationships/image" Target="../media/image133.png"/><Relationship Id="rId2" Type="http://schemas.openxmlformats.org/officeDocument/2006/relationships/notesSlide" Target="../notesSlides/notesSlide57.xml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270.png"/><Relationship Id="rId5" Type="http://schemas.openxmlformats.org/officeDocument/2006/relationships/image" Target="../media/image98.png"/><Relationship Id="rId15" Type="http://schemas.openxmlformats.org/officeDocument/2006/relationships/image" Target="../media/image131.png"/><Relationship Id="rId10" Type="http://schemas.openxmlformats.org/officeDocument/2006/relationships/image" Target="../media/image1260.png"/><Relationship Id="rId4" Type="http://schemas.openxmlformats.org/officeDocument/2006/relationships/image" Target="../media/image97.png"/><Relationship Id="rId9" Type="http://schemas.openxmlformats.org/officeDocument/2006/relationships/image" Target="../media/image1250.png"/><Relationship Id="rId14" Type="http://schemas.openxmlformats.org/officeDocument/2006/relationships/image" Target="../media/image1300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5.png"/><Relationship Id="rId3" Type="http://schemas.openxmlformats.org/officeDocument/2006/relationships/image" Target="../media/image96.png"/><Relationship Id="rId7" Type="http://schemas.openxmlformats.org/officeDocument/2006/relationships/image" Target="../media/image134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300.png"/><Relationship Id="rId5" Type="http://schemas.openxmlformats.org/officeDocument/2006/relationships/image" Target="../media/image540.png"/><Relationship Id="rId10" Type="http://schemas.openxmlformats.org/officeDocument/2006/relationships/image" Target="../media/image1290.png"/><Relationship Id="rId4" Type="http://schemas.openxmlformats.org/officeDocument/2006/relationships/image" Target="../media/image97.png"/><Relationship Id="rId9" Type="http://schemas.openxmlformats.org/officeDocument/2006/relationships/image" Target="../media/image1280.png"/><Relationship Id="rId14" Type="http://schemas.openxmlformats.org/officeDocument/2006/relationships/image" Target="../media/image1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35.png"/><Relationship Id="rId3" Type="http://schemas.openxmlformats.org/officeDocument/2006/relationships/image" Target="../media/image96.png"/><Relationship Id="rId7" Type="http://schemas.openxmlformats.org/officeDocument/2006/relationships/image" Target="../media/image134.png"/><Relationship Id="rId12" Type="http://schemas.openxmlformats.org/officeDocument/2006/relationships/image" Target="../media/image1410.png"/><Relationship Id="rId2" Type="http://schemas.openxmlformats.org/officeDocument/2006/relationships/notesSlide" Target="../notesSlides/notesSlide59.xml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400.png"/><Relationship Id="rId5" Type="http://schemas.openxmlformats.org/officeDocument/2006/relationships/image" Target="../media/image98.png"/><Relationship Id="rId15" Type="http://schemas.openxmlformats.org/officeDocument/2006/relationships/image" Target="../media/image142.png"/><Relationship Id="rId10" Type="http://schemas.openxmlformats.org/officeDocument/2006/relationships/image" Target="../media/image139.png"/><Relationship Id="rId4" Type="http://schemas.openxmlformats.org/officeDocument/2006/relationships/image" Target="../media/image97.png"/><Relationship Id="rId9" Type="http://schemas.openxmlformats.org/officeDocument/2006/relationships/image" Target="../media/image138.png"/><Relationship Id="rId14" Type="http://schemas.openxmlformats.org/officeDocument/2006/relationships/image" Target="../media/image136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35.png"/><Relationship Id="rId18" Type="http://schemas.openxmlformats.org/officeDocument/2006/relationships/image" Target="../media/image1500.png"/><Relationship Id="rId3" Type="http://schemas.openxmlformats.org/officeDocument/2006/relationships/image" Target="../media/image96.png"/><Relationship Id="rId7" Type="http://schemas.openxmlformats.org/officeDocument/2006/relationships/image" Target="../media/image134.png"/><Relationship Id="rId12" Type="http://schemas.openxmlformats.org/officeDocument/2006/relationships/image" Target="../media/image148.png"/><Relationship Id="rId17" Type="http://schemas.openxmlformats.org/officeDocument/2006/relationships/image" Target="../media/image1490.png"/><Relationship Id="rId2" Type="http://schemas.openxmlformats.org/officeDocument/2006/relationships/notesSlide" Target="../notesSlides/notesSlide60.xml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47.png"/><Relationship Id="rId5" Type="http://schemas.openxmlformats.org/officeDocument/2006/relationships/image" Target="../media/image98.png"/><Relationship Id="rId15" Type="http://schemas.openxmlformats.org/officeDocument/2006/relationships/image" Target="../media/image142.png"/><Relationship Id="rId10" Type="http://schemas.openxmlformats.org/officeDocument/2006/relationships/image" Target="../media/image146.png"/><Relationship Id="rId4" Type="http://schemas.openxmlformats.org/officeDocument/2006/relationships/image" Target="../media/image97.png"/><Relationship Id="rId9" Type="http://schemas.openxmlformats.org/officeDocument/2006/relationships/image" Target="../media/image145.png"/><Relationship Id="rId14" Type="http://schemas.openxmlformats.org/officeDocument/2006/relationships/image" Target="../media/image136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13" Type="http://schemas.openxmlformats.org/officeDocument/2006/relationships/image" Target="../media/image135.png"/><Relationship Id="rId18" Type="http://schemas.openxmlformats.org/officeDocument/2006/relationships/image" Target="../media/image1500.png"/><Relationship Id="rId3" Type="http://schemas.openxmlformats.org/officeDocument/2006/relationships/image" Target="../media/image96.png"/><Relationship Id="rId7" Type="http://schemas.openxmlformats.org/officeDocument/2006/relationships/image" Target="../media/image134.png"/><Relationship Id="rId12" Type="http://schemas.openxmlformats.org/officeDocument/2006/relationships/image" Target="../media/image1550.png"/><Relationship Id="rId17" Type="http://schemas.openxmlformats.org/officeDocument/2006/relationships/image" Target="../media/image1490.png"/><Relationship Id="rId2" Type="http://schemas.openxmlformats.org/officeDocument/2006/relationships/notesSlide" Target="../notesSlides/notesSlide61.xml"/><Relationship Id="rId16" Type="http://schemas.openxmlformats.org/officeDocument/2006/relationships/image" Target="../media/image143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540.png"/><Relationship Id="rId5" Type="http://schemas.openxmlformats.org/officeDocument/2006/relationships/image" Target="../media/image98.png"/><Relationship Id="rId15" Type="http://schemas.openxmlformats.org/officeDocument/2006/relationships/image" Target="../media/image142.png"/><Relationship Id="rId10" Type="http://schemas.openxmlformats.org/officeDocument/2006/relationships/image" Target="../media/image1530.png"/><Relationship Id="rId19" Type="http://schemas.openxmlformats.org/officeDocument/2006/relationships/image" Target="../media/image156.png"/><Relationship Id="rId4" Type="http://schemas.openxmlformats.org/officeDocument/2006/relationships/image" Target="../media/image97.png"/><Relationship Id="rId9" Type="http://schemas.openxmlformats.org/officeDocument/2006/relationships/image" Target="../media/image1520.png"/><Relationship Id="rId14" Type="http://schemas.openxmlformats.org/officeDocument/2006/relationships/image" Target="../media/image136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35.png"/><Relationship Id="rId18" Type="http://schemas.openxmlformats.org/officeDocument/2006/relationships/image" Target="../media/image1500.png"/><Relationship Id="rId3" Type="http://schemas.openxmlformats.org/officeDocument/2006/relationships/image" Target="../media/image96.png"/><Relationship Id="rId21" Type="http://schemas.openxmlformats.org/officeDocument/2006/relationships/image" Target="../media/image163.png"/><Relationship Id="rId7" Type="http://schemas.openxmlformats.org/officeDocument/2006/relationships/image" Target="../media/image134.png"/><Relationship Id="rId12" Type="http://schemas.openxmlformats.org/officeDocument/2006/relationships/image" Target="../media/image162.png"/><Relationship Id="rId17" Type="http://schemas.openxmlformats.org/officeDocument/2006/relationships/image" Target="../media/image1490.png"/><Relationship Id="rId2" Type="http://schemas.openxmlformats.org/officeDocument/2006/relationships/notesSlide" Target="../notesSlides/notesSlide62.xml"/><Relationship Id="rId16" Type="http://schemas.openxmlformats.org/officeDocument/2006/relationships/image" Target="../media/image143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61.png"/><Relationship Id="rId5" Type="http://schemas.openxmlformats.org/officeDocument/2006/relationships/image" Target="../media/image98.png"/><Relationship Id="rId15" Type="http://schemas.openxmlformats.org/officeDocument/2006/relationships/image" Target="../media/image142.png"/><Relationship Id="rId10" Type="http://schemas.openxmlformats.org/officeDocument/2006/relationships/image" Target="../media/image160.png"/><Relationship Id="rId19" Type="http://schemas.openxmlformats.org/officeDocument/2006/relationships/image" Target="../media/image156.png"/><Relationship Id="rId4" Type="http://schemas.openxmlformats.org/officeDocument/2006/relationships/image" Target="../media/image97.png"/><Relationship Id="rId9" Type="http://schemas.openxmlformats.org/officeDocument/2006/relationships/image" Target="../media/image159.png"/><Relationship Id="rId14" Type="http://schemas.openxmlformats.org/officeDocument/2006/relationships/image" Target="../media/image136.png"/><Relationship Id="rId22" Type="http://schemas.openxmlformats.org/officeDocument/2006/relationships/image" Target="../media/image164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409.0473.pdf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409.0473.pdf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2AC2B2-BE48-F147-B8F0-C4214DE57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9818" y="3766079"/>
            <a:ext cx="9144000" cy="205498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Avenir Medium" panose="02000503020000020003" pitchFamily="2" charset="0"/>
              </a:rPr>
              <a:t>Harvard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AC295/CS287r/CSCI E-115B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Chris Tanner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66A7DC-809D-3741-93BC-D14DE36F96EC}"/>
              </a:ext>
            </a:extLst>
          </p:cNvPr>
          <p:cNvGrpSpPr>
            <a:grpSpLocks noChangeAspect="1"/>
          </p:cNvGrpSpPr>
          <p:nvPr/>
        </p:nvGrpSpPr>
        <p:grpSpPr>
          <a:xfrm>
            <a:off x="7891509" y="3690215"/>
            <a:ext cx="1789742" cy="1001334"/>
            <a:chOff x="3383860" y="4092499"/>
            <a:chExt cx="1774304" cy="1102997"/>
          </a:xfrm>
        </p:grpSpPr>
        <p:pic>
          <p:nvPicPr>
            <p:cNvPr id="5" name="Picture 4" descr="iacs.png">
              <a:extLst>
                <a:ext uri="{FF2B5EF4-FFF2-40B4-BE49-F238E27FC236}">
                  <a16:creationId xmlns:a16="http://schemas.microsoft.com/office/drawing/2014/main" id="{9086F760-9B6C-E246-8627-D5679938DA1E}"/>
                </a:ext>
              </a:extLst>
            </p:cNvPr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6" name="Picture 5" descr="harvard.png">
              <a:extLst>
                <a:ext uri="{FF2B5EF4-FFF2-40B4-BE49-F238E27FC236}">
                  <a16:creationId xmlns:a16="http://schemas.microsoft.com/office/drawing/2014/main" id="{0F533E74-7ECE-6C40-86AD-66A084918B0E}"/>
                </a:ext>
              </a:extLst>
            </p:cNvPr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00021C8-F00C-6C43-B330-F8BA8DD2CC26}"/>
              </a:ext>
            </a:extLst>
          </p:cNvPr>
          <p:cNvSpPr/>
          <p:nvPr/>
        </p:nvSpPr>
        <p:spPr>
          <a:xfrm>
            <a:off x="2009021" y="3303329"/>
            <a:ext cx="7806044" cy="99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0095D9-816C-7842-801A-6D3B6EE1281A}"/>
              </a:ext>
            </a:extLst>
          </p:cNvPr>
          <p:cNvSpPr/>
          <p:nvPr/>
        </p:nvSpPr>
        <p:spPr>
          <a:xfrm>
            <a:off x="2009021" y="3392360"/>
            <a:ext cx="7806044" cy="864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EBC667-27E4-3A43-9E29-B8A44ADC4F14}"/>
              </a:ext>
            </a:extLst>
          </p:cNvPr>
          <p:cNvSpPr/>
          <p:nvPr/>
        </p:nvSpPr>
        <p:spPr>
          <a:xfrm>
            <a:off x="2009020" y="2360452"/>
            <a:ext cx="6790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Sequence Generation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D3A784-FA36-F34D-8D7C-D82D66A90F42}"/>
              </a:ext>
            </a:extLst>
          </p:cNvPr>
          <p:cNvSpPr txBox="1">
            <a:spLocks/>
          </p:cNvSpPr>
          <p:nvPr/>
        </p:nvSpPr>
        <p:spPr>
          <a:xfrm>
            <a:off x="2015533" y="1554710"/>
            <a:ext cx="9312569" cy="80574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Avenir Medium" panose="02000503020000020003" pitchFamily="2" charset="0"/>
              </a:rPr>
              <a:t>Lecture 7: seq2seq + Attention</a:t>
            </a:r>
            <a:endParaRPr lang="en-US" sz="2400" dirty="0">
              <a:latin typeface="Karla" pitchFamily="2" charset="0"/>
              <a:ea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67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61267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venir Black" panose="02000503020000020003" pitchFamily="2" charset="0"/>
              </a:rPr>
              <a:t>RECAP: L6</a:t>
            </a:r>
          </a:p>
        </p:txBody>
      </p:sp>
      <p:sp>
        <p:nvSpPr>
          <p:cNvPr id="28" name="Slide Number Placeholder 9">
            <a:extLst>
              <a:ext uri="{FF2B5EF4-FFF2-40B4-BE49-F238E27FC236}">
                <a16:creationId xmlns:a16="http://schemas.microsoft.com/office/drawing/2014/main" id="{476BFAE9-1252-AD4E-83D3-4EEA5ED8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0F0779-5243-804E-83F8-E0FEF08A1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11" y="1165828"/>
            <a:ext cx="10931489" cy="4307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909857-97A0-9E42-AD18-041C657FF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0" y="5683920"/>
            <a:ext cx="5181600" cy="9936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208DFCC-F993-6542-84C7-074CC6DE57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3662" y="418417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208DFCC-F993-6542-84C7-074CC6DE5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662" y="4184176"/>
                <a:ext cx="701328" cy="503588"/>
              </a:xfrm>
              <a:prstGeom prst="rect">
                <a:avLst/>
              </a:prstGeom>
              <a:blipFill>
                <a:blip r:embed="rId4"/>
                <a:stretch>
                  <a:fillRect l="-3571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C53620-97D9-9B44-9087-E3383CAB2D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3662" y="2328420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C53620-97D9-9B44-9087-E3383CAB2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662" y="2328420"/>
                <a:ext cx="701328" cy="503588"/>
              </a:xfrm>
              <a:prstGeom prst="rect">
                <a:avLst/>
              </a:prstGeom>
              <a:blipFill>
                <a:blip r:embed="rId5"/>
                <a:stretch>
                  <a:fillRect l="-3571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849B494-AAFF-0548-939A-47564DE991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94567" y="428999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849B494-AAFF-0548-939A-47564DE99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567" y="4289992"/>
                <a:ext cx="701328" cy="503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4C0C02E-C450-4E40-92AC-8C8D115C8E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5200" y="213376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4C0C02E-C450-4E40-92AC-8C8D115C8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133762"/>
                <a:ext cx="701328" cy="5035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06427B99-0E15-2543-B3B6-5E5CB4528C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95472" y="428999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06427B99-0E15-2543-B3B6-5E5CB4528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472" y="4289992"/>
                <a:ext cx="701328" cy="503588"/>
              </a:xfrm>
              <a:prstGeom prst="rect">
                <a:avLst/>
              </a:prstGeom>
              <a:blipFill>
                <a:blip r:embed="rId8"/>
                <a:stretch>
                  <a:fillRect l="-1786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EF5EB7E6-E013-B14E-93A9-4C30EED6F3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27338" y="214662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EF5EB7E6-E013-B14E-93A9-4C30EED6F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7338" y="2146624"/>
                <a:ext cx="701328" cy="503588"/>
              </a:xfrm>
              <a:prstGeom prst="rect">
                <a:avLst/>
              </a:prstGeom>
              <a:blipFill>
                <a:blip r:embed="rId9"/>
                <a:stretch>
                  <a:fillRect l="-1786" r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ular Callout 12">
            <a:extLst>
              <a:ext uri="{FF2B5EF4-FFF2-40B4-BE49-F238E27FC236}">
                <a16:creationId xmlns:a16="http://schemas.microsoft.com/office/drawing/2014/main" id="{C986970C-F719-A642-8DC3-959BEB12D992}"/>
              </a:ext>
            </a:extLst>
          </p:cNvPr>
          <p:cNvSpPr/>
          <p:nvPr/>
        </p:nvSpPr>
        <p:spPr>
          <a:xfrm flipH="1">
            <a:off x="1196563" y="1553163"/>
            <a:ext cx="4463889" cy="1097049"/>
          </a:xfrm>
          <a:custGeom>
            <a:avLst/>
            <a:gdLst>
              <a:gd name="connsiteX0" fmla="*/ 0 w 5699688"/>
              <a:gd name="connsiteY0" fmla="*/ 0 h 760666"/>
              <a:gd name="connsiteX1" fmla="*/ 949948 w 5699688"/>
              <a:gd name="connsiteY1" fmla="*/ 0 h 760666"/>
              <a:gd name="connsiteX2" fmla="*/ 949948 w 5699688"/>
              <a:gd name="connsiteY2" fmla="*/ 0 h 760666"/>
              <a:gd name="connsiteX3" fmla="*/ 2374870 w 5699688"/>
              <a:gd name="connsiteY3" fmla="*/ 0 h 760666"/>
              <a:gd name="connsiteX4" fmla="*/ 5699688 w 5699688"/>
              <a:gd name="connsiteY4" fmla="*/ 0 h 760666"/>
              <a:gd name="connsiteX5" fmla="*/ 5699688 w 5699688"/>
              <a:gd name="connsiteY5" fmla="*/ 443722 h 760666"/>
              <a:gd name="connsiteX6" fmla="*/ 5699688 w 5699688"/>
              <a:gd name="connsiteY6" fmla="*/ 443722 h 760666"/>
              <a:gd name="connsiteX7" fmla="*/ 5699688 w 5699688"/>
              <a:gd name="connsiteY7" fmla="*/ 633888 h 760666"/>
              <a:gd name="connsiteX8" fmla="*/ 5699688 w 5699688"/>
              <a:gd name="connsiteY8" fmla="*/ 760666 h 760666"/>
              <a:gd name="connsiteX9" fmla="*/ 2374870 w 5699688"/>
              <a:gd name="connsiteY9" fmla="*/ 760666 h 760666"/>
              <a:gd name="connsiteX10" fmla="*/ 1662428 w 5699688"/>
              <a:gd name="connsiteY10" fmla="*/ 855749 h 760666"/>
              <a:gd name="connsiteX11" fmla="*/ 949948 w 5699688"/>
              <a:gd name="connsiteY11" fmla="*/ 760666 h 760666"/>
              <a:gd name="connsiteX12" fmla="*/ 0 w 5699688"/>
              <a:gd name="connsiteY12" fmla="*/ 760666 h 760666"/>
              <a:gd name="connsiteX13" fmla="*/ 0 w 5699688"/>
              <a:gd name="connsiteY13" fmla="*/ 633888 h 760666"/>
              <a:gd name="connsiteX14" fmla="*/ 0 w 5699688"/>
              <a:gd name="connsiteY14" fmla="*/ 443722 h 760666"/>
              <a:gd name="connsiteX15" fmla="*/ 0 w 5699688"/>
              <a:gd name="connsiteY15" fmla="*/ 443722 h 760666"/>
              <a:gd name="connsiteX16" fmla="*/ 0 w 5699688"/>
              <a:gd name="connsiteY16" fmla="*/ 0 h 760666"/>
              <a:gd name="connsiteX0" fmla="*/ 0 w 5699688"/>
              <a:gd name="connsiteY0" fmla="*/ 0 h 855749"/>
              <a:gd name="connsiteX1" fmla="*/ 949948 w 5699688"/>
              <a:gd name="connsiteY1" fmla="*/ 0 h 855749"/>
              <a:gd name="connsiteX2" fmla="*/ 949948 w 5699688"/>
              <a:gd name="connsiteY2" fmla="*/ 0 h 855749"/>
              <a:gd name="connsiteX3" fmla="*/ 2374870 w 5699688"/>
              <a:gd name="connsiteY3" fmla="*/ 0 h 855749"/>
              <a:gd name="connsiteX4" fmla="*/ 5699688 w 5699688"/>
              <a:gd name="connsiteY4" fmla="*/ 0 h 855749"/>
              <a:gd name="connsiteX5" fmla="*/ 5699688 w 5699688"/>
              <a:gd name="connsiteY5" fmla="*/ 443722 h 855749"/>
              <a:gd name="connsiteX6" fmla="*/ 5699688 w 5699688"/>
              <a:gd name="connsiteY6" fmla="*/ 443722 h 855749"/>
              <a:gd name="connsiteX7" fmla="*/ 5699688 w 5699688"/>
              <a:gd name="connsiteY7" fmla="*/ 633888 h 855749"/>
              <a:gd name="connsiteX8" fmla="*/ 5699688 w 5699688"/>
              <a:gd name="connsiteY8" fmla="*/ 760666 h 855749"/>
              <a:gd name="connsiteX9" fmla="*/ 1435070 w 5699688"/>
              <a:gd name="connsiteY9" fmla="*/ 786066 h 855749"/>
              <a:gd name="connsiteX10" fmla="*/ 1662428 w 5699688"/>
              <a:gd name="connsiteY10" fmla="*/ 855749 h 855749"/>
              <a:gd name="connsiteX11" fmla="*/ 949948 w 5699688"/>
              <a:gd name="connsiteY11" fmla="*/ 760666 h 855749"/>
              <a:gd name="connsiteX12" fmla="*/ 0 w 5699688"/>
              <a:gd name="connsiteY12" fmla="*/ 760666 h 855749"/>
              <a:gd name="connsiteX13" fmla="*/ 0 w 5699688"/>
              <a:gd name="connsiteY13" fmla="*/ 633888 h 855749"/>
              <a:gd name="connsiteX14" fmla="*/ 0 w 5699688"/>
              <a:gd name="connsiteY14" fmla="*/ 443722 h 855749"/>
              <a:gd name="connsiteX15" fmla="*/ 0 w 5699688"/>
              <a:gd name="connsiteY15" fmla="*/ 443722 h 855749"/>
              <a:gd name="connsiteX16" fmla="*/ 0 w 5699688"/>
              <a:gd name="connsiteY16" fmla="*/ 0 h 855749"/>
              <a:gd name="connsiteX0" fmla="*/ 0 w 5699688"/>
              <a:gd name="connsiteY0" fmla="*/ 0 h 1097049"/>
              <a:gd name="connsiteX1" fmla="*/ 949948 w 5699688"/>
              <a:gd name="connsiteY1" fmla="*/ 0 h 1097049"/>
              <a:gd name="connsiteX2" fmla="*/ 949948 w 5699688"/>
              <a:gd name="connsiteY2" fmla="*/ 0 h 1097049"/>
              <a:gd name="connsiteX3" fmla="*/ 2374870 w 5699688"/>
              <a:gd name="connsiteY3" fmla="*/ 0 h 1097049"/>
              <a:gd name="connsiteX4" fmla="*/ 5699688 w 5699688"/>
              <a:gd name="connsiteY4" fmla="*/ 0 h 1097049"/>
              <a:gd name="connsiteX5" fmla="*/ 5699688 w 5699688"/>
              <a:gd name="connsiteY5" fmla="*/ 443722 h 1097049"/>
              <a:gd name="connsiteX6" fmla="*/ 5699688 w 5699688"/>
              <a:gd name="connsiteY6" fmla="*/ 443722 h 1097049"/>
              <a:gd name="connsiteX7" fmla="*/ 5699688 w 5699688"/>
              <a:gd name="connsiteY7" fmla="*/ 633888 h 1097049"/>
              <a:gd name="connsiteX8" fmla="*/ 5699688 w 5699688"/>
              <a:gd name="connsiteY8" fmla="*/ 760666 h 1097049"/>
              <a:gd name="connsiteX9" fmla="*/ 1435070 w 5699688"/>
              <a:gd name="connsiteY9" fmla="*/ 786066 h 1097049"/>
              <a:gd name="connsiteX10" fmla="*/ 1256028 w 5699688"/>
              <a:gd name="connsiteY10" fmla="*/ 1097049 h 1097049"/>
              <a:gd name="connsiteX11" fmla="*/ 949948 w 5699688"/>
              <a:gd name="connsiteY11" fmla="*/ 760666 h 1097049"/>
              <a:gd name="connsiteX12" fmla="*/ 0 w 5699688"/>
              <a:gd name="connsiteY12" fmla="*/ 760666 h 1097049"/>
              <a:gd name="connsiteX13" fmla="*/ 0 w 5699688"/>
              <a:gd name="connsiteY13" fmla="*/ 633888 h 1097049"/>
              <a:gd name="connsiteX14" fmla="*/ 0 w 5699688"/>
              <a:gd name="connsiteY14" fmla="*/ 443722 h 1097049"/>
              <a:gd name="connsiteX15" fmla="*/ 0 w 5699688"/>
              <a:gd name="connsiteY15" fmla="*/ 443722 h 1097049"/>
              <a:gd name="connsiteX16" fmla="*/ 0 w 5699688"/>
              <a:gd name="connsiteY16" fmla="*/ 0 h 109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99688" h="1097049">
                <a:moveTo>
                  <a:pt x="0" y="0"/>
                </a:moveTo>
                <a:lnTo>
                  <a:pt x="949948" y="0"/>
                </a:lnTo>
                <a:lnTo>
                  <a:pt x="949948" y="0"/>
                </a:lnTo>
                <a:lnTo>
                  <a:pt x="2374870" y="0"/>
                </a:lnTo>
                <a:lnTo>
                  <a:pt x="5699688" y="0"/>
                </a:lnTo>
                <a:lnTo>
                  <a:pt x="5699688" y="443722"/>
                </a:lnTo>
                <a:lnTo>
                  <a:pt x="5699688" y="443722"/>
                </a:lnTo>
                <a:lnTo>
                  <a:pt x="5699688" y="633888"/>
                </a:lnTo>
                <a:lnTo>
                  <a:pt x="5699688" y="760666"/>
                </a:lnTo>
                <a:lnTo>
                  <a:pt x="1435070" y="786066"/>
                </a:lnTo>
                <a:lnTo>
                  <a:pt x="1256028" y="1097049"/>
                </a:lnTo>
                <a:lnTo>
                  <a:pt x="949948" y="760666"/>
                </a:lnTo>
                <a:lnTo>
                  <a:pt x="0" y="760666"/>
                </a:lnTo>
                <a:lnTo>
                  <a:pt x="0" y="633888"/>
                </a:lnTo>
                <a:lnTo>
                  <a:pt x="0" y="443722"/>
                </a:lnTo>
                <a:lnTo>
                  <a:pt x="0" y="443722"/>
                </a:lnTo>
                <a:lnTo>
                  <a:pt x="0" y="0"/>
                </a:lnTo>
                <a:close/>
              </a:path>
            </a:pathLst>
          </a:custGeom>
          <a:solidFill>
            <a:srgbClr val="FFF2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AA7D56F-9703-3649-B377-AC62A2ACB10D}"/>
              </a:ext>
            </a:extLst>
          </p:cNvPr>
          <p:cNvSpPr txBox="1">
            <a:spLocks/>
          </p:cNvSpPr>
          <p:nvPr/>
        </p:nvSpPr>
        <p:spPr>
          <a:xfrm>
            <a:off x="1230917" y="1771474"/>
            <a:ext cx="4458683" cy="528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some old memories are “forgotten”</a:t>
            </a:r>
          </a:p>
        </p:txBody>
      </p:sp>
      <p:sp>
        <p:nvSpPr>
          <p:cNvPr id="18" name="Rectangular Callout 12">
            <a:extLst>
              <a:ext uri="{FF2B5EF4-FFF2-40B4-BE49-F238E27FC236}">
                <a16:creationId xmlns:a16="http://schemas.microsoft.com/office/drawing/2014/main" id="{6C5A6DF6-8FEA-E144-A36B-E3BA513C586C}"/>
              </a:ext>
            </a:extLst>
          </p:cNvPr>
          <p:cNvSpPr/>
          <p:nvPr/>
        </p:nvSpPr>
        <p:spPr>
          <a:xfrm>
            <a:off x="5828147" y="1540301"/>
            <a:ext cx="4001653" cy="1071649"/>
          </a:xfrm>
          <a:custGeom>
            <a:avLst/>
            <a:gdLst>
              <a:gd name="connsiteX0" fmla="*/ 0 w 5699688"/>
              <a:gd name="connsiteY0" fmla="*/ 0 h 760666"/>
              <a:gd name="connsiteX1" fmla="*/ 949948 w 5699688"/>
              <a:gd name="connsiteY1" fmla="*/ 0 h 760666"/>
              <a:gd name="connsiteX2" fmla="*/ 949948 w 5699688"/>
              <a:gd name="connsiteY2" fmla="*/ 0 h 760666"/>
              <a:gd name="connsiteX3" fmla="*/ 2374870 w 5699688"/>
              <a:gd name="connsiteY3" fmla="*/ 0 h 760666"/>
              <a:gd name="connsiteX4" fmla="*/ 5699688 w 5699688"/>
              <a:gd name="connsiteY4" fmla="*/ 0 h 760666"/>
              <a:gd name="connsiteX5" fmla="*/ 5699688 w 5699688"/>
              <a:gd name="connsiteY5" fmla="*/ 443722 h 760666"/>
              <a:gd name="connsiteX6" fmla="*/ 5699688 w 5699688"/>
              <a:gd name="connsiteY6" fmla="*/ 443722 h 760666"/>
              <a:gd name="connsiteX7" fmla="*/ 5699688 w 5699688"/>
              <a:gd name="connsiteY7" fmla="*/ 633888 h 760666"/>
              <a:gd name="connsiteX8" fmla="*/ 5699688 w 5699688"/>
              <a:gd name="connsiteY8" fmla="*/ 760666 h 760666"/>
              <a:gd name="connsiteX9" fmla="*/ 2374870 w 5699688"/>
              <a:gd name="connsiteY9" fmla="*/ 760666 h 760666"/>
              <a:gd name="connsiteX10" fmla="*/ 1662428 w 5699688"/>
              <a:gd name="connsiteY10" fmla="*/ 855749 h 760666"/>
              <a:gd name="connsiteX11" fmla="*/ 949948 w 5699688"/>
              <a:gd name="connsiteY11" fmla="*/ 760666 h 760666"/>
              <a:gd name="connsiteX12" fmla="*/ 0 w 5699688"/>
              <a:gd name="connsiteY12" fmla="*/ 760666 h 760666"/>
              <a:gd name="connsiteX13" fmla="*/ 0 w 5699688"/>
              <a:gd name="connsiteY13" fmla="*/ 633888 h 760666"/>
              <a:gd name="connsiteX14" fmla="*/ 0 w 5699688"/>
              <a:gd name="connsiteY14" fmla="*/ 443722 h 760666"/>
              <a:gd name="connsiteX15" fmla="*/ 0 w 5699688"/>
              <a:gd name="connsiteY15" fmla="*/ 443722 h 760666"/>
              <a:gd name="connsiteX16" fmla="*/ 0 w 5699688"/>
              <a:gd name="connsiteY16" fmla="*/ 0 h 760666"/>
              <a:gd name="connsiteX0" fmla="*/ 0 w 5699688"/>
              <a:gd name="connsiteY0" fmla="*/ 0 h 855749"/>
              <a:gd name="connsiteX1" fmla="*/ 949948 w 5699688"/>
              <a:gd name="connsiteY1" fmla="*/ 0 h 855749"/>
              <a:gd name="connsiteX2" fmla="*/ 949948 w 5699688"/>
              <a:gd name="connsiteY2" fmla="*/ 0 h 855749"/>
              <a:gd name="connsiteX3" fmla="*/ 2374870 w 5699688"/>
              <a:gd name="connsiteY3" fmla="*/ 0 h 855749"/>
              <a:gd name="connsiteX4" fmla="*/ 5699688 w 5699688"/>
              <a:gd name="connsiteY4" fmla="*/ 0 h 855749"/>
              <a:gd name="connsiteX5" fmla="*/ 5699688 w 5699688"/>
              <a:gd name="connsiteY5" fmla="*/ 443722 h 855749"/>
              <a:gd name="connsiteX6" fmla="*/ 5699688 w 5699688"/>
              <a:gd name="connsiteY6" fmla="*/ 443722 h 855749"/>
              <a:gd name="connsiteX7" fmla="*/ 5699688 w 5699688"/>
              <a:gd name="connsiteY7" fmla="*/ 633888 h 855749"/>
              <a:gd name="connsiteX8" fmla="*/ 5699688 w 5699688"/>
              <a:gd name="connsiteY8" fmla="*/ 760666 h 855749"/>
              <a:gd name="connsiteX9" fmla="*/ 1435070 w 5699688"/>
              <a:gd name="connsiteY9" fmla="*/ 786066 h 855749"/>
              <a:gd name="connsiteX10" fmla="*/ 1662428 w 5699688"/>
              <a:gd name="connsiteY10" fmla="*/ 855749 h 855749"/>
              <a:gd name="connsiteX11" fmla="*/ 949948 w 5699688"/>
              <a:gd name="connsiteY11" fmla="*/ 760666 h 855749"/>
              <a:gd name="connsiteX12" fmla="*/ 0 w 5699688"/>
              <a:gd name="connsiteY12" fmla="*/ 760666 h 855749"/>
              <a:gd name="connsiteX13" fmla="*/ 0 w 5699688"/>
              <a:gd name="connsiteY13" fmla="*/ 633888 h 855749"/>
              <a:gd name="connsiteX14" fmla="*/ 0 w 5699688"/>
              <a:gd name="connsiteY14" fmla="*/ 443722 h 855749"/>
              <a:gd name="connsiteX15" fmla="*/ 0 w 5699688"/>
              <a:gd name="connsiteY15" fmla="*/ 443722 h 855749"/>
              <a:gd name="connsiteX16" fmla="*/ 0 w 5699688"/>
              <a:gd name="connsiteY16" fmla="*/ 0 h 855749"/>
              <a:gd name="connsiteX0" fmla="*/ 0 w 5699688"/>
              <a:gd name="connsiteY0" fmla="*/ 0 h 1097049"/>
              <a:gd name="connsiteX1" fmla="*/ 949948 w 5699688"/>
              <a:gd name="connsiteY1" fmla="*/ 0 h 1097049"/>
              <a:gd name="connsiteX2" fmla="*/ 949948 w 5699688"/>
              <a:gd name="connsiteY2" fmla="*/ 0 h 1097049"/>
              <a:gd name="connsiteX3" fmla="*/ 2374870 w 5699688"/>
              <a:gd name="connsiteY3" fmla="*/ 0 h 1097049"/>
              <a:gd name="connsiteX4" fmla="*/ 5699688 w 5699688"/>
              <a:gd name="connsiteY4" fmla="*/ 0 h 1097049"/>
              <a:gd name="connsiteX5" fmla="*/ 5699688 w 5699688"/>
              <a:gd name="connsiteY5" fmla="*/ 443722 h 1097049"/>
              <a:gd name="connsiteX6" fmla="*/ 5699688 w 5699688"/>
              <a:gd name="connsiteY6" fmla="*/ 443722 h 1097049"/>
              <a:gd name="connsiteX7" fmla="*/ 5699688 w 5699688"/>
              <a:gd name="connsiteY7" fmla="*/ 633888 h 1097049"/>
              <a:gd name="connsiteX8" fmla="*/ 5699688 w 5699688"/>
              <a:gd name="connsiteY8" fmla="*/ 760666 h 1097049"/>
              <a:gd name="connsiteX9" fmla="*/ 1435070 w 5699688"/>
              <a:gd name="connsiteY9" fmla="*/ 786066 h 1097049"/>
              <a:gd name="connsiteX10" fmla="*/ 1256028 w 5699688"/>
              <a:gd name="connsiteY10" fmla="*/ 1097049 h 1097049"/>
              <a:gd name="connsiteX11" fmla="*/ 949948 w 5699688"/>
              <a:gd name="connsiteY11" fmla="*/ 760666 h 1097049"/>
              <a:gd name="connsiteX12" fmla="*/ 0 w 5699688"/>
              <a:gd name="connsiteY12" fmla="*/ 760666 h 1097049"/>
              <a:gd name="connsiteX13" fmla="*/ 0 w 5699688"/>
              <a:gd name="connsiteY13" fmla="*/ 633888 h 1097049"/>
              <a:gd name="connsiteX14" fmla="*/ 0 w 5699688"/>
              <a:gd name="connsiteY14" fmla="*/ 443722 h 1097049"/>
              <a:gd name="connsiteX15" fmla="*/ 0 w 5699688"/>
              <a:gd name="connsiteY15" fmla="*/ 443722 h 1097049"/>
              <a:gd name="connsiteX16" fmla="*/ 0 w 5699688"/>
              <a:gd name="connsiteY16" fmla="*/ 0 h 1097049"/>
              <a:gd name="connsiteX0" fmla="*/ 66418 w 5766106"/>
              <a:gd name="connsiteY0" fmla="*/ 0 h 1071649"/>
              <a:gd name="connsiteX1" fmla="*/ 1016366 w 5766106"/>
              <a:gd name="connsiteY1" fmla="*/ 0 h 1071649"/>
              <a:gd name="connsiteX2" fmla="*/ 1016366 w 5766106"/>
              <a:gd name="connsiteY2" fmla="*/ 0 h 1071649"/>
              <a:gd name="connsiteX3" fmla="*/ 2441288 w 5766106"/>
              <a:gd name="connsiteY3" fmla="*/ 0 h 1071649"/>
              <a:gd name="connsiteX4" fmla="*/ 5766106 w 5766106"/>
              <a:gd name="connsiteY4" fmla="*/ 0 h 1071649"/>
              <a:gd name="connsiteX5" fmla="*/ 5766106 w 5766106"/>
              <a:gd name="connsiteY5" fmla="*/ 443722 h 1071649"/>
              <a:gd name="connsiteX6" fmla="*/ 5766106 w 5766106"/>
              <a:gd name="connsiteY6" fmla="*/ 443722 h 1071649"/>
              <a:gd name="connsiteX7" fmla="*/ 5766106 w 5766106"/>
              <a:gd name="connsiteY7" fmla="*/ 633888 h 1071649"/>
              <a:gd name="connsiteX8" fmla="*/ 5766106 w 5766106"/>
              <a:gd name="connsiteY8" fmla="*/ 760666 h 1071649"/>
              <a:gd name="connsiteX9" fmla="*/ 1501488 w 5766106"/>
              <a:gd name="connsiteY9" fmla="*/ 786066 h 1071649"/>
              <a:gd name="connsiteX10" fmla="*/ 0 w 5766106"/>
              <a:gd name="connsiteY10" fmla="*/ 1071649 h 1071649"/>
              <a:gd name="connsiteX11" fmla="*/ 1016366 w 5766106"/>
              <a:gd name="connsiteY11" fmla="*/ 760666 h 1071649"/>
              <a:gd name="connsiteX12" fmla="*/ 66418 w 5766106"/>
              <a:gd name="connsiteY12" fmla="*/ 760666 h 1071649"/>
              <a:gd name="connsiteX13" fmla="*/ 66418 w 5766106"/>
              <a:gd name="connsiteY13" fmla="*/ 633888 h 1071649"/>
              <a:gd name="connsiteX14" fmla="*/ 66418 w 5766106"/>
              <a:gd name="connsiteY14" fmla="*/ 443722 h 1071649"/>
              <a:gd name="connsiteX15" fmla="*/ 66418 w 5766106"/>
              <a:gd name="connsiteY15" fmla="*/ 443722 h 1071649"/>
              <a:gd name="connsiteX16" fmla="*/ 66418 w 5766106"/>
              <a:gd name="connsiteY16" fmla="*/ 0 h 1071649"/>
              <a:gd name="connsiteX0" fmla="*/ 66418 w 5766106"/>
              <a:gd name="connsiteY0" fmla="*/ 0 h 1071649"/>
              <a:gd name="connsiteX1" fmla="*/ 1016366 w 5766106"/>
              <a:gd name="connsiteY1" fmla="*/ 0 h 1071649"/>
              <a:gd name="connsiteX2" fmla="*/ 1016366 w 5766106"/>
              <a:gd name="connsiteY2" fmla="*/ 0 h 1071649"/>
              <a:gd name="connsiteX3" fmla="*/ 2441288 w 5766106"/>
              <a:gd name="connsiteY3" fmla="*/ 0 h 1071649"/>
              <a:gd name="connsiteX4" fmla="*/ 5766106 w 5766106"/>
              <a:gd name="connsiteY4" fmla="*/ 0 h 1071649"/>
              <a:gd name="connsiteX5" fmla="*/ 5766106 w 5766106"/>
              <a:gd name="connsiteY5" fmla="*/ 443722 h 1071649"/>
              <a:gd name="connsiteX6" fmla="*/ 5766106 w 5766106"/>
              <a:gd name="connsiteY6" fmla="*/ 443722 h 1071649"/>
              <a:gd name="connsiteX7" fmla="*/ 5766106 w 5766106"/>
              <a:gd name="connsiteY7" fmla="*/ 633888 h 1071649"/>
              <a:gd name="connsiteX8" fmla="*/ 5766106 w 5766106"/>
              <a:gd name="connsiteY8" fmla="*/ 760666 h 1071649"/>
              <a:gd name="connsiteX9" fmla="*/ 1501488 w 5766106"/>
              <a:gd name="connsiteY9" fmla="*/ 786066 h 1071649"/>
              <a:gd name="connsiteX10" fmla="*/ 0 w 5766106"/>
              <a:gd name="connsiteY10" fmla="*/ 1071649 h 1071649"/>
              <a:gd name="connsiteX11" fmla="*/ 547112 w 5766106"/>
              <a:gd name="connsiteY11" fmla="*/ 747966 h 1071649"/>
              <a:gd name="connsiteX12" fmla="*/ 66418 w 5766106"/>
              <a:gd name="connsiteY12" fmla="*/ 760666 h 1071649"/>
              <a:gd name="connsiteX13" fmla="*/ 66418 w 5766106"/>
              <a:gd name="connsiteY13" fmla="*/ 633888 h 1071649"/>
              <a:gd name="connsiteX14" fmla="*/ 66418 w 5766106"/>
              <a:gd name="connsiteY14" fmla="*/ 443722 h 1071649"/>
              <a:gd name="connsiteX15" fmla="*/ 66418 w 5766106"/>
              <a:gd name="connsiteY15" fmla="*/ 443722 h 1071649"/>
              <a:gd name="connsiteX16" fmla="*/ 66418 w 5766106"/>
              <a:gd name="connsiteY16" fmla="*/ 0 h 107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66106" h="1071649">
                <a:moveTo>
                  <a:pt x="66418" y="0"/>
                </a:moveTo>
                <a:lnTo>
                  <a:pt x="1016366" y="0"/>
                </a:lnTo>
                <a:lnTo>
                  <a:pt x="1016366" y="0"/>
                </a:lnTo>
                <a:lnTo>
                  <a:pt x="2441288" y="0"/>
                </a:lnTo>
                <a:lnTo>
                  <a:pt x="5766106" y="0"/>
                </a:lnTo>
                <a:lnTo>
                  <a:pt x="5766106" y="443722"/>
                </a:lnTo>
                <a:lnTo>
                  <a:pt x="5766106" y="443722"/>
                </a:lnTo>
                <a:lnTo>
                  <a:pt x="5766106" y="633888"/>
                </a:lnTo>
                <a:lnTo>
                  <a:pt x="5766106" y="760666"/>
                </a:lnTo>
                <a:lnTo>
                  <a:pt x="1501488" y="786066"/>
                </a:lnTo>
                <a:lnTo>
                  <a:pt x="0" y="1071649"/>
                </a:lnTo>
                <a:lnTo>
                  <a:pt x="547112" y="747966"/>
                </a:lnTo>
                <a:lnTo>
                  <a:pt x="66418" y="760666"/>
                </a:lnTo>
                <a:lnTo>
                  <a:pt x="66418" y="633888"/>
                </a:lnTo>
                <a:lnTo>
                  <a:pt x="66418" y="443722"/>
                </a:lnTo>
                <a:lnTo>
                  <a:pt x="66418" y="443722"/>
                </a:lnTo>
                <a:lnTo>
                  <a:pt x="66418" y="0"/>
                </a:lnTo>
                <a:close/>
              </a:path>
            </a:pathLst>
          </a:custGeom>
          <a:solidFill>
            <a:srgbClr val="FFF2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0A6F2A0-9183-264D-9A89-AF552DA04722}"/>
              </a:ext>
            </a:extLst>
          </p:cNvPr>
          <p:cNvSpPr txBox="1">
            <a:spLocks/>
          </p:cNvSpPr>
          <p:nvPr/>
        </p:nvSpPr>
        <p:spPr>
          <a:xfrm>
            <a:off x="6070600" y="1771474"/>
            <a:ext cx="4724871" cy="528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some new memories are made</a:t>
            </a:r>
          </a:p>
        </p:txBody>
      </p:sp>
      <p:sp>
        <p:nvSpPr>
          <p:cNvPr id="20" name="Rectangular Callout 12">
            <a:extLst>
              <a:ext uri="{FF2B5EF4-FFF2-40B4-BE49-F238E27FC236}">
                <a16:creationId xmlns:a16="http://schemas.microsoft.com/office/drawing/2014/main" id="{083FCDCE-AD8B-904A-BB32-427748307E7C}"/>
              </a:ext>
            </a:extLst>
          </p:cNvPr>
          <p:cNvSpPr/>
          <p:nvPr/>
        </p:nvSpPr>
        <p:spPr>
          <a:xfrm flipH="1" flipV="1">
            <a:off x="1892299" y="3542352"/>
            <a:ext cx="4721605" cy="2306998"/>
          </a:xfrm>
          <a:custGeom>
            <a:avLst/>
            <a:gdLst>
              <a:gd name="connsiteX0" fmla="*/ 0 w 5699688"/>
              <a:gd name="connsiteY0" fmla="*/ 0 h 760666"/>
              <a:gd name="connsiteX1" fmla="*/ 949948 w 5699688"/>
              <a:gd name="connsiteY1" fmla="*/ 0 h 760666"/>
              <a:gd name="connsiteX2" fmla="*/ 949948 w 5699688"/>
              <a:gd name="connsiteY2" fmla="*/ 0 h 760666"/>
              <a:gd name="connsiteX3" fmla="*/ 2374870 w 5699688"/>
              <a:gd name="connsiteY3" fmla="*/ 0 h 760666"/>
              <a:gd name="connsiteX4" fmla="*/ 5699688 w 5699688"/>
              <a:gd name="connsiteY4" fmla="*/ 0 h 760666"/>
              <a:gd name="connsiteX5" fmla="*/ 5699688 w 5699688"/>
              <a:gd name="connsiteY5" fmla="*/ 443722 h 760666"/>
              <a:gd name="connsiteX6" fmla="*/ 5699688 w 5699688"/>
              <a:gd name="connsiteY6" fmla="*/ 443722 h 760666"/>
              <a:gd name="connsiteX7" fmla="*/ 5699688 w 5699688"/>
              <a:gd name="connsiteY7" fmla="*/ 633888 h 760666"/>
              <a:gd name="connsiteX8" fmla="*/ 5699688 w 5699688"/>
              <a:gd name="connsiteY8" fmla="*/ 760666 h 760666"/>
              <a:gd name="connsiteX9" fmla="*/ 2374870 w 5699688"/>
              <a:gd name="connsiteY9" fmla="*/ 760666 h 760666"/>
              <a:gd name="connsiteX10" fmla="*/ 1662428 w 5699688"/>
              <a:gd name="connsiteY10" fmla="*/ 855749 h 760666"/>
              <a:gd name="connsiteX11" fmla="*/ 949948 w 5699688"/>
              <a:gd name="connsiteY11" fmla="*/ 760666 h 760666"/>
              <a:gd name="connsiteX12" fmla="*/ 0 w 5699688"/>
              <a:gd name="connsiteY12" fmla="*/ 760666 h 760666"/>
              <a:gd name="connsiteX13" fmla="*/ 0 w 5699688"/>
              <a:gd name="connsiteY13" fmla="*/ 633888 h 760666"/>
              <a:gd name="connsiteX14" fmla="*/ 0 w 5699688"/>
              <a:gd name="connsiteY14" fmla="*/ 443722 h 760666"/>
              <a:gd name="connsiteX15" fmla="*/ 0 w 5699688"/>
              <a:gd name="connsiteY15" fmla="*/ 443722 h 760666"/>
              <a:gd name="connsiteX16" fmla="*/ 0 w 5699688"/>
              <a:gd name="connsiteY16" fmla="*/ 0 h 760666"/>
              <a:gd name="connsiteX0" fmla="*/ 0 w 5699688"/>
              <a:gd name="connsiteY0" fmla="*/ 0 h 855749"/>
              <a:gd name="connsiteX1" fmla="*/ 949948 w 5699688"/>
              <a:gd name="connsiteY1" fmla="*/ 0 h 855749"/>
              <a:gd name="connsiteX2" fmla="*/ 949948 w 5699688"/>
              <a:gd name="connsiteY2" fmla="*/ 0 h 855749"/>
              <a:gd name="connsiteX3" fmla="*/ 2374870 w 5699688"/>
              <a:gd name="connsiteY3" fmla="*/ 0 h 855749"/>
              <a:gd name="connsiteX4" fmla="*/ 5699688 w 5699688"/>
              <a:gd name="connsiteY4" fmla="*/ 0 h 855749"/>
              <a:gd name="connsiteX5" fmla="*/ 5699688 w 5699688"/>
              <a:gd name="connsiteY5" fmla="*/ 443722 h 855749"/>
              <a:gd name="connsiteX6" fmla="*/ 5699688 w 5699688"/>
              <a:gd name="connsiteY6" fmla="*/ 443722 h 855749"/>
              <a:gd name="connsiteX7" fmla="*/ 5699688 w 5699688"/>
              <a:gd name="connsiteY7" fmla="*/ 633888 h 855749"/>
              <a:gd name="connsiteX8" fmla="*/ 5699688 w 5699688"/>
              <a:gd name="connsiteY8" fmla="*/ 760666 h 855749"/>
              <a:gd name="connsiteX9" fmla="*/ 1435070 w 5699688"/>
              <a:gd name="connsiteY9" fmla="*/ 786066 h 855749"/>
              <a:gd name="connsiteX10" fmla="*/ 1662428 w 5699688"/>
              <a:gd name="connsiteY10" fmla="*/ 855749 h 855749"/>
              <a:gd name="connsiteX11" fmla="*/ 949948 w 5699688"/>
              <a:gd name="connsiteY11" fmla="*/ 760666 h 855749"/>
              <a:gd name="connsiteX12" fmla="*/ 0 w 5699688"/>
              <a:gd name="connsiteY12" fmla="*/ 760666 h 855749"/>
              <a:gd name="connsiteX13" fmla="*/ 0 w 5699688"/>
              <a:gd name="connsiteY13" fmla="*/ 633888 h 855749"/>
              <a:gd name="connsiteX14" fmla="*/ 0 w 5699688"/>
              <a:gd name="connsiteY14" fmla="*/ 443722 h 855749"/>
              <a:gd name="connsiteX15" fmla="*/ 0 w 5699688"/>
              <a:gd name="connsiteY15" fmla="*/ 443722 h 855749"/>
              <a:gd name="connsiteX16" fmla="*/ 0 w 5699688"/>
              <a:gd name="connsiteY16" fmla="*/ 0 h 855749"/>
              <a:gd name="connsiteX0" fmla="*/ 0 w 5699688"/>
              <a:gd name="connsiteY0" fmla="*/ 0 h 1097049"/>
              <a:gd name="connsiteX1" fmla="*/ 949948 w 5699688"/>
              <a:gd name="connsiteY1" fmla="*/ 0 h 1097049"/>
              <a:gd name="connsiteX2" fmla="*/ 949948 w 5699688"/>
              <a:gd name="connsiteY2" fmla="*/ 0 h 1097049"/>
              <a:gd name="connsiteX3" fmla="*/ 2374870 w 5699688"/>
              <a:gd name="connsiteY3" fmla="*/ 0 h 1097049"/>
              <a:gd name="connsiteX4" fmla="*/ 5699688 w 5699688"/>
              <a:gd name="connsiteY4" fmla="*/ 0 h 1097049"/>
              <a:gd name="connsiteX5" fmla="*/ 5699688 w 5699688"/>
              <a:gd name="connsiteY5" fmla="*/ 443722 h 1097049"/>
              <a:gd name="connsiteX6" fmla="*/ 5699688 w 5699688"/>
              <a:gd name="connsiteY6" fmla="*/ 443722 h 1097049"/>
              <a:gd name="connsiteX7" fmla="*/ 5699688 w 5699688"/>
              <a:gd name="connsiteY7" fmla="*/ 633888 h 1097049"/>
              <a:gd name="connsiteX8" fmla="*/ 5699688 w 5699688"/>
              <a:gd name="connsiteY8" fmla="*/ 760666 h 1097049"/>
              <a:gd name="connsiteX9" fmla="*/ 1435070 w 5699688"/>
              <a:gd name="connsiteY9" fmla="*/ 786066 h 1097049"/>
              <a:gd name="connsiteX10" fmla="*/ 1256028 w 5699688"/>
              <a:gd name="connsiteY10" fmla="*/ 1097049 h 1097049"/>
              <a:gd name="connsiteX11" fmla="*/ 949948 w 5699688"/>
              <a:gd name="connsiteY11" fmla="*/ 760666 h 1097049"/>
              <a:gd name="connsiteX12" fmla="*/ 0 w 5699688"/>
              <a:gd name="connsiteY12" fmla="*/ 760666 h 1097049"/>
              <a:gd name="connsiteX13" fmla="*/ 0 w 5699688"/>
              <a:gd name="connsiteY13" fmla="*/ 633888 h 1097049"/>
              <a:gd name="connsiteX14" fmla="*/ 0 w 5699688"/>
              <a:gd name="connsiteY14" fmla="*/ 443722 h 1097049"/>
              <a:gd name="connsiteX15" fmla="*/ 0 w 5699688"/>
              <a:gd name="connsiteY15" fmla="*/ 443722 h 1097049"/>
              <a:gd name="connsiteX16" fmla="*/ 0 w 5699688"/>
              <a:gd name="connsiteY16" fmla="*/ 0 h 1097049"/>
              <a:gd name="connsiteX0" fmla="*/ 66418 w 5766106"/>
              <a:gd name="connsiteY0" fmla="*/ 0 h 1071649"/>
              <a:gd name="connsiteX1" fmla="*/ 1016366 w 5766106"/>
              <a:gd name="connsiteY1" fmla="*/ 0 h 1071649"/>
              <a:gd name="connsiteX2" fmla="*/ 1016366 w 5766106"/>
              <a:gd name="connsiteY2" fmla="*/ 0 h 1071649"/>
              <a:gd name="connsiteX3" fmla="*/ 2441288 w 5766106"/>
              <a:gd name="connsiteY3" fmla="*/ 0 h 1071649"/>
              <a:gd name="connsiteX4" fmla="*/ 5766106 w 5766106"/>
              <a:gd name="connsiteY4" fmla="*/ 0 h 1071649"/>
              <a:gd name="connsiteX5" fmla="*/ 5766106 w 5766106"/>
              <a:gd name="connsiteY5" fmla="*/ 443722 h 1071649"/>
              <a:gd name="connsiteX6" fmla="*/ 5766106 w 5766106"/>
              <a:gd name="connsiteY6" fmla="*/ 443722 h 1071649"/>
              <a:gd name="connsiteX7" fmla="*/ 5766106 w 5766106"/>
              <a:gd name="connsiteY7" fmla="*/ 633888 h 1071649"/>
              <a:gd name="connsiteX8" fmla="*/ 5766106 w 5766106"/>
              <a:gd name="connsiteY8" fmla="*/ 760666 h 1071649"/>
              <a:gd name="connsiteX9" fmla="*/ 1501488 w 5766106"/>
              <a:gd name="connsiteY9" fmla="*/ 786066 h 1071649"/>
              <a:gd name="connsiteX10" fmla="*/ 0 w 5766106"/>
              <a:gd name="connsiteY10" fmla="*/ 1071649 h 1071649"/>
              <a:gd name="connsiteX11" fmla="*/ 1016366 w 5766106"/>
              <a:gd name="connsiteY11" fmla="*/ 760666 h 1071649"/>
              <a:gd name="connsiteX12" fmla="*/ 66418 w 5766106"/>
              <a:gd name="connsiteY12" fmla="*/ 760666 h 1071649"/>
              <a:gd name="connsiteX13" fmla="*/ 66418 w 5766106"/>
              <a:gd name="connsiteY13" fmla="*/ 633888 h 1071649"/>
              <a:gd name="connsiteX14" fmla="*/ 66418 w 5766106"/>
              <a:gd name="connsiteY14" fmla="*/ 443722 h 1071649"/>
              <a:gd name="connsiteX15" fmla="*/ 66418 w 5766106"/>
              <a:gd name="connsiteY15" fmla="*/ 443722 h 1071649"/>
              <a:gd name="connsiteX16" fmla="*/ 66418 w 5766106"/>
              <a:gd name="connsiteY16" fmla="*/ 0 h 1071649"/>
              <a:gd name="connsiteX0" fmla="*/ 66418 w 5766106"/>
              <a:gd name="connsiteY0" fmla="*/ 0 h 1071649"/>
              <a:gd name="connsiteX1" fmla="*/ 1016366 w 5766106"/>
              <a:gd name="connsiteY1" fmla="*/ 0 h 1071649"/>
              <a:gd name="connsiteX2" fmla="*/ 1016366 w 5766106"/>
              <a:gd name="connsiteY2" fmla="*/ 0 h 1071649"/>
              <a:gd name="connsiteX3" fmla="*/ 2441288 w 5766106"/>
              <a:gd name="connsiteY3" fmla="*/ 0 h 1071649"/>
              <a:gd name="connsiteX4" fmla="*/ 5766106 w 5766106"/>
              <a:gd name="connsiteY4" fmla="*/ 0 h 1071649"/>
              <a:gd name="connsiteX5" fmla="*/ 5766106 w 5766106"/>
              <a:gd name="connsiteY5" fmla="*/ 443722 h 1071649"/>
              <a:gd name="connsiteX6" fmla="*/ 5766106 w 5766106"/>
              <a:gd name="connsiteY6" fmla="*/ 443722 h 1071649"/>
              <a:gd name="connsiteX7" fmla="*/ 5766106 w 5766106"/>
              <a:gd name="connsiteY7" fmla="*/ 633888 h 1071649"/>
              <a:gd name="connsiteX8" fmla="*/ 5766106 w 5766106"/>
              <a:gd name="connsiteY8" fmla="*/ 760666 h 1071649"/>
              <a:gd name="connsiteX9" fmla="*/ 1501488 w 5766106"/>
              <a:gd name="connsiteY9" fmla="*/ 786066 h 1071649"/>
              <a:gd name="connsiteX10" fmla="*/ 0 w 5766106"/>
              <a:gd name="connsiteY10" fmla="*/ 1071649 h 1071649"/>
              <a:gd name="connsiteX11" fmla="*/ 547112 w 5766106"/>
              <a:gd name="connsiteY11" fmla="*/ 747966 h 1071649"/>
              <a:gd name="connsiteX12" fmla="*/ 66418 w 5766106"/>
              <a:gd name="connsiteY12" fmla="*/ 760666 h 1071649"/>
              <a:gd name="connsiteX13" fmla="*/ 66418 w 5766106"/>
              <a:gd name="connsiteY13" fmla="*/ 633888 h 1071649"/>
              <a:gd name="connsiteX14" fmla="*/ 66418 w 5766106"/>
              <a:gd name="connsiteY14" fmla="*/ 443722 h 1071649"/>
              <a:gd name="connsiteX15" fmla="*/ 66418 w 5766106"/>
              <a:gd name="connsiteY15" fmla="*/ 443722 h 1071649"/>
              <a:gd name="connsiteX16" fmla="*/ 66418 w 5766106"/>
              <a:gd name="connsiteY16" fmla="*/ 0 h 1071649"/>
              <a:gd name="connsiteX0" fmla="*/ 280857 w 5980545"/>
              <a:gd name="connsiteY0" fmla="*/ 0 h 1537019"/>
              <a:gd name="connsiteX1" fmla="*/ 1230805 w 5980545"/>
              <a:gd name="connsiteY1" fmla="*/ 0 h 1537019"/>
              <a:gd name="connsiteX2" fmla="*/ 1230805 w 5980545"/>
              <a:gd name="connsiteY2" fmla="*/ 0 h 1537019"/>
              <a:gd name="connsiteX3" fmla="*/ 2655727 w 5980545"/>
              <a:gd name="connsiteY3" fmla="*/ 0 h 1537019"/>
              <a:gd name="connsiteX4" fmla="*/ 5980545 w 5980545"/>
              <a:gd name="connsiteY4" fmla="*/ 0 h 1537019"/>
              <a:gd name="connsiteX5" fmla="*/ 5980545 w 5980545"/>
              <a:gd name="connsiteY5" fmla="*/ 443722 h 1537019"/>
              <a:gd name="connsiteX6" fmla="*/ 5980545 w 5980545"/>
              <a:gd name="connsiteY6" fmla="*/ 443722 h 1537019"/>
              <a:gd name="connsiteX7" fmla="*/ 5980545 w 5980545"/>
              <a:gd name="connsiteY7" fmla="*/ 633888 h 1537019"/>
              <a:gd name="connsiteX8" fmla="*/ 5980545 w 5980545"/>
              <a:gd name="connsiteY8" fmla="*/ 760666 h 1537019"/>
              <a:gd name="connsiteX9" fmla="*/ 1715927 w 5980545"/>
              <a:gd name="connsiteY9" fmla="*/ 786066 h 1537019"/>
              <a:gd name="connsiteX10" fmla="*/ 0 w 5980545"/>
              <a:gd name="connsiteY10" fmla="*/ 1537019 h 1537019"/>
              <a:gd name="connsiteX11" fmla="*/ 761551 w 5980545"/>
              <a:gd name="connsiteY11" fmla="*/ 747966 h 1537019"/>
              <a:gd name="connsiteX12" fmla="*/ 280857 w 5980545"/>
              <a:gd name="connsiteY12" fmla="*/ 760666 h 1537019"/>
              <a:gd name="connsiteX13" fmla="*/ 280857 w 5980545"/>
              <a:gd name="connsiteY13" fmla="*/ 633888 h 1537019"/>
              <a:gd name="connsiteX14" fmla="*/ 280857 w 5980545"/>
              <a:gd name="connsiteY14" fmla="*/ 443722 h 1537019"/>
              <a:gd name="connsiteX15" fmla="*/ 280857 w 5980545"/>
              <a:gd name="connsiteY15" fmla="*/ 443722 h 1537019"/>
              <a:gd name="connsiteX16" fmla="*/ 280857 w 5980545"/>
              <a:gd name="connsiteY16" fmla="*/ 0 h 1537019"/>
              <a:gd name="connsiteX0" fmla="*/ 280857 w 5980545"/>
              <a:gd name="connsiteY0" fmla="*/ 0 h 1537019"/>
              <a:gd name="connsiteX1" fmla="*/ 1230805 w 5980545"/>
              <a:gd name="connsiteY1" fmla="*/ 0 h 1537019"/>
              <a:gd name="connsiteX2" fmla="*/ 1230805 w 5980545"/>
              <a:gd name="connsiteY2" fmla="*/ 0 h 1537019"/>
              <a:gd name="connsiteX3" fmla="*/ 2655727 w 5980545"/>
              <a:gd name="connsiteY3" fmla="*/ 0 h 1537019"/>
              <a:gd name="connsiteX4" fmla="*/ 5980545 w 5980545"/>
              <a:gd name="connsiteY4" fmla="*/ 0 h 1537019"/>
              <a:gd name="connsiteX5" fmla="*/ 5980545 w 5980545"/>
              <a:gd name="connsiteY5" fmla="*/ 443722 h 1537019"/>
              <a:gd name="connsiteX6" fmla="*/ 5980545 w 5980545"/>
              <a:gd name="connsiteY6" fmla="*/ 443722 h 1537019"/>
              <a:gd name="connsiteX7" fmla="*/ 5980545 w 5980545"/>
              <a:gd name="connsiteY7" fmla="*/ 633888 h 1537019"/>
              <a:gd name="connsiteX8" fmla="*/ 5980545 w 5980545"/>
              <a:gd name="connsiteY8" fmla="*/ 760666 h 1537019"/>
              <a:gd name="connsiteX9" fmla="*/ 1715927 w 5980545"/>
              <a:gd name="connsiteY9" fmla="*/ 786066 h 1537019"/>
              <a:gd name="connsiteX10" fmla="*/ 0 w 5980545"/>
              <a:gd name="connsiteY10" fmla="*/ 1537019 h 1537019"/>
              <a:gd name="connsiteX11" fmla="*/ 725811 w 5980545"/>
              <a:gd name="connsiteY11" fmla="*/ 773350 h 1537019"/>
              <a:gd name="connsiteX12" fmla="*/ 280857 w 5980545"/>
              <a:gd name="connsiteY12" fmla="*/ 760666 h 1537019"/>
              <a:gd name="connsiteX13" fmla="*/ 280857 w 5980545"/>
              <a:gd name="connsiteY13" fmla="*/ 633888 h 1537019"/>
              <a:gd name="connsiteX14" fmla="*/ 280857 w 5980545"/>
              <a:gd name="connsiteY14" fmla="*/ 443722 h 1537019"/>
              <a:gd name="connsiteX15" fmla="*/ 280857 w 5980545"/>
              <a:gd name="connsiteY15" fmla="*/ 443722 h 1537019"/>
              <a:gd name="connsiteX16" fmla="*/ 280857 w 5980545"/>
              <a:gd name="connsiteY16" fmla="*/ 0 h 153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80545" h="1537019">
                <a:moveTo>
                  <a:pt x="280857" y="0"/>
                </a:moveTo>
                <a:lnTo>
                  <a:pt x="1230805" y="0"/>
                </a:lnTo>
                <a:lnTo>
                  <a:pt x="1230805" y="0"/>
                </a:lnTo>
                <a:lnTo>
                  <a:pt x="2655727" y="0"/>
                </a:lnTo>
                <a:lnTo>
                  <a:pt x="5980545" y="0"/>
                </a:lnTo>
                <a:lnTo>
                  <a:pt x="5980545" y="443722"/>
                </a:lnTo>
                <a:lnTo>
                  <a:pt x="5980545" y="443722"/>
                </a:lnTo>
                <a:lnTo>
                  <a:pt x="5980545" y="633888"/>
                </a:lnTo>
                <a:lnTo>
                  <a:pt x="5980545" y="760666"/>
                </a:lnTo>
                <a:lnTo>
                  <a:pt x="1715927" y="786066"/>
                </a:lnTo>
                <a:lnTo>
                  <a:pt x="0" y="1537019"/>
                </a:lnTo>
                <a:lnTo>
                  <a:pt x="725811" y="773350"/>
                </a:lnTo>
                <a:lnTo>
                  <a:pt x="280857" y="760666"/>
                </a:lnTo>
                <a:lnTo>
                  <a:pt x="280857" y="633888"/>
                </a:lnTo>
                <a:lnTo>
                  <a:pt x="280857" y="443722"/>
                </a:lnTo>
                <a:lnTo>
                  <a:pt x="280857" y="443722"/>
                </a:lnTo>
                <a:lnTo>
                  <a:pt x="280857" y="0"/>
                </a:lnTo>
                <a:close/>
              </a:path>
            </a:pathLst>
          </a:custGeom>
          <a:solidFill>
            <a:srgbClr val="FFF2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C6B5314-286D-7742-90E0-89614A56E693}"/>
              </a:ext>
            </a:extLst>
          </p:cNvPr>
          <p:cNvSpPr txBox="1">
            <a:spLocks/>
          </p:cNvSpPr>
          <p:nvPr/>
        </p:nvSpPr>
        <p:spPr>
          <a:xfrm>
            <a:off x="2095500" y="4882459"/>
            <a:ext cx="4140201" cy="8225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a nonlinear weighted version of the long-term memory becomes our short-term memory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BF1014-7B75-F442-B106-BC0B939240A9}"/>
              </a:ext>
            </a:extLst>
          </p:cNvPr>
          <p:cNvSpPr/>
          <p:nvPr/>
        </p:nvSpPr>
        <p:spPr>
          <a:xfrm>
            <a:off x="7194567" y="2977481"/>
            <a:ext cx="4108433" cy="949572"/>
          </a:xfrm>
          <a:prstGeom prst="rect">
            <a:avLst/>
          </a:prstGeom>
          <a:solidFill>
            <a:srgbClr val="FFF2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7C71F402-8E2A-AB41-AA75-7841ADCA41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34754" y="3146680"/>
                <a:ext cx="3853946" cy="76776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b="0" i="0" kern="1200">
                    <a:solidFill>
                      <a:schemeClr val="tx1"/>
                    </a:solidFill>
                    <a:latin typeface="Avenir" panose="02000503020000020003" pitchFamily="2" charset="0"/>
                    <a:ea typeface="+mj-ea"/>
                    <a:cs typeface="+mj-cs"/>
                  </a:defRPr>
                </a:lvl1pPr>
              </a:lstStyle>
              <a:p>
                <a:r>
                  <a:rPr lang="en-US" sz="2000" dirty="0"/>
                  <a:t>memory is written, erased, and read by three </a:t>
                </a:r>
                <a:r>
                  <a:rPr lang="en-US" sz="2000" i="1" dirty="0"/>
                  <a:t>gates </a:t>
                </a:r>
                <a:r>
                  <a:rPr lang="en-US" sz="2000" dirty="0"/>
                  <a:t>– which are influenced by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7C71F402-8E2A-AB41-AA75-7841ADCA4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754" y="3146680"/>
                <a:ext cx="3853946" cy="767765"/>
              </a:xfrm>
              <a:prstGeom prst="rect">
                <a:avLst/>
              </a:prstGeom>
              <a:blipFill>
                <a:blip r:embed="rId10"/>
                <a:stretch>
                  <a:fillRect l="-1316" t="-11290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 23">
            <a:extLst>
              <a:ext uri="{FF2B5EF4-FFF2-40B4-BE49-F238E27FC236}">
                <a16:creationId xmlns:a16="http://schemas.microsoft.com/office/drawing/2014/main" id="{220C54AF-F7D4-FF4D-809D-617A7DF75070}"/>
              </a:ext>
            </a:extLst>
          </p:cNvPr>
          <p:cNvSpPr/>
          <p:nvPr/>
        </p:nvSpPr>
        <p:spPr>
          <a:xfrm>
            <a:off x="4294990" y="3453584"/>
            <a:ext cx="596900" cy="584200"/>
          </a:xfrm>
          <a:custGeom>
            <a:avLst/>
            <a:gdLst>
              <a:gd name="connsiteX0" fmla="*/ 381000 w 596900"/>
              <a:gd name="connsiteY0" fmla="*/ 25400 h 584200"/>
              <a:gd name="connsiteX1" fmla="*/ 317500 w 596900"/>
              <a:gd name="connsiteY1" fmla="*/ 63500 h 584200"/>
              <a:gd name="connsiteX2" fmla="*/ 139700 w 596900"/>
              <a:gd name="connsiteY2" fmla="*/ 88900 h 584200"/>
              <a:gd name="connsiteX3" fmla="*/ 63500 w 596900"/>
              <a:gd name="connsiteY3" fmla="*/ 114300 h 584200"/>
              <a:gd name="connsiteX4" fmla="*/ 12700 w 596900"/>
              <a:gd name="connsiteY4" fmla="*/ 190500 h 584200"/>
              <a:gd name="connsiteX5" fmla="*/ 0 w 596900"/>
              <a:gd name="connsiteY5" fmla="*/ 266700 h 584200"/>
              <a:gd name="connsiteX6" fmla="*/ 12700 w 596900"/>
              <a:gd name="connsiteY6" fmla="*/ 368300 h 584200"/>
              <a:gd name="connsiteX7" fmla="*/ 88900 w 596900"/>
              <a:gd name="connsiteY7" fmla="*/ 520700 h 584200"/>
              <a:gd name="connsiteX8" fmla="*/ 203200 w 596900"/>
              <a:gd name="connsiteY8" fmla="*/ 584200 h 584200"/>
              <a:gd name="connsiteX9" fmla="*/ 469900 w 596900"/>
              <a:gd name="connsiteY9" fmla="*/ 571500 h 584200"/>
              <a:gd name="connsiteX10" fmla="*/ 558800 w 596900"/>
              <a:gd name="connsiteY10" fmla="*/ 482600 h 584200"/>
              <a:gd name="connsiteX11" fmla="*/ 596900 w 596900"/>
              <a:gd name="connsiteY11" fmla="*/ 342900 h 584200"/>
              <a:gd name="connsiteX12" fmla="*/ 558800 w 596900"/>
              <a:gd name="connsiteY12" fmla="*/ 114300 h 584200"/>
              <a:gd name="connsiteX13" fmla="*/ 482600 w 596900"/>
              <a:gd name="connsiteY13" fmla="*/ 50800 h 584200"/>
              <a:gd name="connsiteX14" fmla="*/ 393700 w 596900"/>
              <a:gd name="connsiteY14" fmla="*/ 0 h 584200"/>
              <a:gd name="connsiteX15" fmla="*/ 279400 w 596900"/>
              <a:gd name="connsiteY15" fmla="*/ 12700 h 584200"/>
              <a:gd name="connsiteX16" fmla="*/ 215900 w 596900"/>
              <a:gd name="connsiteY16" fmla="*/ 254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900" h="584200">
                <a:moveTo>
                  <a:pt x="381000" y="25400"/>
                </a:moveTo>
                <a:cubicBezTo>
                  <a:pt x="359833" y="38100"/>
                  <a:pt x="340057" y="53475"/>
                  <a:pt x="317500" y="63500"/>
                </a:cubicBezTo>
                <a:cubicBezTo>
                  <a:pt x="277403" y="81321"/>
                  <a:pt x="157375" y="87132"/>
                  <a:pt x="139700" y="88900"/>
                </a:cubicBezTo>
                <a:cubicBezTo>
                  <a:pt x="114300" y="97367"/>
                  <a:pt x="78352" y="92023"/>
                  <a:pt x="63500" y="114300"/>
                </a:cubicBezTo>
                <a:lnTo>
                  <a:pt x="12700" y="190500"/>
                </a:lnTo>
                <a:cubicBezTo>
                  <a:pt x="8467" y="215900"/>
                  <a:pt x="0" y="240950"/>
                  <a:pt x="0" y="266700"/>
                </a:cubicBezTo>
                <a:cubicBezTo>
                  <a:pt x="0" y="300830"/>
                  <a:pt x="5549" y="334927"/>
                  <a:pt x="12700" y="368300"/>
                </a:cubicBezTo>
                <a:cubicBezTo>
                  <a:pt x="21152" y="407743"/>
                  <a:pt x="53579" y="497153"/>
                  <a:pt x="88900" y="520700"/>
                </a:cubicBezTo>
                <a:cubicBezTo>
                  <a:pt x="176239" y="578926"/>
                  <a:pt x="136140" y="561847"/>
                  <a:pt x="203200" y="584200"/>
                </a:cubicBezTo>
                <a:cubicBezTo>
                  <a:pt x="292100" y="579967"/>
                  <a:pt x="381207" y="578891"/>
                  <a:pt x="469900" y="571500"/>
                </a:cubicBezTo>
                <a:cubicBezTo>
                  <a:pt x="518081" y="567485"/>
                  <a:pt x="543626" y="528121"/>
                  <a:pt x="558800" y="482600"/>
                </a:cubicBezTo>
                <a:cubicBezTo>
                  <a:pt x="591026" y="385922"/>
                  <a:pt x="578949" y="432654"/>
                  <a:pt x="596900" y="342900"/>
                </a:cubicBezTo>
                <a:cubicBezTo>
                  <a:pt x="596350" y="336295"/>
                  <a:pt x="592771" y="148271"/>
                  <a:pt x="558800" y="114300"/>
                </a:cubicBezTo>
                <a:cubicBezTo>
                  <a:pt x="499504" y="55004"/>
                  <a:pt x="544485" y="95003"/>
                  <a:pt x="482600" y="50800"/>
                </a:cubicBezTo>
                <a:cubicBezTo>
                  <a:pt x="415324" y="2746"/>
                  <a:pt x="455528" y="20609"/>
                  <a:pt x="393700" y="0"/>
                </a:cubicBezTo>
                <a:cubicBezTo>
                  <a:pt x="355600" y="4233"/>
                  <a:pt x="317213" y="6398"/>
                  <a:pt x="279400" y="12700"/>
                </a:cubicBezTo>
                <a:cubicBezTo>
                  <a:pt x="187136" y="28077"/>
                  <a:pt x="283864" y="25400"/>
                  <a:pt x="215900" y="25400"/>
                </a:cubicBez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5658B2C-0989-F44C-843D-F6D688411209}"/>
              </a:ext>
            </a:extLst>
          </p:cNvPr>
          <p:cNvSpPr/>
          <p:nvPr/>
        </p:nvSpPr>
        <p:spPr>
          <a:xfrm>
            <a:off x="4804640" y="3456103"/>
            <a:ext cx="596900" cy="584200"/>
          </a:xfrm>
          <a:custGeom>
            <a:avLst/>
            <a:gdLst>
              <a:gd name="connsiteX0" fmla="*/ 381000 w 596900"/>
              <a:gd name="connsiteY0" fmla="*/ 25400 h 584200"/>
              <a:gd name="connsiteX1" fmla="*/ 317500 w 596900"/>
              <a:gd name="connsiteY1" fmla="*/ 63500 h 584200"/>
              <a:gd name="connsiteX2" fmla="*/ 139700 w 596900"/>
              <a:gd name="connsiteY2" fmla="*/ 88900 h 584200"/>
              <a:gd name="connsiteX3" fmla="*/ 63500 w 596900"/>
              <a:gd name="connsiteY3" fmla="*/ 114300 h 584200"/>
              <a:gd name="connsiteX4" fmla="*/ 12700 w 596900"/>
              <a:gd name="connsiteY4" fmla="*/ 190500 h 584200"/>
              <a:gd name="connsiteX5" fmla="*/ 0 w 596900"/>
              <a:gd name="connsiteY5" fmla="*/ 266700 h 584200"/>
              <a:gd name="connsiteX6" fmla="*/ 12700 w 596900"/>
              <a:gd name="connsiteY6" fmla="*/ 368300 h 584200"/>
              <a:gd name="connsiteX7" fmla="*/ 88900 w 596900"/>
              <a:gd name="connsiteY7" fmla="*/ 520700 h 584200"/>
              <a:gd name="connsiteX8" fmla="*/ 203200 w 596900"/>
              <a:gd name="connsiteY8" fmla="*/ 584200 h 584200"/>
              <a:gd name="connsiteX9" fmla="*/ 469900 w 596900"/>
              <a:gd name="connsiteY9" fmla="*/ 571500 h 584200"/>
              <a:gd name="connsiteX10" fmla="*/ 558800 w 596900"/>
              <a:gd name="connsiteY10" fmla="*/ 482600 h 584200"/>
              <a:gd name="connsiteX11" fmla="*/ 596900 w 596900"/>
              <a:gd name="connsiteY11" fmla="*/ 342900 h 584200"/>
              <a:gd name="connsiteX12" fmla="*/ 558800 w 596900"/>
              <a:gd name="connsiteY12" fmla="*/ 114300 h 584200"/>
              <a:gd name="connsiteX13" fmla="*/ 482600 w 596900"/>
              <a:gd name="connsiteY13" fmla="*/ 50800 h 584200"/>
              <a:gd name="connsiteX14" fmla="*/ 393700 w 596900"/>
              <a:gd name="connsiteY14" fmla="*/ 0 h 584200"/>
              <a:gd name="connsiteX15" fmla="*/ 279400 w 596900"/>
              <a:gd name="connsiteY15" fmla="*/ 12700 h 584200"/>
              <a:gd name="connsiteX16" fmla="*/ 215900 w 596900"/>
              <a:gd name="connsiteY16" fmla="*/ 254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900" h="584200">
                <a:moveTo>
                  <a:pt x="381000" y="25400"/>
                </a:moveTo>
                <a:cubicBezTo>
                  <a:pt x="359833" y="38100"/>
                  <a:pt x="340057" y="53475"/>
                  <a:pt x="317500" y="63500"/>
                </a:cubicBezTo>
                <a:cubicBezTo>
                  <a:pt x="277403" y="81321"/>
                  <a:pt x="157375" y="87132"/>
                  <a:pt x="139700" y="88900"/>
                </a:cubicBezTo>
                <a:cubicBezTo>
                  <a:pt x="114300" y="97367"/>
                  <a:pt x="78352" y="92023"/>
                  <a:pt x="63500" y="114300"/>
                </a:cubicBezTo>
                <a:lnTo>
                  <a:pt x="12700" y="190500"/>
                </a:lnTo>
                <a:cubicBezTo>
                  <a:pt x="8467" y="215900"/>
                  <a:pt x="0" y="240950"/>
                  <a:pt x="0" y="266700"/>
                </a:cubicBezTo>
                <a:cubicBezTo>
                  <a:pt x="0" y="300830"/>
                  <a:pt x="5549" y="334927"/>
                  <a:pt x="12700" y="368300"/>
                </a:cubicBezTo>
                <a:cubicBezTo>
                  <a:pt x="21152" y="407743"/>
                  <a:pt x="53579" y="497153"/>
                  <a:pt x="88900" y="520700"/>
                </a:cubicBezTo>
                <a:cubicBezTo>
                  <a:pt x="176239" y="578926"/>
                  <a:pt x="136140" y="561847"/>
                  <a:pt x="203200" y="584200"/>
                </a:cubicBezTo>
                <a:cubicBezTo>
                  <a:pt x="292100" y="579967"/>
                  <a:pt x="381207" y="578891"/>
                  <a:pt x="469900" y="571500"/>
                </a:cubicBezTo>
                <a:cubicBezTo>
                  <a:pt x="518081" y="567485"/>
                  <a:pt x="543626" y="528121"/>
                  <a:pt x="558800" y="482600"/>
                </a:cubicBezTo>
                <a:cubicBezTo>
                  <a:pt x="591026" y="385922"/>
                  <a:pt x="578949" y="432654"/>
                  <a:pt x="596900" y="342900"/>
                </a:cubicBezTo>
                <a:cubicBezTo>
                  <a:pt x="596350" y="336295"/>
                  <a:pt x="592771" y="148271"/>
                  <a:pt x="558800" y="114300"/>
                </a:cubicBezTo>
                <a:cubicBezTo>
                  <a:pt x="499504" y="55004"/>
                  <a:pt x="544485" y="95003"/>
                  <a:pt x="482600" y="50800"/>
                </a:cubicBezTo>
                <a:cubicBezTo>
                  <a:pt x="415324" y="2746"/>
                  <a:pt x="455528" y="20609"/>
                  <a:pt x="393700" y="0"/>
                </a:cubicBezTo>
                <a:cubicBezTo>
                  <a:pt x="355600" y="4233"/>
                  <a:pt x="317213" y="6398"/>
                  <a:pt x="279400" y="12700"/>
                </a:cubicBezTo>
                <a:cubicBezTo>
                  <a:pt x="187136" y="28077"/>
                  <a:pt x="283864" y="25400"/>
                  <a:pt x="215900" y="25400"/>
                </a:cubicBez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1C3C7A72-36B8-534D-91B7-1C8D2F655F7E}"/>
              </a:ext>
            </a:extLst>
          </p:cNvPr>
          <p:cNvSpPr/>
          <p:nvPr/>
        </p:nvSpPr>
        <p:spPr>
          <a:xfrm>
            <a:off x="5876817" y="3453584"/>
            <a:ext cx="596900" cy="584200"/>
          </a:xfrm>
          <a:custGeom>
            <a:avLst/>
            <a:gdLst>
              <a:gd name="connsiteX0" fmla="*/ 381000 w 596900"/>
              <a:gd name="connsiteY0" fmla="*/ 25400 h 584200"/>
              <a:gd name="connsiteX1" fmla="*/ 317500 w 596900"/>
              <a:gd name="connsiteY1" fmla="*/ 63500 h 584200"/>
              <a:gd name="connsiteX2" fmla="*/ 139700 w 596900"/>
              <a:gd name="connsiteY2" fmla="*/ 88900 h 584200"/>
              <a:gd name="connsiteX3" fmla="*/ 63500 w 596900"/>
              <a:gd name="connsiteY3" fmla="*/ 114300 h 584200"/>
              <a:gd name="connsiteX4" fmla="*/ 12700 w 596900"/>
              <a:gd name="connsiteY4" fmla="*/ 190500 h 584200"/>
              <a:gd name="connsiteX5" fmla="*/ 0 w 596900"/>
              <a:gd name="connsiteY5" fmla="*/ 266700 h 584200"/>
              <a:gd name="connsiteX6" fmla="*/ 12700 w 596900"/>
              <a:gd name="connsiteY6" fmla="*/ 368300 h 584200"/>
              <a:gd name="connsiteX7" fmla="*/ 88900 w 596900"/>
              <a:gd name="connsiteY7" fmla="*/ 520700 h 584200"/>
              <a:gd name="connsiteX8" fmla="*/ 203200 w 596900"/>
              <a:gd name="connsiteY8" fmla="*/ 584200 h 584200"/>
              <a:gd name="connsiteX9" fmla="*/ 469900 w 596900"/>
              <a:gd name="connsiteY9" fmla="*/ 571500 h 584200"/>
              <a:gd name="connsiteX10" fmla="*/ 558800 w 596900"/>
              <a:gd name="connsiteY10" fmla="*/ 482600 h 584200"/>
              <a:gd name="connsiteX11" fmla="*/ 596900 w 596900"/>
              <a:gd name="connsiteY11" fmla="*/ 342900 h 584200"/>
              <a:gd name="connsiteX12" fmla="*/ 558800 w 596900"/>
              <a:gd name="connsiteY12" fmla="*/ 114300 h 584200"/>
              <a:gd name="connsiteX13" fmla="*/ 482600 w 596900"/>
              <a:gd name="connsiteY13" fmla="*/ 50800 h 584200"/>
              <a:gd name="connsiteX14" fmla="*/ 393700 w 596900"/>
              <a:gd name="connsiteY14" fmla="*/ 0 h 584200"/>
              <a:gd name="connsiteX15" fmla="*/ 279400 w 596900"/>
              <a:gd name="connsiteY15" fmla="*/ 12700 h 584200"/>
              <a:gd name="connsiteX16" fmla="*/ 215900 w 596900"/>
              <a:gd name="connsiteY16" fmla="*/ 254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900" h="584200">
                <a:moveTo>
                  <a:pt x="381000" y="25400"/>
                </a:moveTo>
                <a:cubicBezTo>
                  <a:pt x="359833" y="38100"/>
                  <a:pt x="340057" y="53475"/>
                  <a:pt x="317500" y="63500"/>
                </a:cubicBezTo>
                <a:cubicBezTo>
                  <a:pt x="277403" y="81321"/>
                  <a:pt x="157375" y="87132"/>
                  <a:pt x="139700" y="88900"/>
                </a:cubicBezTo>
                <a:cubicBezTo>
                  <a:pt x="114300" y="97367"/>
                  <a:pt x="78352" y="92023"/>
                  <a:pt x="63500" y="114300"/>
                </a:cubicBezTo>
                <a:lnTo>
                  <a:pt x="12700" y="190500"/>
                </a:lnTo>
                <a:cubicBezTo>
                  <a:pt x="8467" y="215900"/>
                  <a:pt x="0" y="240950"/>
                  <a:pt x="0" y="266700"/>
                </a:cubicBezTo>
                <a:cubicBezTo>
                  <a:pt x="0" y="300830"/>
                  <a:pt x="5549" y="334927"/>
                  <a:pt x="12700" y="368300"/>
                </a:cubicBezTo>
                <a:cubicBezTo>
                  <a:pt x="21152" y="407743"/>
                  <a:pt x="53579" y="497153"/>
                  <a:pt x="88900" y="520700"/>
                </a:cubicBezTo>
                <a:cubicBezTo>
                  <a:pt x="176239" y="578926"/>
                  <a:pt x="136140" y="561847"/>
                  <a:pt x="203200" y="584200"/>
                </a:cubicBezTo>
                <a:cubicBezTo>
                  <a:pt x="292100" y="579967"/>
                  <a:pt x="381207" y="578891"/>
                  <a:pt x="469900" y="571500"/>
                </a:cubicBezTo>
                <a:cubicBezTo>
                  <a:pt x="518081" y="567485"/>
                  <a:pt x="543626" y="528121"/>
                  <a:pt x="558800" y="482600"/>
                </a:cubicBezTo>
                <a:cubicBezTo>
                  <a:pt x="591026" y="385922"/>
                  <a:pt x="578949" y="432654"/>
                  <a:pt x="596900" y="342900"/>
                </a:cubicBezTo>
                <a:cubicBezTo>
                  <a:pt x="596350" y="336295"/>
                  <a:pt x="592771" y="148271"/>
                  <a:pt x="558800" y="114300"/>
                </a:cubicBezTo>
                <a:cubicBezTo>
                  <a:pt x="499504" y="55004"/>
                  <a:pt x="544485" y="95003"/>
                  <a:pt x="482600" y="50800"/>
                </a:cubicBezTo>
                <a:cubicBezTo>
                  <a:pt x="415324" y="2746"/>
                  <a:pt x="455528" y="20609"/>
                  <a:pt x="393700" y="0"/>
                </a:cubicBezTo>
                <a:cubicBezTo>
                  <a:pt x="355600" y="4233"/>
                  <a:pt x="317213" y="6398"/>
                  <a:pt x="279400" y="12700"/>
                </a:cubicBezTo>
                <a:cubicBezTo>
                  <a:pt x="187136" y="28077"/>
                  <a:pt x="283864" y="25400"/>
                  <a:pt x="215900" y="25400"/>
                </a:cubicBez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70F8A9-AE7C-8B44-8C29-42EB2C8866E3}"/>
              </a:ext>
            </a:extLst>
          </p:cNvPr>
          <p:cNvSpPr/>
          <p:nvPr/>
        </p:nvSpPr>
        <p:spPr>
          <a:xfrm>
            <a:off x="266954" y="6305952"/>
            <a:ext cx="5388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Diagram: </a:t>
            </a:r>
            <a:r>
              <a:rPr lang="en-US" sz="1400" dirty="0">
                <a:hlinkClick r:id="rId11"/>
              </a:rPr>
              <a:t>https://colah.github.io/posts/2015-08-Understanding-LSTMs/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743174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026399" cy="914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Constituency Parsing</a:t>
            </a:r>
            <a:endParaRPr lang="en-US" sz="2400" dirty="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5107504" y="276262"/>
            <a:ext cx="3655496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US" sz="2400" dirty="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B1255C-0BFA-FE48-8601-90D62BB96463}"/>
              </a:ext>
            </a:extLst>
          </p:cNvPr>
          <p:cNvSpPr txBox="1">
            <a:spLocks/>
          </p:cNvSpPr>
          <p:nvPr/>
        </p:nvSpPr>
        <p:spPr>
          <a:xfrm>
            <a:off x="1093252" y="1174744"/>
            <a:ext cx="6183848" cy="511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Input</a:t>
            </a:r>
            <a:r>
              <a:rPr lang="en-US" sz="2400" b="1" dirty="0">
                <a:latin typeface="Avenir Light" panose="020B0402020203020204" pitchFamily="34" charset="77"/>
              </a:rPr>
              <a:t>: I shot an elephant in my pajamas</a:t>
            </a:r>
            <a:endParaRPr lang="en-US" sz="2400" dirty="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3B06DF-D024-CC4F-A5DB-4E7F85AFB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624" y="1811706"/>
            <a:ext cx="8026399" cy="47700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F4DF77-BA74-F640-9E23-17CAD6A34659}"/>
              </a:ext>
            </a:extLst>
          </p:cNvPr>
          <p:cNvSpPr/>
          <p:nvPr/>
        </p:nvSpPr>
        <p:spPr>
          <a:xfrm>
            <a:off x="8372981" y="6427849"/>
            <a:ext cx="31561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https://</a:t>
            </a:r>
            <a:r>
              <a:rPr lang="en-US" sz="1200" dirty="0" err="1">
                <a:solidFill>
                  <a:srgbClr val="FF0000"/>
                </a:solidFill>
              </a:rPr>
              <a:t>web.stanford.edu</a:t>
            </a:r>
            <a:r>
              <a:rPr lang="en-US" sz="1200" dirty="0">
                <a:solidFill>
                  <a:srgbClr val="FF0000"/>
                </a:solidFill>
              </a:rPr>
              <a:t>/~</a:t>
            </a:r>
            <a:r>
              <a:rPr lang="en-US" sz="1200" dirty="0" err="1">
                <a:solidFill>
                  <a:srgbClr val="FF0000"/>
                </a:solidFill>
              </a:rPr>
              <a:t>jurafsky</a:t>
            </a:r>
            <a:r>
              <a:rPr lang="en-US" sz="1200" dirty="0">
                <a:solidFill>
                  <a:srgbClr val="FF0000"/>
                </a:solidFill>
              </a:rPr>
              <a:t>/slp3/13.pdf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EFCE923-300A-C245-B441-615D521F19CB}"/>
              </a:ext>
            </a:extLst>
          </p:cNvPr>
          <p:cNvSpPr txBox="1">
            <a:spLocks/>
          </p:cNvSpPr>
          <p:nvPr/>
        </p:nvSpPr>
        <p:spPr>
          <a:xfrm>
            <a:off x="1093252" y="2378270"/>
            <a:ext cx="2005548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Output</a:t>
            </a:r>
            <a:r>
              <a:rPr lang="en-US" sz="2400" b="1" dirty="0">
                <a:latin typeface="Avenir Light" panose="020B0402020203020204" pitchFamily="34" charset="77"/>
              </a:rPr>
              <a:t>:</a:t>
            </a:r>
            <a:endParaRPr lang="en-US" sz="2400" dirty="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95B389-0958-E74C-A21E-CD4475C7A084}"/>
              </a:ext>
            </a:extLst>
          </p:cNvPr>
          <p:cNvSpPr/>
          <p:nvPr/>
        </p:nvSpPr>
        <p:spPr>
          <a:xfrm>
            <a:off x="903804" y="771482"/>
            <a:ext cx="2893496" cy="921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0817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548204" y="733462"/>
            <a:ext cx="1171202" cy="1301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04" y="276262"/>
            <a:ext cx="8026399" cy="914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Results</a:t>
            </a:r>
            <a:endParaRPr lang="en-US" sz="2400" dirty="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5107504" y="276262"/>
            <a:ext cx="3655496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US" sz="2400" dirty="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F4DF77-BA74-F640-9E23-17CAD6A34659}"/>
              </a:ext>
            </a:extLst>
          </p:cNvPr>
          <p:cNvSpPr/>
          <p:nvPr/>
        </p:nvSpPr>
        <p:spPr>
          <a:xfrm>
            <a:off x="156081" y="6443238"/>
            <a:ext cx="3481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https://</a:t>
            </a:r>
            <a:r>
              <a:rPr lang="en-US" sz="1200" dirty="0" err="1">
                <a:solidFill>
                  <a:srgbClr val="FF0000"/>
                </a:solidFill>
              </a:rPr>
              <a:t>aclanthology.org</a:t>
            </a:r>
            <a:r>
              <a:rPr lang="en-US" sz="1200" dirty="0">
                <a:solidFill>
                  <a:srgbClr val="FF0000"/>
                </a:solidFill>
              </a:rPr>
              <a:t>/2020.findings-emnlp.65.pdf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164D5-D673-F84F-9608-83A37DA03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297" y="191700"/>
            <a:ext cx="7788801" cy="625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6347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2893496" cy="921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026399" cy="914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Image Captioning</a:t>
            </a:r>
            <a:endParaRPr lang="en-US" sz="2400" dirty="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5107504" y="276262"/>
            <a:ext cx="3655496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US" sz="2400" dirty="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B1255C-0BFA-FE48-8601-90D62BB96463}"/>
              </a:ext>
            </a:extLst>
          </p:cNvPr>
          <p:cNvSpPr txBox="1">
            <a:spLocks/>
          </p:cNvSpPr>
          <p:nvPr/>
        </p:nvSpPr>
        <p:spPr>
          <a:xfrm>
            <a:off x="1013876" y="1037321"/>
            <a:ext cx="3427948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Input</a:t>
            </a:r>
            <a:r>
              <a:rPr lang="en-US" sz="2400" b="1" dirty="0">
                <a:latin typeface="Avenir Light" panose="020B0402020203020204" pitchFamily="34" charset="77"/>
              </a:rPr>
              <a:t>: image</a:t>
            </a:r>
            <a:endParaRPr lang="en-US" sz="2400" dirty="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2D46A6-AB0A-D24F-9433-D62BC96263CE}"/>
              </a:ext>
            </a:extLst>
          </p:cNvPr>
          <p:cNvSpPr txBox="1">
            <a:spLocks/>
          </p:cNvSpPr>
          <p:nvPr/>
        </p:nvSpPr>
        <p:spPr>
          <a:xfrm>
            <a:off x="1013876" y="1585884"/>
            <a:ext cx="3583523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Output</a:t>
            </a:r>
            <a:r>
              <a:rPr lang="en-US" sz="2400" b="1" dirty="0">
                <a:latin typeface="Avenir Light" panose="020B0402020203020204" pitchFamily="34" charset="77"/>
              </a:rPr>
              <a:t>: generated text</a:t>
            </a:r>
            <a:endParaRPr lang="en-US" sz="2400" dirty="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1DC7DA-3EBB-F443-840A-BF28E20EF989}"/>
              </a:ext>
            </a:extLst>
          </p:cNvPr>
          <p:cNvSpPr/>
          <p:nvPr/>
        </p:nvSpPr>
        <p:spPr>
          <a:xfrm>
            <a:off x="234950" y="6471586"/>
            <a:ext cx="6597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Show, Attend and Tell: Neural Image Caption Generation with Visual Attention. Xu et al. CVPR (2016)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1D9A6-E229-8141-933C-C281DBDC7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" y="5991182"/>
            <a:ext cx="11798300" cy="306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812945-4CC2-094A-B9C1-5E0B58622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04" y="2625602"/>
            <a:ext cx="4673600" cy="271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F8F87F-FC01-C94E-AF54-35179B86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450" y="2574802"/>
            <a:ext cx="46863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990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2893496" cy="921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026399" cy="914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Image Captioning</a:t>
            </a:r>
            <a:endParaRPr lang="en-US" sz="2400" dirty="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5107504" y="276262"/>
            <a:ext cx="3655496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US" sz="2400" dirty="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B1255C-0BFA-FE48-8601-90D62BB96463}"/>
              </a:ext>
            </a:extLst>
          </p:cNvPr>
          <p:cNvSpPr txBox="1">
            <a:spLocks/>
          </p:cNvSpPr>
          <p:nvPr/>
        </p:nvSpPr>
        <p:spPr>
          <a:xfrm>
            <a:off x="1013876" y="1037321"/>
            <a:ext cx="3427948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Input</a:t>
            </a:r>
            <a:r>
              <a:rPr lang="en-US" sz="2400" b="1" dirty="0">
                <a:latin typeface="Avenir Light" panose="020B0402020203020204" pitchFamily="34" charset="77"/>
              </a:rPr>
              <a:t>: image</a:t>
            </a:r>
            <a:endParaRPr lang="en-US" sz="2400" dirty="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2D46A6-AB0A-D24F-9433-D62BC96263CE}"/>
              </a:ext>
            </a:extLst>
          </p:cNvPr>
          <p:cNvSpPr txBox="1">
            <a:spLocks/>
          </p:cNvSpPr>
          <p:nvPr/>
        </p:nvSpPr>
        <p:spPr>
          <a:xfrm>
            <a:off x="1013876" y="1585884"/>
            <a:ext cx="3583523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Output</a:t>
            </a:r>
            <a:r>
              <a:rPr lang="en-US" sz="2400" b="1" dirty="0">
                <a:latin typeface="Avenir Light" panose="020B0402020203020204" pitchFamily="34" charset="77"/>
              </a:rPr>
              <a:t>: generated text</a:t>
            </a:r>
            <a:endParaRPr lang="en-US" sz="2400" dirty="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1DC7DA-3EBB-F443-840A-BF28E20EF989}"/>
              </a:ext>
            </a:extLst>
          </p:cNvPr>
          <p:cNvSpPr/>
          <p:nvPr/>
        </p:nvSpPr>
        <p:spPr>
          <a:xfrm>
            <a:off x="234950" y="6471586"/>
            <a:ext cx="6597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Show, Attend and Tell: Neural Image Caption Generation with Visual Attention. Xu et al. CVPR (2016)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1D9A6-E229-8141-933C-C281DBDC7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" y="5991182"/>
            <a:ext cx="11798300" cy="3066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B603DD-4DF4-014E-A24C-320FB29DA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2316996"/>
            <a:ext cx="5664200" cy="3384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E2DE56-41E7-0543-81F4-719EBCD22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200" y="2316996"/>
            <a:ext cx="5219700" cy="32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3387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2893496" cy="921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026399" cy="914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Image Captioning</a:t>
            </a:r>
            <a:endParaRPr lang="en-US" sz="2400" dirty="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5107504" y="276262"/>
            <a:ext cx="3655496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US" sz="2400" dirty="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1DC7DA-3EBB-F443-840A-BF28E20EF989}"/>
              </a:ext>
            </a:extLst>
          </p:cNvPr>
          <p:cNvSpPr/>
          <p:nvPr/>
        </p:nvSpPr>
        <p:spPr>
          <a:xfrm>
            <a:off x="234950" y="6471586"/>
            <a:ext cx="6597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Show, Attend and Tell: Neural Image Caption Generation with Visual Attention. Xu et al. CVPR (2016)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050547-0202-DF40-BF95-5FF4D99A0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5447421"/>
            <a:ext cx="11493500" cy="384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C86179-88D1-EA44-862E-818E6AE78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0" y="1542492"/>
            <a:ext cx="5619082" cy="32301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ECE849-5931-3346-A8AA-87357EA6C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09486"/>
            <a:ext cx="5472836" cy="31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0487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2893496" cy="921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026399" cy="914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Image Captioning</a:t>
            </a:r>
            <a:endParaRPr lang="en-US" sz="2400" dirty="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5107504" y="276262"/>
            <a:ext cx="3655496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US" sz="2400" dirty="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1DC7DA-3EBB-F443-840A-BF28E20EF989}"/>
              </a:ext>
            </a:extLst>
          </p:cNvPr>
          <p:cNvSpPr/>
          <p:nvPr/>
        </p:nvSpPr>
        <p:spPr>
          <a:xfrm>
            <a:off x="234950" y="6471586"/>
            <a:ext cx="6597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Show, Attend and Tell: Neural Image Caption Generation with Visual Attention. Xu et al. CVPR (2016)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050547-0202-DF40-BF95-5FF4D99A0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" y="5419138"/>
            <a:ext cx="11493500" cy="384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CE01AB-E7CE-9F42-B741-E8BAFFCE2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16" y="1358820"/>
            <a:ext cx="5847784" cy="36877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5CD06F-90CE-3F42-9D8F-DD37220A7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180" y="1449596"/>
            <a:ext cx="5541404" cy="348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4467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018407C-8079-D948-9F12-E38312AD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106</a:t>
            </a:fld>
            <a:endParaRPr lang="en-US"/>
          </a:p>
        </p:txBody>
      </p:sp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5F8695C7-8B28-774C-8458-8FF26A820E4B}"/>
              </a:ext>
            </a:extLst>
          </p:cNvPr>
          <p:cNvSpPr txBox="1">
            <a:spLocks/>
          </p:cNvSpPr>
          <p:nvPr/>
        </p:nvSpPr>
        <p:spPr>
          <a:xfrm>
            <a:off x="1323360" y="1621986"/>
            <a:ext cx="10119340" cy="4245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LSTMs </a:t>
            </a:r>
            <a:r>
              <a:rPr lang="en-US" sz="2400" dirty="0">
                <a:latin typeface="Avenir Book" panose="02000503020000020003" pitchFamily="2" charset="0"/>
              </a:rPr>
              <a:t>yielded state-of-the-art results on most NLP tasks (2014-2018)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seq2seq+Attention </a:t>
            </a:r>
            <a:r>
              <a:rPr lang="en-US" sz="2400" dirty="0">
                <a:latin typeface="Avenir Book" panose="02000503020000020003" pitchFamily="2" charset="0"/>
              </a:rPr>
              <a:t>was an even more revolutionary idea (Google Translate used it)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Attention</a:t>
            </a:r>
            <a:r>
              <a:rPr lang="en-US" sz="2400" dirty="0">
                <a:latin typeface="Avenir Book" panose="02000503020000020003" pitchFamily="2" charset="0"/>
              </a:rPr>
              <a:t> allows us to place appropriate weight to the encoder’s hidden states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400" dirty="0">
                <a:latin typeface="Avenir Book" panose="02000503020000020003" pitchFamily="2" charset="0"/>
              </a:rPr>
              <a:t>But, </a:t>
            </a:r>
            <a:r>
              <a:rPr lang="en-US" sz="2400" b="1" dirty="0">
                <a:latin typeface="Avenir Book" panose="02000503020000020003" pitchFamily="2" charset="0"/>
              </a:rPr>
              <a:t>LSTMs</a:t>
            </a:r>
            <a:r>
              <a:rPr lang="en-US" sz="2400" dirty="0">
                <a:latin typeface="Avenir Book" panose="02000503020000020003" pitchFamily="2" charset="0"/>
              </a:rPr>
              <a:t> require us to iteratively scan each word and wait until we’re at the end before we can do anything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32157-90DF-834F-95EB-FE99F7F77C58}"/>
              </a:ext>
            </a:extLst>
          </p:cNvPr>
          <p:cNvSpPr/>
          <p:nvPr/>
        </p:nvSpPr>
        <p:spPr>
          <a:xfrm>
            <a:off x="1094760" y="667434"/>
            <a:ext cx="3502640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</a:pPr>
            <a:r>
              <a:rPr lang="en-US" sz="3600" dirty="0">
                <a:solidFill>
                  <a:schemeClr val="bg1"/>
                </a:solidFill>
                <a:latin typeface="Avenir Black" panose="02000503020000020003" pitchFamily="2" charset="0"/>
              </a:rPr>
              <a:t>SUMMARY</a:t>
            </a:r>
            <a:endParaRPr lang="en-US" sz="36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6617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42A3BCD-A49E-1449-A16D-68C3E2C26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2215" y="2016078"/>
            <a:ext cx="6887570" cy="1749402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BACKUP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7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61267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venir Black" panose="02000503020000020003" pitchFamily="2" charset="0"/>
              </a:rPr>
              <a:t>RECAP: L6</a:t>
            </a:r>
          </a:p>
        </p:txBody>
      </p:sp>
      <p:sp>
        <p:nvSpPr>
          <p:cNvPr id="28" name="Slide Number Placeholder 9">
            <a:extLst>
              <a:ext uri="{FF2B5EF4-FFF2-40B4-BE49-F238E27FC236}">
                <a16:creationId xmlns:a16="http://schemas.microsoft.com/office/drawing/2014/main" id="{476BFAE9-1252-AD4E-83D3-4EEA5ED8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0F0779-5243-804E-83F8-E0FEF08A1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11" y="1165828"/>
            <a:ext cx="10931489" cy="4307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909857-97A0-9E42-AD18-041C657FF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0" y="5683920"/>
            <a:ext cx="5181600" cy="9936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208DFCC-F993-6542-84C7-074CC6DE57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3662" y="418417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208DFCC-F993-6542-84C7-074CC6DE5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662" y="4184176"/>
                <a:ext cx="701328" cy="503588"/>
              </a:xfrm>
              <a:prstGeom prst="rect">
                <a:avLst/>
              </a:prstGeom>
              <a:blipFill>
                <a:blip r:embed="rId4"/>
                <a:stretch>
                  <a:fillRect l="-3571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C53620-97D9-9B44-9087-E3383CAB2D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3662" y="2328420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C53620-97D9-9B44-9087-E3383CAB2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662" y="2328420"/>
                <a:ext cx="701328" cy="503588"/>
              </a:xfrm>
              <a:prstGeom prst="rect">
                <a:avLst/>
              </a:prstGeom>
              <a:blipFill>
                <a:blip r:embed="rId5"/>
                <a:stretch>
                  <a:fillRect l="-3571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849B494-AAFF-0548-939A-47564DE991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94567" y="428999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849B494-AAFF-0548-939A-47564DE99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567" y="4289992"/>
                <a:ext cx="701328" cy="503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4C0C02E-C450-4E40-92AC-8C8D115C8E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5200" y="213376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4C0C02E-C450-4E40-92AC-8C8D115C8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133762"/>
                <a:ext cx="701328" cy="5035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06427B99-0E15-2543-B3B6-5E5CB4528C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95472" y="428999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06427B99-0E15-2543-B3B6-5E5CB4528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472" y="4289992"/>
                <a:ext cx="701328" cy="503588"/>
              </a:xfrm>
              <a:prstGeom prst="rect">
                <a:avLst/>
              </a:prstGeom>
              <a:blipFill>
                <a:blip r:embed="rId8"/>
                <a:stretch>
                  <a:fillRect l="-1786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EF5EB7E6-E013-B14E-93A9-4C30EED6F3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27338" y="214662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EF5EB7E6-E013-B14E-93A9-4C30EED6F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7338" y="2146624"/>
                <a:ext cx="701328" cy="503588"/>
              </a:xfrm>
              <a:prstGeom prst="rect">
                <a:avLst/>
              </a:prstGeom>
              <a:blipFill>
                <a:blip r:embed="rId9"/>
                <a:stretch>
                  <a:fillRect l="-1786" r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ular Callout 12">
            <a:extLst>
              <a:ext uri="{FF2B5EF4-FFF2-40B4-BE49-F238E27FC236}">
                <a16:creationId xmlns:a16="http://schemas.microsoft.com/office/drawing/2014/main" id="{C986970C-F719-A642-8DC3-959BEB12D992}"/>
              </a:ext>
            </a:extLst>
          </p:cNvPr>
          <p:cNvSpPr/>
          <p:nvPr/>
        </p:nvSpPr>
        <p:spPr>
          <a:xfrm flipH="1">
            <a:off x="2646545" y="1496272"/>
            <a:ext cx="2595562" cy="1097049"/>
          </a:xfrm>
          <a:custGeom>
            <a:avLst/>
            <a:gdLst>
              <a:gd name="connsiteX0" fmla="*/ 0 w 5699688"/>
              <a:gd name="connsiteY0" fmla="*/ 0 h 760666"/>
              <a:gd name="connsiteX1" fmla="*/ 949948 w 5699688"/>
              <a:gd name="connsiteY1" fmla="*/ 0 h 760666"/>
              <a:gd name="connsiteX2" fmla="*/ 949948 w 5699688"/>
              <a:gd name="connsiteY2" fmla="*/ 0 h 760666"/>
              <a:gd name="connsiteX3" fmla="*/ 2374870 w 5699688"/>
              <a:gd name="connsiteY3" fmla="*/ 0 h 760666"/>
              <a:gd name="connsiteX4" fmla="*/ 5699688 w 5699688"/>
              <a:gd name="connsiteY4" fmla="*/ 0 h 760666"/>
              <a:gd name="connsiteX5" fmla="*/ 5699688 w 5699688"/>
              <a:gd name="connsiteY5" fmla="*/ 443722 h 760666"/>
              <a:gd name="connsiteX6" fmla="*/ 5699688 w 5699688"/>
              <a:gd name="connsiteY6" fmla="*/ 443722 h 760666"/>
              <a:gd name="connsiteX7" fmla="*/ 5699688 w 5699688"/>
              <a:gd name="connsiteY7" fmla="*/ 633888 h 760666"/>
              <a:gd name="connsiteX8" fmla="*/ 5699688 w 5699688"/>
              <a:gd name="connsiteY8" fmla="*/ 760666 h 760666"/>
              <a:gd name="connsiteX9" fmla="*/ 2374870 w 5699688"/>
              <a:gd name="connsiteY9" fmla="*/ 760666 h 760666"/>
              <a:gd name="connsiteX10" fmla="*/ 1662428 w 5699688"/>
              <a:gd name="connsiteY10" fmla="*/ 855749 h 760666"/>
              <a:gd name="connsiteX11" fmla="*/ 949948 w 5699688"/>
              <a:gd name="connsiteY11" fmla="*/ 760666 h 760666"/>
              <a:gd name="connsiteX12" fmla="*/ 0 w 5699688"/>
              <a:gd name="connsiteY12" fmla="*/ 760666 h 760666"/>
              <a:gd name="connsiteX13" fmla="*/ 0 w 5699688"/>
              <a:gd name="connsiteY13" fmla="*/ 633888 h 760666"/>
              <a:gd name="connsiteX14" fmla="*/ 0 w 5699688"/>
              <a:gd name="connsiteY14" fmla="*/ 443722 h 760666"/>
              <a:gd name="connsiteX15" fmla="*/ 0 w 5699688"/>
              <a:gd name="connsiteY15" fmla="*/ 443722 h 760666"/>
              <a:gd name="connsiteX16" fmla="*/ 0 w 5699688"/>
              <a:gd name="connsiteY16" fmla="*/ 0 h 760666"/>
              <a:gd name="connsiteX0" fmla="*/ 0 w 5699688"/>
              <a:gd name="connsiteY0" fmla="*/ 0 h 855749"/>
              <a:gd name="connsiteX1" fmla="*/ 949948 w 5699688"/>
              <a:gd name="connsiteY1" fmla="*/ 0 h 855749"/>
              <a:gd name="connsiteX2" fmla="*/ 949948 w 5699688"/>
              <a:gd name="connsiteY2" fmla="*/ 0 h 855749"/>
              <a:gd name="connsiteX3" fmla="*/ 2374870 w 5699688"/>
              <a:gd name="connsiteY3" fmla="*/ 0 h 855749"/>
              <a:gd name="connsiteX4" fmla="*/ 5699688 w 5699688"/>
              <a:gd name="connsiteY4" fmla="*/ 0 h 855749"/>
              <a:gd name="connsiteX5" fmla="*/ 5699688 w 5699688"/>
              <a:gd name="connsiteY5" fmla="*/ 443722 h 855749"/>
              <a:gd name="connsiteX6" fmla="*/ 5699688 w 5699688"/>
              <a:gd name="connsiteY6" fmla="*/ 443722 h 855749"/>
              <a:gd name="connsiteX7" fmla="*/ 5699688 w 5699688"/>
              <a:gd name="connsiteY7" fmla="*/ 633888 h 855749"/>
              <a:gd name="connsiteX8" fmla="*/ 5699688 w 5699688"/>
              <a:gd name="connsiteY8" fmla="*/ 760666 h 855749"/>
              <a:gd name="connsiteX9" fmla="*/ 1435070 w 5699688"/>
              <a:gd name="connsiteY9" fmla="*/ 786066 h 855749"/>
              <a:gd name="connsiteX10" fmla="*/ 1662428 w 5699688"/>
              <a:gd name="connsiteY10" fmla="*/ 855749 h 855749"/>
              <a:gd name="connsiteX11" fmla="*/ 949948 w 5699688"/>
              <a:gd name="connsiteY11" fmla="*/ 760666 h 855749"/>
              <a:gd name="connsiteX12" fmla="*/ 0 w 5699688"/>
              <a:gd name="connsiteY12" fmla="*/ 760666 h 855749"/>
              <a:gd name="connsiteX13" fmla="*/ 0 w 5699688"/>
              <a:gd name="connsiteY13" fmla="*/ 633888 h 855749"/>
              <a:gd name="connsiteX14" fmla="*/ 0 w 5699688"/>
              <a:gd name="connsiteY14" fmla="*/ 443722 h 855749"/>
              <a:gd name="connsiteX15" fmla="*/ 0 w 5699688"/>
              <a:gd name="connsiteY15" fmla="*/ 443722 h 855749"/>
              <a:gd name="connsiteX16" fmla="*/ 0 w 5699688"/>
              <a:gd name="connsiteY16" fmla="*/ 0 h 855749"/>
              <a:gd name="connsiteX0" fmla="*/ 0 w 5699688"/>
              <a:gd name="connsiteY0" fmla="*/ 0 h 1097049"/>
              <a:gd name="connsiteX1" fmla="*/ 949948 w 5699688"/>
              <a:gd name="connsiteY1" fmla="*/ 0 h 1097049"/>
              <a:gd name="connsiteX2" fmla="*/ 949948 w 5699688"/>
              <a:gd name="connsiteY2" fmla="*/ 0 h 1097049"/>
              <a:gd name="connsiteX3" fmla="*/ 2374870 w 5699688"/>
              <a:gd name="connsiteY3" fmla="*/ 0 h 1097049"/>
              <a:gd name="connsiteX4" fmla="*/ 5699688 w 5699688"/>
              <a:gd name="connsiteY4" fmla="*/ 0 h 1097049"/>
              <a:gd name="connsiteX5" fmla="*/ 5699688 w 5699688"/>
              <a:gd name="connsiteY5" fmla="*/ 443722 h 1097049"/>
              <a:gd name="connsiteX6" fmla="*/ 5699688 w 5699688"/>
              <a:gd name="connsiteY6" fmla="*/ 443722 h 1097049"/>
              <a:gd name="connsiteX7" fmla="*/ 5699688 w 5699688"/>
              <a:gd name="connsiteY7" fmla="*/ 633888 h 1097049"/>
              <a:gd name="connsiteX8" fmla="*/ 5699688 w 5699688"/>
              <a:gd name="connsiteY8" fmla="*/ 760666 h 1097049"/>
              <a:gd name="connsiteX9" fmla="*/ 1435070 w 5699688"/>
              <a:gd name="connsiteY9" fmla="*/ 786066 h 1097049"/>
              <a:gd name="connsiteX10" fmla="*/ 1256028 w 5699688"/>
              <a:gd name="connsiteY10" fmla="*/ 1097049 h 1097049"/>
              <a:gd name="connsiteX11" fmla="*/ 949948 w 5699688"/>
              <a:gd name="connsiteY11" fmla="*/ 760666 h 1097049"/>
              <a:gd name="connsiteX12" fmla="*/ 0 w 5699688"/>
              <a:gd name="connsiteY12" fmla="*/ 760666 h 1097049"/>
              <a:gd name="connsiteX13" fmla="*/ 0 w 5699688"/>
              <a:gd name="connsiteY13" fmla="*/ 633888 h 1097049"/>
              <a:gd name="connsiteX14" fmla="*/ 0 w 5699688"/>
              <a:gd name="connsiteY14" fmla="*/ 443722 h 1097049"/>
              <a:gd name="connsiteX15" fmla="*/ 0 w 5699688"/>
              <a:gd name="connsiteY15" fmla="*/ 443722 h 1097049"/>
              <a:gd name="connsiteX16" fmla="*/ 0 w 5699688"/>
              <a:gd name="connsiteY16" fmla="*/ 0 h 109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99688" h="1097049">
                <a:moveTo>
                  <a:pt x="0" y="0"/>
                </a:moveTo>
                <a:lnTo>
                  <a:pt x="949948" y="0"/>
                </a:lnTo>
                <a:lnTo>
                  <a:pt x="949948" y="0"/>
                </a:lnTo>
                <a:lnTo>
                  <a:pt x="2374870" y="0"/>
                </a:lnTo>
                <a:lnTo>
                  <a:pt x="5699688" y="0"/>
                </a:lnTo>
                <a:lnTo>
                  <a:pt x="5699688" y="443722"/>
                </a:lnTo>
                <a:lnTo>
                  <a:pt x="5699688" y="443722"/>
                </a:lnTo>
                <a:lnTo>
                  <a:pt x="5699688" y="633888"/>
                </a:lnTo>
                <a:lnTo>
                  <a:pt x="5699688" y="760666"/>
                </a:lnTo>
                <a:lnTo>
                  <a:pt x="1435070" y="786066"/>
                </a:lnTo>
                <a:lnTo>
                  <a:pt x="1256028" y="1097049"/>
                </a:lnTo>
                <a:lnTo>
                  <a:pt x="949948" y="760666"/>
                </a:lnTo>
                <a:lnTo>
                  <a:pt x="0" y="760666"/>
                </a:lnTo>
                <a:lnTo>
                  <a:pt x="0" y="633888"/>
                </a:lnTo>
                <a:lnTo>
                  <a:pt x="0" y="443722"/>
                </a:lnTo>
                <a:lnTo>
                  <a:pt x="0" y="44372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AA7D56F-9703-3649-B377-AC62A2ACB10D}"/>
              </a:ext>
            </a:extLst>
          </p:cNvPr>
          <p:cNvSpPr txBox="1">
            <a:spLocks/>
          </p:cNvSpPr>
          <p:nvPr/>
        </p:nvSpPr>
        <p:spPr>
          <a:xfrm>
            <a:off x="3153245" y="1721009"/>
            <a:ext cx="1582161" cy="375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</a:rPr>
              <a:t>Forget Gate</a:t>
            </a:r>
          </a:p>
        </p:txBody>
      </p:sp>
      <p:sp>
        <p:nvSpPr>
          <p:cNvPr id="18" name="Rectangular Callout 12">
            <a:extLst>
              <a:ext uri="{FF2B5EF4-FFF2-40B4-BE49-F238E27FC236}">
                <a16:creationId xmlns:a16="http://schemas.microsoft.com/office/drawing/2014/main" id="{6C5A6DF6-8FEA-E144-A36B-E3BA513C586C}"/>
              </a:ext>
            </a:extLst>
          </p:cNvPr>
          <p:cNvSpPr/>
          <p:nvPr/>
        </p:nvSpPr>
        <p:spPr>
          <a:xfrm>
            <a:off x="5908567" y="2162720"/>
            <a:ext cx="2486133" cy="1071649"/>
          </a:xfrm>
          <a:custGeom>
            <a:avLst/>
            <a:gdLst>
              <a:gd name="connsiteX0" fmla="*/ 0 w 5699688"/>
              <a:gd name="connsiteY0" fmla="*/ 0 h 760666"/>
              <a:gd name="connsiteX1" fmla="*/ 949948 w 5699688"/>
              <a:gd name="connsiteY1" fmla="*/ 0 h 760666"/>
              <a:gd name="connsiteX2" fmla="*/ 949948 w 5699688"/>
              <a:gd name="connsiteY2" fmla="*/ 0 h 760666"/>
              <a:gd name="connsiteX3" fmla="*/ 2374870 w 5699688"/>
              <a:gd name="connsiteY3" fmla="*/ 0 h 760666"/>
              <a:gd name="connsiteX4" fmla="*/ 5699688 w 5699688"/>
              <a:gd name="connsiteY4" fmla="*/ 0 h 760666"/>
              <a:gd name="connsiteX5" fmla="*/ 5699688 w 5699688"/>
              <a:gd name="connsiteY5" fmla="*/ 443722 h 760666"/>
              <a:gd name="connsiteX6" fmla="*/ 5699688 w 5699688"/>
              <a:gd name="connsiteY6" fmla="*/ 443722 h 760666"/>
              <a:gd name="connsiteX7" fmla="*/ 5699688 w 5699688"/>
              <a:gd name="connsiteY7" fmla="*/ 633888 h 760666"/>
              <a:gd name="connsiteX8" fmla="*/ 5699688 w 5699688"/>
              <a:gd name="connsiteY8" fmla="*/ 760666 h 760666"/>
              <a:gd name="connsiteX9" fmla="*/ 2374870 w 5699688"/>
              <a:gd name="connsiteY9" fmla="*/ 760666 h 760666"/>
              <a:gd name="connsiteX10" fmla="*/ 1662428 w 5699688"/>
              <a:gd name="connsiteY10" fmla="*/ 855749 h 760666"/>
              <a:gd name="connsiteX11" fmla="*/ 949948 w 5699688"/>
              <a:gd name="connsiteY11" fmla="*/ 760666 h 760666"/>
              <a:gd name="connsiteX12" fmla="*/ 0 w 5699688"/>
              <a:gd name="connsiteY12" fmla="*/ 760666 h 760666"/>
              <a:gd name="connsiteX13" fmla="*/ 0 w 5699688"/>
              <a:gd name="connsiteY13" fmla="*/ 633888 h 760666"/>
              <a:gd name="connsiteX14" fmla="*/ 0 w 5699688"/>
              <a:gd name="connsiteY14" fmla="*/ 443722 h 760666"/>
              <a:gd name="connsiteX15" fmla="*/ 0 w 5699688"/>
              <a:gd name="connsiteY15" fmla="*/ 443722 h 760666"/>
              <a:gd name="connsiteX16" fmla="*/ 0 w 5699688"/>
              <a:gd name="connsiteY16" fmla="*/ 0 h 760666"/>
              <a:gd name="connsiteX0" fmla="*/ 0 w 5699688"/>
              <a:gd name="connsiteY0" fmla="*/ 0 h 855749"/>
              <a:gd name="connsiteX1" fmla="*/ 949948 w 5699688"/>
              <a:gd name="connsiteY1" fmla="*/ 0 h 855749"/>
              <a:gd name="connsiteX2" fmla="*/ 949948 w 5699688"/>
              <a:gd name="connsiteY2" fmla="*/ 0 h 855749"/>
              <a:gd name="connsiteX3" fmla="*/ 2374870 w 5699688"/>
              <a:gd name="connsiteY3" fmla="*/ 0 h 855749"/>
              <a:gd name="connsiteX4" fmla="*/ 5699688 w 5699688"/>
              <a:gd name="connsiteY4" fmla="*/ 0 h 855749"/>
              <a:gd name="connsiteX5" fmla="*/ 5699688 w 5699688"/>
              <a:gd name="connsiteY5" fmla="*/ 443722 h 855749"/>
              <a:gd name="connsiteX6" fmla="*/ 5699688 w 5699688"/>
              <a:gd name="connsiteY6" fmla="*/ 443722 h 855749"/>
              <a:gd name="connsiteX7" fmla="*/ 5699688 w 5699688"/>
              <a:gd name="connsiteY7" fmla="*/ 633888 h 855749"/>
              <a:gd name="connsiteX8" fmla="*/ 5699688 w 5699688"/>
              <a:gd name="connsiteY8" fmla="*/ 760666 h 855749"/>
              <a:gd name="connsiteX9" fmla="*/ 1435070 w 5699688"/>
              <a:gd name="connsiteY9" fmla="*/ 786066 h 855749"/>
              <a:gd name="connsiteX10" fmla="*/ 1662428 w 5699688"/>
              <a:gd name="connsiteY10" fmla="*/ 855749 h 855749"/>
              <a:gd name="connsiteX11" fmla="*/ 949948 w 5699688"/>
              <a:gd name="connsiteY11" fmla="*/ 760666 h 855749"/>
              <a:gd name="connsiteX12" fmla="*/ 0 w 5699688"/>
              <a:gd name="connsiteY12" fmla="*/ 760666 h 855749"/>
              <a:gd name="connsiteX13" fmla="*/ 0 w 5699688"/>
              <a:gd name="connsiteY13" fmla="*/ 633888 h 855749"/>
              <a:gd name="connsiteX14" fmla="*/ 0 w 5699688"/>
              <a:gd name="connsiteY14" fmla="*/ 443722 h 855749"/>
              <a:gd name="connsiteX15" fmla="*/ 0 w 5699688"/>
              <a:gd name="connsiteY15" fmla="*/ 443722 h 855749"/>
              <a:gd name="connsiteX16" fmla="*/ 0 w 5699688"/>
              <a:gd name="connsiteY16" fmla="*/ 0 h 855749"/>
              <a:gd name="connsiteX0" fmla="*/ 0 w 5699688"/>
              <a:gd name="connsiteY0" fmla="*/ 0 h 1097049"/>
              <a:gd name="connsiteX1" fmla="*/ 949948 w 5699688"/>
              <a:gd name="connsiteY1" fmla="*/ 0 h 1097049"/>
              <a:gd name="connsiteX2" fmla="*/ 949948 w 5699688"/>
              <a:gd name="connsiteY2" fmla="*/ 0 h 1097049"/>
              <a:gd name="connsiteX3" fmla="*/ 2374870 w 5699688"/>
              <a:gd name="connsiteY3" fmla="*/ 0 h 1097049"/>
              <a:gd name="connsiteX4" fmla="*/ 5699688 w 5699688"/>
              <a:gd name="connsiteY4" fmla="*/ 0 h 1097049"/>
              <a:gd name="connsiteX5" fmla="*/ 5699688 w 5699688"/>
              <a:gd name="connsiteY5" fmla="*/ 443722 h 1097049"/>
              <a:gd name="connsiteX6" fmla="*/ 5699688 w 5699688"/>
              <a:gd name="connsiteY6" fmla="*/ 443722 h 1097049"/>
              <a:gd name="connsiteX7" fmla="*/ 5699688 w 5699688"/>
              <a:gd name="connsiteY7" fmla="*/ 633888 h 1097049"/>
              <a:gd name="connsiteX8" fmla="*/ 5699688 w 5699688"/>
              <a:gd name="connsiteY8" fmla="*/ 760666 h 1097049"/>
              <a:gd name="connsiteX9" fmla="*/ 1435070 w 5699688"/>
              <a:gd name="connsiteY9" fmla="*/ 786066 h 1097049"/>
              <a:gd name="connsiteX10" fmla="*/ 1256028 w 5699688"/>
              <a:gd name="connsiteY10" fmla="*/ 1097049 h 1097049"/>
              <a:gd name="connsiteX11" fmla="*/ 949948 w 5699688"/>
              <a:gd name="connsiteY11" fmla="*/ 760666 h 1097049"/>
              <a:gd name="connsiteX12" fmla="*/ 0 w 5699688"/>
              <a:gd name="connsiteY12" fmla="*/ 760666 h 1097049"/>
              <a:gd name="connsiteX13" fmla="*/ 0 w 5699688"/>
              <a:gd name="connsiteY13" fmla="*/ 633888 h 1097049"/>
              <a:gd name="connsiteX14" fmla="*/ 0 w 5699688"/>
              <a:gd name="connsiteY14" fmla="*/ 443722 h 1097049"/>
              <a:gd name="connsiteX15" fmla="*/ 0 w 5699688"/>
              <a:gd name="connsiteY15" fmla="*/ 443722 h 1097049"/>
              <a:gd name="connsiteX16" fmla="*/ 0 w 5699688"/>
              <a:gd name="connsiteY16" fmla="*/ 0 h 1097049"/>
              <a:gd name="connsiteX0" fmla="*/ 66418 w 5766106"/>
              <a:gd name="connsiteY0" fmla="*/ 0 h 1071649"/>
              <a:gd name="connsiteX1" fmla="*/ 1016366 w 5766106"/>
              <a:gd name="connsiteY1" fmla="*/ 0 h 1071649"/>
              <a:gd name="connsiteX2" fmla="*/ 1016366 w 5766106"/>
              <a:gd name="connsiteY2" fmla="*/ 0 h 1071649"/>
              <a:gd name="connsiteX3" fmla="*/ 2441288 w 5766106"/>
              <a:gd name="connsiteY3" fmla="*/ 0 h 1071649"/>
              <a:gd name="connsiteX4" fmla="*/ 5766106 w 5766106"/>
              <a:gd name="connsiteY4" fmla="*/ 0 h 1071649"/>
              <a:gd name="connsiteX5" fmla="*/ 5766106 w 5766106"/>
              <a:gd name="connsiteY5" fmla="*/ 443722 h 1071649"/>
              <a:gd name="connsiteX6" fmla="*/ 5766106 w 5766106"/>
              <a:gd name="connsiteY6" fmla="*/ 443722 h 1071649"/>
              <a:gd name="connsiteX7" fmla="*/ 5766106 w 5766106"/>
              <a:gd name="connsiteY7" fmla="*/ 633888 h 1071649"/>
              <a:gd name="connsiteX8" fmla="*/ 5766106 w 5766106"/>
              <a:gd name="connsiteY8" fmla="*/ 760666 h 1071649"/>
              <a:gd name="connsiteX9" fmla="*/ 1501488 w 5766106"/>
              <a:gd name="connsiteY9" fmla="*/ 786066 h 1071649"/>
              <a:gd name="connsiteX10" fmla="*/ 0 w 5766106"/>
              <a:gd name="connsiteY10" fmla="*/ 1071649 h 1071649"/>
              <a:gd name="connsiteX11" fmla="*/ 1016366 w 5766106"/>
              <a:gd name="connsiteY11" fmla="*/ 760666 h 1071649"/>
              <a:gd name="connsiteX12" fmla="*/ 66418 w 5766106"/>
              <a:gd name="connsiteY12" fmla="*/ 760666 h 1071649"/>
              <a:gd name="connsiteX13" fmla="*/ 66418 w 5766106"/>
              <a:gd name="connsiteY13" fmla="*/ 633888 h 1071649"/>
              <a:gd name="connsiteX14" fmla="*/ 66418 w 5766106"/>
              <a:gd name="connsiteY14" fmla="*/ 443722 h 1071649"/>
              <a:gd name="connsiteX15" fmla="*/ 66418 w 5766106"/>
              <a:gd name="connsiteY15" fmla="*/ 443722 h 1071649"/>
              <a:gd name="connsiteX16" fmla="*/ 66418 w 5766106"/>
              <a:gd name="connsiteY16" fmla="*/ 0 h 1071649"/>
              <a:gd name="connsiteX0" fmla="*/ 66418 w 5766106"/>
              <a:gd name="connsiteY0" fmla="*/ 0 h 1071649"/>
              <a:gd name="connsiteX1" fmla="*/ 1016366 w 5766106"/>
              <a:gd name="connsiteY1" fmla="*/ 0 h 1071649"/>
              <a:gd name="connsiteX2" fmla="*/ 1016366 w 5766106"/>
              <a:gd name="connsiteY2" fmla="*/ 0 h 1071649"/>
              <a:gd name="connsiteX3" fmla="*/ 2441288 w 5766106"/>
              <a:gd name="connsiteY3" fmla="*/ 0 h 1071649"/>
              <a:gd name="connsiteX4" fmla="*/ 5766106 w 5766106"/>
              <a:gd name="connsiteY4" fmla="*/ 0 h 1071649"/>
              <a:gd name="connsiteX5" fmla="*/ 5766106 w 5766106"/>
              <a:gd name="connsiteY5" fmla="*/ 443722 h 1071649"/>
              <a:gd name="connsiteX6" fmla="*/ 5766106 w 5766106"/>
              <a:gd name="connsiteY6" fmla="*/ 443722 h 1071649"/>
              <a:gd name="connsiteX7" fmla="*/ 5766106 w 5766106"/>
              <a:gd name="connsiteY7" fmla="*/ 633888 h 1071649"/>
              <a:gd name="connsiteX8" fmla="*/ 5766106 w 5766106"/>
              <a:gd name="connsiteY8" fmla="*/ 760666 h 1071649"/>
              <a:gd name="connsiteX9" fmla="*/ 1501488 w 5766106"/>
              <a:gd name="connsiteY9" fmla="*/ 786066 h 1071649"/>
              <a:gd name="connsiteX10" fmla="*/ 0 w 5766106"/>
              <a:gd name="connsiteY10" fmla="*/ 1071649 h 1071649"/>
              <a:gd name="connsiteX11" fmla="*/ 547112 w 5766106"/>
              <a:gd name="connsiteY11" fmla="*/ 747966 h 1071649"/>
              <a:gd name="connsiteX12" fmla="*/ 66418 w 5766106"/>
              <a:gd name="connsiteY12" fmla="*/ 760666 h 1071649"/>
              <a:gd name="connsiteX13" fmla="*/ 66418 w 5766106"/>
              <a:gd name="connsiteY13" fmla="*/ 633888 h 1071649"/>
              <a:gd name="connsiteX14" fmla="*/ 66418 w 5766106"/>
              <a:gd name="connsiteY14" fmla="*/ 443722 h 1071649"/>
              <a:gd name="connsiteX15" fmla="*/ 66418 w 5766106"/>
              <a:gd name="connsiteY15" fmla="*/ 443722 h 1071649"/>
              <a:gd name="connsiteX16" fmla="*/ 66418 w 5766106"/>
              <a:gd name="connsiteY16" fmla="*/ 0 h 107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66106" h="1071649">
                <a:moveTo>
                  <a:pt x="66418" y="0"/>
                </a:moveTo>
                <a:lnTo>
                  <a:pt x="1016366" y="0"/>
                </a:lnTo>
                <a:lnTo>
                  <a:pt x="1016366" y="0"/>
                </a:lnTo>
                <a:lnTo>
                  <a:pt x="2441288" y="0"/>
                </a:lnTo>
                <a:lnTo>
                  <a:pt x="5766106" y="0"/>
                </a:lnTo>
                <a:lnTo>
                  <a:pt x="5766106" y="443722"/>
                </a:lnTo>
                <a:lnTo>
                  <a:pt x="5766106" y="443722"/>
                </a:lnTo>
                <a:lnTo>
                  <a:pt x="5766106" y="633888"/>
                </a:lnTo>
                <a:lnTo>
                  <a:pt x="5766106" y="760666"/>
                </a:lnTo>
                <a:lnTo>
                  <a:pt x="1501488" y="786066"/>
                </a:lnTo>
                <a:lnTo>
                  <a:pt x="0" y="1071649"/>
                </a:lnTo>
                <a:lnTo>
                  <a:pt x="547112" y="747966"/>
                </a:lnTo>
                <a:lnTo>
                  <a:pt x="66418" y="760666"/>
                </a:lnTo>
                <a:lnTo>
                  <a:pt x="66418" y="633888"/>
                </a:lnTo>
                <a:lnTo>
                  <a:pt x="66418" y="443722"/>
                </a:lnTo>
                <a:lnTo>
                  <a:pt x="66418" y="443722"/>
                </a:lnTo>
                <a:lnTo>
                  <a:pt x="66418" y="0"/>
                </a:lnTo>
                <a:close/>
              </a:path>
            </a:pathLst>
          </a:cu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20" name="Rectangular Callout 12">
            <a:extLst>
              <a:ext uri="{FF2B5EF4-FFF2-40B4-BE49-F238E27FC236}">
                <a16:creationId xmlns:a16="http://schemas.microsoft.com/office/drawing/2014/main" id="{083FCDCE-AD8B-904A-BB32-427748307E7C}"/>
              </a:ext>
            </a:extLst>
          </p:cNvPr>
          <p:cNvSpPr/>
          <p:nvPr/>
        </p:nvSpPr>
        <p:spPr>
          <a:xfrm flipH="1" flipV="1">
            <a:off x="3911599" y="3542351"/>
            <a:ext cx="2702303" cy="1775347"/>
          </a:xfrm>
          <a:custGeom>
            <a:avLst/>
            <a:gdLst>
              <a:gd name="connsiteX0" fmla="*/ 0 w 5699688"/>
              <a:gd name="connsiteY0" fmla="*/ 0 h 760666"/>
              <a:gd name="connsiteX1" fmla="*/ 949948 w 5699688"/>
              <a:gd name="connsiteY1" fmla="*/ 0 h 760666"/>
              <a:gd name="connsiteX2" fmla="*/ 949948 w 5699688"/>
              <a:gd name="connsiteY2" fmla="*/ 0 h 760666"/>
              <a:gd name="connsiteX3" fmla="*/ 2374870 w 5699688"/>
              <a:gd name="connsiteY3" fmla="*/ 0 h 760666"/>
              <a:gd name="connsiteX4" fmla="*/ 5699688 w 5699688"/>
              <a:gd name="connsiteY4" fmla="*/ 0 h 760666"/>
              <a:gd name="connsiteX5" fmla="*/ 5699688 w 5699688"/>
              <a:gd name="connsiteY5" fmla="*/ 443722 h 760666"/>
              <a:gd name="connsiteX6" fmla="*/ 5699688 w 5699688"/>
              <a:gd name="connsiteY6" fmla="*/ 443722 h 760666"/>
              <a:gd name="connsiteX7" fmla="*/ 5699688 w 5699688"/>
              <a:gd name="connsiteY7" fmla="*/ 633888 h 760666"/>
              <a:gd name="connsiteX8" fmla="*/ 5699688 w 5699688"/>
              <a:gd name="connsiteY8" fmla="*/ 760666 h 760666"/>
              <a:gd name="connsiteX9" fmla="*/ 2374870 w 5699688"/>
              <a:gd name="connsiteY9" fmla="*/ 760666 h 760666"/>
              <a:gd name="connsiteX10" fmla="*/ 1662428 w 5699688"/>
              <a:gd name="connsiteY10" fmla="*/ 855749 h 760666"/>
              <a:gd name="connsiteX11" fmla="*/ 949948 w 5699688"/>
              <a:gd name="connsiteY11" fmla="*/ 760666 h 760666"/>
              <a:gd name="connsiteX12" fmla="*/ 0 w 5699688"/>
              <a:gd name="connsiteY12" fmla="*/ 760666 h 760666"/>
              <a:gd name="connsiteX13" fmla="*/ 0 w 5699688"/>
              <a:gd name="connsiteY13" fmla="*/ 633888 h 760666"/>
              <a:gd name="connsiteX14" fmla="*/ 0 w 5699688"/>
              <a:gd name="connsiteY14" fmla="*/ 443722 h 760666"/>
              <a:gd name="connsiteX15" fmla="*/ 0 w 5699688"/>
              <a:gd name="connsiteY15" fmla="*/ 443722 h 760666"/>
              <a:gd name="connsiteX16" fmla="*/ 0 w 5699688"/>
              <a:gd name="connsiteY16" fmla="*/ 0 h 760666"/>
              <a:gd name="connsiteX0" fmla="*/ 0 w 5699688"/>
              <a:gd name="connsiteY0" fmla="*/ 0 h 855749"/>
              <a:gd name="connsiteX1" fmla="*/ 949948 w 5699688"/>
              <a:gd name="connsiteY1" fmla="*/ 0 h 855749"/>
              <a:gd name="connsiteX2" fmla="*/ 949948 w 5699688"/>
              <a:gd name="connsiteY2" fmla="*/ 0 h 855749"/>
              <a:gd name="connsiteX3" fmla="*/ 2374870 w 5699688"/>
              <a:gd name="connsiteY3" fmla="*/ 0 h 855749"/>
              <a:gd name="connsiteX4" fmla="*/ 5699688 w 5699688"/>
              <a:gd name="connsiteY4" fmla="*/ 0 h 855749"/>
              <a:gd name="connsiteX5" fmla="*/ 5699688 w 5699688"/>
              <a:gd name="connsiteY5" fmla="*/ 443722 h 855749"/>
              <a:gd name="connsiteX6" fmla="*/ 5699688 w 5699688"/>
              <a:gd name="connsiteY6" fmla="*/ 443722 h 855749"/>
              <a:gd name="connsiteX7" fmla="*/ 5699688 w 5699688"/>
              <a:gd name="connsiteY7" fmla="*/ 633888 h 855749"/>
              <a:gd name="connsiteX8" fmla="*/ 5699688 w 5699688"/>
              <a:gd name="connsiteY8" fmla="*/ 760666 h 855749"/>
              <a:gd name="connsiteX9" fmla="*/ 1435070 w 5699688"/>
              <a:gd name="connsiteY9" fmla="*/ 786066 h 855749"/>
              <a:gd name="connsiteX10" fmla="*/ 1662428 w 5699688"/>
              <a:gd name="connsiteY10" fmla="*/ 855749 h 855749"/>
              <a:gd name="connsiteX11" fmla="*/ 949948 w 5699688"/>
              <a:gd name="connsiteY11" fmla="*/ 760666 h 855749"/>
              <a:gd name="connsiteX12" fmla="*/ 0 w 5699688"/>
              <a:gd name="connsiteY12" fmla="*/ 760666 h 855749"/>
              <a:gd name="connsiteX13" fmla="*/ 0 w 5699688"/>
              <a:gd name="connsiteY13" fmla="*/ 633888 h 855749"/>
              <a:gd name="connsiteX14" fmla="*/ 0 w 5699688"/>
              <a:gd name="connsiteY14" fmla="*/ 443722 h 855749"/>
              <a:gd name="connsiteX15" fmla="*/ 0 w 5699688"/>
              <a:gd name="connsiteY15" fmla="*/ 443722 h 855749"/>
              <a:gd name="connsiteX16" fmla="*/ 0 w 5699688"/>
              <a:gd name="connsiteY16" fmla="*/ 0 h 855749"/>
              <a:gd name="connsiteX0" fmla="*/ 0 w 5699688"/>
              <a:gd name="connsiteY0" fmla="*/ 0 h 1097049"/>
              <a:gd name="connsiteX1" fmla="*/ 949948 w 5699688"/>
              <a:gd name="connsiteY1" fmla="*/ 0 h 1097049"/>
              <a:gd name="connsiteX2" fmla="*/ 949948 w 5699688"/>
              <a:gd name="connsiteY2" fmla="*/ 0 h 1097049"/>
              <a:gd name="connsiteX3" fmla="*/ 2374870 w 5699688"/>
              <a:gd name="connsiteY3" fmla="*/ 0 h 1097049"/>
              <a:gd name="connsiteX4" fmla="*/ 5699688 w 5699688"/>
              <a:gd name="connsiteY4" fmla="*/ 0 h 1097049"/>
              <a:gd name="connsiteX5" fmla="*/ 5699688 w 5699688"/>
              <a:gd name="connsiteY5" fmla="*/ 443722 h 1097049"/>
              <a:gd name="connsiteX6" fmla="*/ 5699688 w 5699688"/>
              <a:gd name="connsiteY6" fmla="*/ 443722 h 1097049"/>
              <a:gd name="connsiteX7" fmla="*/ 5699688 w 5699688"/>
              <a:gd name="connsiteY7" fmla="*/ 633888 h 1097049"/>
              <a:gd name="connsiteX8" fmla="*/ 5699688 w 5699688"/>
              <a:gd name="connsiteY8" fmla="*/ 760666 h 1097049"/>
              <a:gd name="connsiteX9" fmla="*/ 1435070 w 5699688"/>
              <a:gd name="connsiteY9" fmla="*/ 786066 h 1097049"/>
              <a:gd name="connsiteX10" fmla="*/ 1256028 w 5699688"/>
              <a:gd name="connsiteY10" fmla="*/ 1097049 h 1097049"/>
              <a:gd name="connsiteX11" fmla="*/ 949948 w 5699688"/>
              <a:gd name="connsiteY11" fmla="*/ 760666 h 1097049"/>
              <a:gd name="connsiteX12" fmla="*/ 0 w 5699688"/>
              <a:gd name="connsiteY12" fmla="*/ 760666 h 1097049"/>
              <a:gd name="connsiteX13" fmla="*/ 0 w 5699688"/>
              <a:gd name="connsiteY13" fmla="*/ 633888 h 1097049"/>
              <a:gd name="connsiteX14" fmla="*/ 0 w 5699688"/>
              <a:gd name="connsiteY14" fmla="*/ 443722 h 1097049"/>
              <a:gd name="connsiteX15" fmla="*/ 0 w 5699688"/>
              <a:gd name="connsiteY15" fmla="*/ 443722 h 1097049"/>
              <a:gd name="connsiteX16" fmla="*/ 0 w 5699688"/>
              <a:gd name="connsiteY16" fmla="*/ 0 h 1097049"/>
              <a:gd name="connsiteX0" fmla="*/ 66418 w 5766106"/>
              <a:gd name="connsiteY0" fmla="*/ 0 h 1071649"/>
              <a:gd name="connsiteX1" fmla="*/ 1016366 w 5766106"/>
              <a:gd name="connsiteY1" fmla="*/ 0 h 1071649"/>
              <a:gd name="connsiteX2" fmla="*/ 1016366 w 5766106"/>
              <a:gd name="connsiteY2" fmla="*/ 0 h 1071649"/>
              <a:gd name="connsiteX3" fmla="*/ 2441288 w 5766106"/>
              <a:gd name="connsiteY3" fmla="*/ 0 h 1071649"/>
              <a:gd name="connsiteX4" fmla="*/ 5766106 w 5766106"/>
              <a:gd name="connsiteY4" fmla="*/ 0 h 1071649"/>
              <a:gd name="connsiteX5" fmla="*/ 5766106 w 5766106"/>
              <a:gd name="connsiteY5" fmla="*/ 443722 h 1071649"/>
              <a:gd name="connsiteX6" fmla="*/ 5766106 w 5766106"/>
              <a:gd name="connsiteY6" fmla="*/ 443722 h 1071649"/>
              <a:gd name="connsiteX7" fmla="*/ 5766106 w 5766106"/>
              <a:gd name="connsiteY7" fmla="*/ 633888 h 1071649"/>
              <a:gd name="connsiteX8" fmla="*/ 5766106 w 5766106"/>
              <a:gd name="connsiteY8" fmla="*/ 760666 h 1071649"/>
              <a:gd name="connsiteX9" fmla="*/ 1501488 w 5766106"/>
              <a:gd name="connsiteY9" fmla="*/ 786066 h 1071649"/>
              <a:gd name="connsiteX10" fmla="*/ 0 w 5766106"/>
              <a:gd name="connsiteY10" fmla="*/ 1071649 h 1071649"/>
              <a:gd name="connsiteX11" fmla="*/ 1016366 w 5766106"/>
              <a:gd name="connsiteY11" fmla="*/ 760666 h 1071649"/>
              <a:gd name="connsiteX12" fmla="*/ 66418 w 5766106"/>
              <a:gd name="connsiteY12" fmla="*/ 760666 h 1071649"/>
              <a:gd name="connsiteX13" fmla="*/ 66418 w 5766106"/>
              <a:gd name="connsiteY13" fmla="*/ 633888 h 1071649"/>
              <a:gd name="connsiteX14" fmla="*/ 66418 w 5766106"/>
              <a:gd name="connsiteY14" fmla="*/ 443722 h 1071649"/>
              <a:gd name="connsiteX15" fmla="*/ 66418 w 5766106"/>
              <a:gd name="connsiteY15" fmla="*/ 443722 h 1071649"/>
              <a:gd name="connsiteX16" fmla="*/ 66418 w 5766106"/>
              <a:gd name="connsiteY16" fmla="*/ 0 h 1071649"/>
              <a:gd name="connsiteX0" fmla="*/ 66418 w 5766106"/>
              <a:gd name="connsiteY0" fmla="*/ 0 h 1071649"/>
              <a:gd name="connsiteX1" fmla="*/ 1016366 w 5766106"/>
              <a:gd name="connsiteY1" fmla="*/ 0 h 1071649"/>
              <a:gd name="connsiteX2" fmla="*/ 1016366 w 5766106"/>
              <a:gd name="connsiteY2" fmla="*/ 0 h 1071649"/>
              <a:gd name="connsiteX3" fmla="*/ 2441288 w 5766106"/>
              <a:gd name="connsiteY3" fmla="*/ 0 h 1071649"/>
              <a:gd name="connsiteX4" fmla="*/ 5766106 w 5766106"/>
              <a:gd name="connsiteY4" fmla="*/ 0 h 1071649"/>
              <a:gd name="connsiteX5" fmla="*/ 5766106 w 5766106"/>
              <a:gd name="connsiteY5" fmla="*/ 443722 h 1071649"/>
              <a:gd name="connsiteX6" fmla="*/ 5766106 w 5766106"/>
              <a:gd name="connsiteY6" fmla="*/ 443722 h 1071649"/>
              <a:gd name="connsiteX7" fmla="*/ 5766106 w 5766106"/>
              <a:gd name="connsiteY7" fmla="*/ 633888 h 1071649"/>
              <a:gd name="connsiteX8" fmla="*/ 5766106 w 5766106"/>
              <a:gd name="connsiteY8" fmla="*/ 760666 h 1071649"/>
              <a:gd name="connsiteX9" fmla="*/ 1501488 w 5766106"/>
              <a:gd name="connsiteY9" fmla="*/ 786066 h 1071649"/>
              <a:gd name="connsiteX10" fmla="*/ 0 w 5766106"/>
              <a:gd name="connsiteY10" fmla="*/ 1071649 h 1071649"/>
              <a:gd name="connsiteX11" fmla="*/ 547112 w 5766106"/>
              <a:gd name="connsiteY11" fmla="*/ 747966 h 1071649"/>
              <a:gd name="connsiteX12" fmla="*/ 66418 w 5766106"/>
              <a:gd name="connsiteY12" fmla="*/ 760666 h 1071649"/>
              <a:gd name="connsiteX13" fmla="*/ 66418 w 5766106"/>
              <a:gd name="connsiteY13" fmla="*/ 633888 h 1071649"/>
              <a:gd name="connsiteX14" fmla="*/ 66418 w 5766106"/>
              <a:gd name="connsiteY14" fmla="*/ 443722 h 1071649"/>
              <a:gd name="connsiteX15" fmla="*/ 66418 w 5766106"/>
              <a:gd name="connsiteY15" fmla="*/ 443722 h 1071649"/>
              <a:gd name="connsiteX16" fmla="*/ 66418 w 5766106"/>
              <a:gd name="connsiteY16" fmla="*/ 0 h 1071649"/>
              <a:gd name="connsiteX0" fmla="*/ 280857 w 5980545"/>
              <a:gd name="connsiteY0" fmla="*/ 0 h 1537019"/>
              <a:gd name="connsiteX1" fmla="*/ 1230805 w 5980545"/>
              <a:gd name="connsiteY1" fmla="*/ 0 h 1537019"/>
              <a:gd name="connsiteX2" fmla="*/ 1230805 w 5980545"/>
              <a:gd name="connsiteY2" fmla="*/ 0 h 1537019"/>
              <a:gd name="connsiteX3" fmla="*/ 2655727 w 5980545"/>
              <a:gd name="connsiteY3" fmla="*/ 0 h 1537019"/>
              <a:gd name="connsiteX4" fmla="*/ 5980545 w 5980545"/>
              <a:gd name="connsiteY4" fmla="*/ 0 h 1537019"/>
              <a:gd name="connsiteX5" fmla="*/ 5980545 w 5980545"/>
              <a:gd name="connsiteY5" fmla="*/ 443722 h 1537019"/>
              <a:gd name="connsiteX6" fmla="*/ 5980545 w 5980545"/>
              <a:gd name="connsiteY6" fmla="*/ 443722 h 1537019"/>
              <a:gd name="connsiteX7" fmla="*/ 5980545 w 5980545"/>
              <a:gd name="connsiteY7" fmla="*/ 633888 h 1537019"/>
              <a:gd name="connsiteX8" fmla="*/ 5980545 w 5980545"/>
              <a:gd name="connsiteY8" fmla="*/ 760666 h 1537019"/>
              <a:gd name="connsiteX9" fmla="*/ 1715927 w 5980545"/>
              <a:gd name="connsiteY9" fmla="*/ 786066 h 1537019"/>
              <a:gd name="connsiteX10" fmla="*/ 0 w 5980545"/>
              <a:gd name="connsiteY10" fmla="*/ 1537019 h 1537019"/>
              <a:gd name="connsiteX11" fmla="*/ 761551 w 5980545"/>
              <a:gd name="connsiteY11" fmla="*/ 747966 h 1537019"/>
              <a:gd name="connsiteX12" fmla="*/ 280857 w 5980545"/>
              <a:gd name="connsiteY12" fmla="*/ 760666 h 1537019"/>
              <a:gd name="connsiteX13" fmla="*/ 280857 w 5980545"/>
              <a:gd name="connsiteY13" fmla="*/ 633888 h 1537019"/>
              <a:gd name="connsiteX14" fmla="*/ 280857 w 5980545"/>
              <a:gd name="connsiteY14" fmla="*/ 443722 h 1537019"/>
              <a:gd name="connsiteX15" fmla="*/ 280857 w 5980545"/>
              <a:gd name="connsiteY15" fmla="*/ 443722 h 1537019"/>
              <a:gd name="connsiteX16" fmla="*/ 280857 w 5980545"/>
              <a:gd name="connsiteY16" fmla="*/ 0 h 1537019"/>
              <a:gd name="connsiteX0" fmla="*/ 280857 w 5980545"/>
              <a:gd name="connsiteY0" fmla="*/ 0 h 1537019"/>
              <a:gd name="connsiteX1" fmla="*/ 1230805 w 5980545"/>
              <a:gd name="connsiteY1" fmla="*/ 0 h 1537019"/>
              <a:gd name="connsiteX2" fmla="*/ 1230805 w 5980545"/>
              <a:gd name="connsiteY2" fmla="*/ 0 h 1537019"/>
              <a:gd name="connsiteX3" fmla="*/ 2655727 w 5980545"/>
              <a:gd name="connsiteY3" fmla="*/ 0 h 1537019"/>
              <a:gd name="connsiteX4" fmla="*/ 5980545 w 5980545"/>
              <a:gd name="connsiteY4" fmla="*/ 0 h 1537019"/>
              <a:gd name="connsiteX5" fmla="*/ 5980545 w 5980545"/>
              <a:gd name="connsiteY5" fmla="*/ 443722 h 1537019"/>
              <a:gd name="connsiteX6" fmla="*/ 5980545 w 5980545"/>
              <a:gd name="connsiteY6" fmla="*/ 443722 h 1537019"/>
              <a:gd name="connsiteX7" fmla="*/ 5980545 w 5980545"/>
              <a:gd name="connsiteY7" fmla="*/ 633888 h 1537019"/>
              <a:gd name="connsiteX8" fmla="*/ 5980545 w 5980545"/>
              <a:gd name="connsiteY8" fmla="*/ 760666 h 1537019"/>
              <a:gd name="connsiteX9" fmla="*/ 1715927 w 5980545"/>
              <a:gd name="connsiteY9" fmla="*/ 786066 h 1537019"/>
              <a:gd name="connsiteX10" fmla="*/ 0 w 5980545"/>
              <a:gd name="connsiteY10" fmla="*/ 1537019 h 1537019"/>
              <a:gd name="connsiteX11" fmla="*/ 725811 w 5980545"/>
              <a:gd name="connsiteY11" fmla="*/ 773350 h 1537019"/>
              <a:gd name="connsiteX12" fmla="*/ 280857 w 5980545"/>
              <a:gd name="connsiteY12" fmla="*/ 760666 h 1537019"/>
              <a:gd name="connsiteX13" fmla="*/ 280857 w 5980545"/>
              <a:gd name="connsiteY13" fmla="*/ 633888 h 1537019"/>
              <a:gd name="connsiteX14" fmla="*/ 280857 w 5980545"/>
              <a:gd name="connsiteY14" fmla="*/ 443722 h 1537019"/>
              <a:gd name="connsiteX15" fmla="*/ 280857 w 5980545"/>
              <a:gd name="connsiteY15" fmla="*/ 443722 h 1537019"/>
              <a:gd name="connsiteX16" fmla="*/ 280857 w 5980545"/>
              <a:gd name="connsiteY16" fmla="*/ 0 h 153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80545" h="1537019">
                <a:moveTo>
                  <a:pt x="280857" y="0"/>
                </a:moveTo>
                <a:lnTo>
                  <a:pt x="1230805" y="0"/>
                </a:lnTo>
                <a:lnTo>
                  <a:pt x="1230805" y="0"/>
                </a:lnTo>
                <a:lnTo>
                  <a:pt x="2655727" y="0"/>
                </a:lnTo>
                <a:lnTo>
                  <a:pt x="5980545" y="0"/>
                </a:lnTo>
                <a:lnTo>
                  <a:pt x="5980545" y="443722"/>
                </a:lnTo>
                <a:lnTo>
                  <a:pt x="5980545" y="443722"/>
                </a:lnTo>
                <a:lnTo>
                  <a:pt x="5980545" y="633888"/>
                </a:lnTo>
                <a:lnTo>
                  <a:pt x="5980545" y="760666"/>
                </a:lnTo>
                <a:lnTo>
                  <a:pt x="1715927" y="786066"/>
                </a:lnTo>
                <a:lnTo>
                  <a:pt x="0" y="1537019"/>
                </a:lnTo>
                <a:lnTo>
                  <a:pt x="725811" y="773350"/>
                </a:lnTo>
                <a:lnTo>
                  <a:pt x="280857" y="760666"/>
                </a:lnTo>
                <a:lnTo>
                  <a:pt x="280857" y="633888"/>
                </a:lnTo>
                <a:lnTo>
                  <a:pt x="280857" y="443722"/>
                </a:lnTo>
                <a:lnTo>
                  <a:pt x="280857" y="443722"/>
                </a:lnTo>
                <a:lnTo>
                  <a:pt x="280857" y="0"/>
                </a:lnTo>
                <a:close/>
              </a:path>
            </a:pathLst>
          </a:cu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C6B5314-286D-7742-90E0-89614A56E693}"/>
              </a:ext>
            </a:extLst>
          </p:cNvPr>
          <p:cNvSpPr txBox="1">
            <a:spLocks/>
          </p:cNvSpPr>
          <p:nvPr/>
        </p:nvSpPr>
        <p:spPr>
          <a:xfrm>
            <a:off x="4129868" y="4677424"/>
            <a:ext cx="1993900" cy="3850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bg1"/>
                </a:solidFill>
              </a:rPr>
              <a:t>Output Gate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220C54AF-F7D4-FF4D-809D-617A7DF75070}"/>
              </a:ext>
            </a:extLst>
          </p:cNvPr>
          <p:cNvSpPr/>
          <p:nvPr/>
        </p:nvSpPr>
        <p:spPr>
          <a:xfrm>
            <a:off x="4294990" y="3453584"/>
            <a:ext cx="596900" cy="584200"/>
          </a:xfrm>
          <a:custGeom>
            <a:avLst/>
            <a:gdLst>
              <a:gd name="connsiteX0" fmla="*/ 381000 w 596900"/>
              <a:gd name="connsiteY0" fmla="*/ 25400 h 584200"/>
              <a:gd name="connsiteX1" fmla="*/ 317500 w 596900"/>
              <a:gd name="connsiteY1" fmla="*/ 63500 h 584200"/>
              <a:gd name="connsiteX2" fmla="*/ 139700 w 596900"/>
              <a:gd name="connsiteY2" fmla="*/ 88900 h 584200"/>
              <a:gd name="connsiteX3" fmla="*/ 63500 w 596900"/>
              <a:gd name="connsiteY3" fmla="*/ 114300 h 584200"/>
              <a:gd name="connsiteX4" fmla="*/ 12700 w 596900"/>
              <a:gd name="connsiteY4" fmla="*/ 190500 h 584200"/>
              <a:gd name="connsiteX5" fmla="*/ 0 w 596900"/>
              <a:gd name="connsiteY5" fmla="*/ 266700 h 584200"/>
              <a:gd name="connsiteX6" fmla="*/ 12700 w 596900"/>
              <a:gd name="connsiteY6" fmla="*/ 368300 h 584200"/>
              <a:gd name="connsiteX7" fmla="*/ 88900 w 596900"/>
              <a:gd name="connsiteY7" fmla="*/ 520700 h 584200"/>
              <a:gd name="connsiteX8" fmla="*/ 203200 w 596900"/>
              <a:gd name="connsiteY8" fmla="*/ 584200 h 584200"/>
              <a:gd name="connsiteX9" fmla="*/ 469900 w 596900"/>
              <a:gd name="connsiteY9" fmla="*/ 571500 h 584200"/>
              <a:gd name="connsiteX10" fmla="*/ 558800 w 596900"/>
              <a:gd name="connsiteY10" fmla="*/ 482600 h 584200"/>
              <a:gd name="connsiteX11" fmla="*/ 596900 w 596900"/>
              <a:gd name="connsiteY11" fmla="*/ 342900 h 584200"/>
              <a:gd name="connsiteX12" fmla="*/ 558800 w 596900"/>
              <a:gd name="connsiteY12" fmla="*/ 114300 h 584200"/>
              <a:gd name="connsiteX13" fmla="*/ 482600 w 596900"/>
              <a:gd name="connsiteY13" fmla="*/ 50800 h 584200"/>
              <a:gd name="connsiteX14" fmla="*/ 393700 w 596900"/>
              <a:gd name="connsiteY14" fmla="*/ 0 h 584200"/>
              <a:gd name="connsiteX15" fmla="*/ 279400 w 596900"/>
              <a:gd name="connsiteY15" fmla="*/ 12700 h 584200"/>
              <a:gd name="connsiteX16" fmla="*/ 215900 w 596900"/>
              <a:gd name="connsiteY16" fmla="*/ 254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900" h="584200">
                <a:moveTo>
                  <a:pt x="381000" y="25400"/>
                </a:moveTo>
                <a:cubicBezTo>
                  <a:pt x="359833" y="38100"/>
                  <a:pt x="340057" y="53475"/>
                  <a:pt x="317500" y="63500"/>
                </a:cubicBezTo>
                <a:cubicBezTo>
                  <a:pt x="277403" y="81321"/>
                  <a:pt x="157375" y="87132"/>
                  <a:pt x="139700" y="88900"/>
                </a:cubicBezTo>
                <a:cubicBezTo>
                  <a:pt x="114300" y="97367"/>
                  <a:pt x="78352" y="92023"/>
                  <a:pt x="63500" y="114300"/>
                </a:cubicBezTo>
                <a:lnTo>
                  <a:pt x="12700" y="190500"/>
                </a:lnTo>
                <a:cubicBezTo>
                  <a:pt x="8467" y="215900"/>
                  <a:pt x="0" y="240950"/>
                  <a:pt x="0" y="266700"/>
                </a:cubicBezTo>
                <a:cubicBezTo>
                  <a:pt x="0" y="300830"/>
                  <a:pt x="5549" y="334927"/>
                  <a:pt x="12700" y="368300"/>
                </a:cubicBezTo>
                <a:cubicBezTo>
                  <a:pt x="21152" y="407743"/>
                  <a:pt x="53579" y="497153"/>
                  <a:pt x="88900" y="520700"/>
                </a:cubicBezTo>
                <a:cubicBezTo>
                  <a:pt x="176239" y="578926"/>
                  <a:pt x="136140" y="561847"/>
                  <a:pt x="203200" y="584200"/>
                </a:cubicBezTo>
                <a:cubicBezTo>
                  <a:pt x="292100" y="579967"/>
                  <a:pt x="381207" y="578891"/>
                  <a:pt x="469900" y="571500"/>
                </a:cubicBezTo>
                <a:cubicBezTo>
                  <a:pt x="518081" y="567485"/>
                  <a:pt x="543626" y="528121"/>
                  <a:pt x="558800" y="482600"/>
                </a:cubicBezTo>
                <a:cubicBezTo>
                  <a:pt x="591026" y="385922"/>
                  <a:pt x="578949" y="432654"/>
                  <a:pt x="596900" y="342900"/>
                </a:cubicBezTo>
                <a:cubicBezTo>
                  <a:pt x="596350" y="336295"/>
                  <a:pt x="592771" y="148271"/>
                  <a:pt x="558800" y="114300"/>
                </a:cubicBezTo>
                <a:cubicBezTo>
                  <a:pt x="499504" y="55004"/>
                  <a:pt x="544485" y="95003"/>
                  <a:pt x="482600" y="50800"/>
                </a:cubicBezTo>
                <a:cubicBezTo>
                  <a:pt x="415324" y="2746"/>
                  <a:pt x="455528" y="20609"/>
                  <a:pt x="393700" y="0"/>
                </a:cubicBezTo>
                <a:cubicBezTo>
                  <a:pt x="355600" y="4233"/>
                  <a:pt x="317213" y="6398"/>
                  <a:pt x="279400" y="12700"/>
                </a:cubicBezTo>
                <a:cubicBezTo>
                  <a:pt x="187136" y="28077"/>
                  <a:pt x="283864" y="25400"/>
                  <a:pt x="215900" y="25400"/>
                </a:cubicBez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45658B2C-0989-F44C-843D-F6D688411209}"/>
              </a:ext>
            </a:extLst>
          </p:cNvPr>
          <p:cNvSpPr/>
          <p:nvPr/>
        </p:nvSpPr>
        <p:spPr>
          <a:xfrm>
            <a:off x="4804640" y="3456103"/>
            <a:ext cx="596900" cy="584200"/>
          </a:xfrm>
          <a:custGeom>
            <a:avLst/>
            <a:gdLst>
              <a:gd name="connsiteX0" fmla="*/ 381000 w 596900"/>
              <a:gd name="connsiteY0" fmla="*/ 25400 h 584200"/>
              <a:gd name="connsiteX1" fmla="*/ 317500 w 596900"/>
              <a:gd name="connsiteY1" fmla="*/ 63500 h 584200"/>
              <a:gd name="connsiteX2" fmla="*/ 139700 w 596900"/>
              <a:gd name="connsiteY2" fmla="*/ 88900 h 584200"/>
              <a:gd name="connsiteX3" fmla="*/ 63500 w 596900"/>
              <a:gd name="connsiteY3" fmla="*/ 114300 h 584200"/>
              <a:gd name="connsiteX4" fmla="*/ 12700 w 596900"/>
              <a:gd name="connsiteY4" fmla="*/ 190500 h 584200"/>
              <a:gd name="connsiteX5" fmla="*/ 0 w 596900"/>
              <a:gd name="connsiteY5" fmla="*/ 266700 h 584200"/>
              <a:gd name="connsiteX6" fmla="*/ 12700 w 596900"/>
              <a:gd name="connsiteY6" fmla="*/ 368300 h 584200"/>
              <a:gd name="connsiteX7" fmla="*/ 88900 w 596900"/>
              <a:gd name="connsiteY7" fmla="*/ 520700 h 584200"/>
              <a:gd name="connsiteX8" fmla="*/ 203200 w 596900"/>
              <a:gd name="connsiteY8" fmla="*/ 584200 h 584200"/>
              <a:gd name="connsiteX9" fmla="*/ 469900 w 596900"/>
              <a:gd name="connsiteY9" fmla="*/ 571500 h 584200"/>
              <a:gd name="connsiteX10" fmla="*/ 558800 w 596900"/>
              <a:gd name="connsiteY10" fmla="*/ 482600 h 584200"/>
              <a:gd name="connsiteX11" fmla="*/ 596900 w 596900"/>
              <a:gd name="connsiteY11" fmla="*/ 342900 h 584200"/>
              <a:gd name="connsiteX12" fmla="*/ 558800 w 596900"/>
              <a:gd name="connsiteY12" fmla="*/ 114300 h 584200"/>
              <a:gd name="connsiteX13" fmla="*/ 482600 w 596900"/>
              <a:gd name="connsiteY13" fmla="*/ 50800 h 584200"/>
              <a:gd name="connsiteX14" fmla="*/ 393700 w 596900"/>
              <a:gd name="connsiteY14" fmla="*/ 0 h 584200"/>
              <a:gd name="connsiteX15" fmla="*/ 279400 w 596900"/>
              <a:gd name="connsiteY15" fmla="*/ 12700 h 584200"/>
              <a:gd name="connsiteX16" fmla="*/ 215900 w 596900"/>
              <a:gd name="connsiteY16" fmla="*/ 254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900" h="584200">
                <a:moveTo>
                  <a:pt x="381000" y="25400"/>
                </a:moveTo>
                <a:cubicBezTo>
                  <a:pt x="359833" y="38100"/>
                  <a:pt x="340057" y="53475"/>
                  <a:pt x="317500" y="63500"/>
                </a:cubicBezTo>
                <a:cubicBezTo>
                  <a:pt x="277403" y="81321"/>
                  <a:pt x="157375" y="87132"/>
                  <a:pt x="139700" y="88900"/>
                </a:cubicBezTo>
                <a:cubicBezTo>
                  <a:pt x="114300" y="97367"/>
                  <a:pt x="78352" y="92023"/>
                  <a:pt x="63500" y="114300"/>
                </a:cubicBezTo>
                <a:lnTo>
                  <a:pt x="12700" y="190500"/>
                </a:lnTo>
                <a:cubicBezTo>
                  <a:pt x="8467" y="215900"/>
                  <a:pt x="0" y="240950"/>
                  <a:pt x="0" y="266700"/>
                </a:cubicBezTo>
                <a:cubicBezTo>
                  <a:pt x="0" y="300830"/>
                  <a:pt x="5549" y="334927"/>
                  <a:pt x="12700" y="368300"/>
                </a:cubicBezTo>
                <a:cubicBezTo>
                  <a:pt x="21152" y="407743"/>
                  <a:pt x="53579" y="497153"/>
                  <a:pt x="88900" y="520700"/>
                </a:cubicBezTo>
                <a:cubicBezTo>
                  <a:pt x="176239" y="578926"/>
                  <a:pt x="136140" y="561847"/>
                  <a:pt x="203200" y="584200"/>
                </a:cubicBezTo>
                <a:cubicBezTo>
                  <a:pt x="292100" y="579967"/>
                  <a:pt x="381207" y="578891"/>
                  <a:pt x="469900" y="571500"/>
                </a:cubicBezTo>
                <a:cubicBezTo>
                  <a:pt x="518081" y="567485"/>
                  <a:pt x="543626" y="528121"/>
                  <a:pt x="558800" y="482600"/>
                </a:cubicBezTo>
                <a:cubicBezTo>
                  <a:pt x="591026" y="385922"/>
                  <a:pt x="578949" y="432654"/>
                  <a:pt x="596900" y="342900"/>
                </a:cubicBezTo>
                <a:cubicBezTo>
                  <a:pt x="596350" y="336295"/>
                  <a:pt x="592771" y="148271"/>
                  <a:pt x="558800" y="114300"/>
                </a:cubicBezTo>
                <a:cubicBezTo>
                  <a:pt x="499504" y="55004"/>
                  <a:pt x="544485" y="95003"/>
                  <a:pt x="482600" y="50800"/>
                </a:cubicBezTo>
                <a:cubicBezTo>
                  <a:pt x="415324" y="2746"/>
                  <a:pt x="455528" y="20609"/>
                  <a:pt x="393700" y="0"/>
                </a:cubicBezTo>
                <a:cubicBezTo>
                  <a:pt x="355600" y="4233"/>
                  <a:pt x="317213" y="6398"/>
                  <a:pt x="279400" y="12700"/>
                </a:cubicBezTo>
                <a:cubicBezTo>
                  <a:pt x="187136" y="28077"/>
                  <a:pt x="283864" y="25400"/>
                  <a:pt x="215900" y="25400"/>
                </a:cubicBez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1C3C7A72-36B8-534D-91B7-1C8D2F655F7E}"/>
              </a:ext>
            </a:extLst>
          </p:cNvPr>
          <p:cNvSpPr/>
          <p:nvPr/>
        </p:nvSpPr>
        <p:spPr>
          <a:xfrm>
            <a:off x="5876817" y="3453584"/>
            <a:ext cx="596900" cy="584200"/>
          </a:xfrm>
          <a:custGeom>
            <a:avLst/>
            <a:gdLst>
              <a:gd name="connsiteX0" fmla="*/ 381000 w 596900"/>
              <a:gd name="connsiteY0" fmla="*/ 25400 h 584200"/>
              <a:gd name="connsiteX1" fmla="*/ 317500 w 596900"/>
              <a:gd name="connsiteY1" fmla="*/ 63500 h 584200"/>
              <a:gd name="connsiteX2" fmla="*/ 139700 w 596900"/>
              <a:gd name="connsiteY2" fmla="*/ 88900 h 584200"/>
              <a:gd name="connsiteX3" fmla="*/ 63500 w 596900"/>
              <a:gd name="connsiteY3" fmla="*/ 114300 h 584200"/>
              <a:gd name="connsiteX4" fmla="*/ 12700 w 596900"/>
              <a:gd name="connsiteY4" fmla="*/ 190500 h 584200"/>
              <a:gd name="connsiteX5" fmla="*/ 0 w 596900"/>
              <a:gd name="connsiteY5" fmla="*/ 266700 h 584200"/>
              <a:gd name="connsiteX6" fmla="*/ 12700 w 596900"/>
              <a:gd name="connsiteY6" fmla="*/ 368300 h 584200"/>
              <a:gd name="connsiteX7" fmla="*/ 88900 w 596900"/>
              <a:gd name="connsiteY7" fmla="*/ 520700 h 584200"/>
              <a:gd name="connsiteX8" fmla="*/ 203200 w 596900"/>
              <a:gd name="connsiteY8" fmla="*/ 584200 h 584200"/>
              <a:gd name="connsiteX9" fmla="*/ 469900 w 596900"/>
              <a:gd name="connsiteY9" fmla="*/ 571500 h 584200"/>
              <a:gd name="connsiteX10" fmla="*/ 558800 w 596900"/>
              <a:gd name="connsiteY10" fmla="*/ 482600 h 584200"/>
              <a:gd name="connsiteX11" fmla="*/ 596900 w 596900"/>
              <a:gd name="connsiteY11" fmla="*/ 342900 h 584200"/>
              <a:gd name="connsiteX12" fmla="*/ 558800 w 596900"/>
              <a:gd name="connsiteY12" fmla="*/ 114300 h 584200"/>
              <a:gd name="connsiteX13" fmla="*/ 482600 w 596900"/>
              <a:gd name="connsiteY13" fmla="*/ 50800 h 584200"/>
              <a:gd name="connsiteX14" fmla="*/ 393700 w 596900"/>
              <a:gd name="connsiteY14" fmla="*/ 0 h 584200"/>
              <a:gd name="connsiteX15" fmla="*/ 279400 w 596900"/>
              <a:gd name="connsiteY15" fmla="*/ 12700 h 584200"/>
              <a:gd name="connsiteX16" fmla="*/ 215900 w 596900"/>
              <a:gd name="connsiteY16" fmla="*/ 254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900" h="584200">
                <a:moveTo>
                  <a:pt x="381000" y="25400"/>
                </a:moveTo>
                <a:cubicBezTo>
                  <a:pt x="359833" y="38100"/>
                  <a:pt x="340057" y="53475"/>
                  <a:pt x="317500" y="63500"/>
                </a:cubicBezTo>
                <a:cubicBezTo>
                  <a:pt x="277403" y="81321"/>
                  <a:pt x="157375" y="87132"/>
                  <a:pt x="139700" y="88900"/>
                </a:cubicBezTo>
                <a:cubicBezTo>
                  <a:pt x="114300" y="97367"/>
                  <a:pt x="78352" y="92023"/>
                  <a:pt x="63500" y="114300"/>
                </a:cubicBezTo>
                <a:lnTo>
                  <a:pt x="12700" y="190500"/>
                </a:lnTo>
                <a:cubicBezTo>
                  <a:pt x="8467" y="215900"/>
                  <a:pt x="0" y="240950"/>
                  <a:pt x="0" y="266700"/>
                </a:cubicBezTo>
                <a:cubicBezTo>
                  <a:pt x="0" y="300830"/>
                  <a:pt x="5549" y="334927"/>
                  <a:pt x="12700" y="368300"/>
                </a:cubicBezTo>
                <a:cubicBezTo>
                  <a:pt x="21152" y="407743"/>
                  <a:pt x="53579" y="497153"/>
                  <a:pt x="88900" y="520700"/>
                </a:cubicBezTo>
                <a:cubicBezTo>
                  <a:pt x="176239" y="578926"/>
                  <a:pt x="136140" y="561847"/>
                  <a:pt x="203200" y="584200"/>
                </a:cubicBezTo>
                <a:cubicBezTo>
                  <a:pt x="292100" y="579967"/>
                  <a:pt x="381207" y="578891"/>
                  <a:pt x="469900" y="571500"/>
                </a:cubicBezTo>
                <a:cubicBezTo>
                  <a:pt x="518081" y="567485"/>
                  <a:pt x="543626" y="528121"/>
                  <a:pt x="558800" y="482600"/>
                </a:cubicBezTo>
                <a:cubicBezTo>
                  <a:pt x="591026" y="385922"/>
                  <a:pt x="578949" y="432654"/>
                  <a:pt x="596900" y="342900"/>
                </a:cubicBezTo>
                <a:cubicBezTo>
                  <a:pt x="596350" y="336295"/>
                  <a:pt x="592771" y="148271"/>
                  <a:pt x="558800" y="114300"/>
                </a:cubicBezTo>
                <a:cubicBezTo>
                  <a:pt x="499504" y="55004"/>
                  <a:pt x="544485" y="95003"/>
                  <a:pt x="482600" y="50800"/>
                </a:cubicBezTo>
                <a:cubicBezTo>
                  <a:pt x="415324" y="2746"/>
                  <a:pt x="455528" y="20609"/>
                  <a:pt x="393700" y="0"/>
                </a:cubicBezTo>
                <a:cubicBezTo>
                  <a:pt x="355600" y="4233"/>
                  <a:pt x="317213" y="6398"/>
                  <a:pt x="279400" y="12700"/>
                </a:cubicBezTo>
                <a:cubicBezTo>
                  <a:pt x="187136" y="28077"/>
                  <a:pt x="283864" y="25400"/>
                  <a:pt x="215900" y="25400"/>
                </a:cubicBez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70F8A9-AE7C-8B44-8C29-42EB2C8866E3}"/>
              </a:ext>
            </a:extLst>
          </p:cNvPr>
          <p:cNvSpPr/>
          <p:nvPr/>
        </p:nvSpPr>
        <p:spPr>
          <a:xfrm>
            <a:off x="266954" y="6305952"/>
            <a:ext cx="5388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Diagram: </a:t>
            </a:r>
            <a:r>
              <a:rPr lang="en-US" sz="1400" dirty="0">
                <a:hlinkClick r:id="rId10"/>
              </a:rPr>
              <a:t>https://colah.github.io/posts/2015-08-Understanding-LSTMs/</a:t>
            </a:r>
            <a:endParaRPr lang="en-US" sz="1400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7E5CED2-1258-ED4E-9BCD-E306365AF696}"/>
              </a:ext>
            </a:extLst>
          </p:cNvPr>
          <p:cNvSpPr txBox="1">
            <a:spLocks/>
          </p:cNvSpPr>
          <p:nvPr/>
        </p:nvSpPr>
        <p:spPr>
          <a:xfrm>
            <a:off x="6473717" y="2397255"/>
            <a:ext cx="1582161" cy="375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</a:rPr>
              <a:t>Input Gate</a:t>
            </a:r>
          </a:p>
        </p:txBody>
      </p:sp>
    </p:spTree>
    <p:extLst>
      <p:ext uri="{BB962C8B-B14F-4D97-AF65-F5344CB8AC3E}">
        <p14:creationId xmlns:p14="http://schemas.microsoft.com/office/powerpoint/2010/main" val="323898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>
            <a:extLst>
              <a:ext uri="{FF2B5EF4-FFF2-40B4-BE49-F238E27FC236}">
                <a16:creationId xmlns:a16="http://schemas.microsoft.com/office/drawing/2014/main" id="{DAB0366A-5361-BE44-B5E9-741ADC5E6DA8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034314" cy="423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Long Short-Term Memory (LSTMs)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Bi-LSTM and ELMo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 + Attention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59469" y="1548450"/>
            <a:ext cx="771242" cy="90716"/>
          </a:xfrm>
          <a:prstGeom prst="rect">
            <a:avLst/>
          </a:prstGeom>
          <a:solidFill>
            <a:srgbClr val="8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59469" y="1639165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1059469" y="2393163"/>
            <a:ext cx="771242" cy="90716"/>
          </a:xfrm>
          <a:prstGeom prst="rect">
            <a:avLst/>
          </a:prstGeom>
          <a:solidFill>
            <a:srgbClr val="B50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1059469" y="2483878"/>
            <a:ext cx="771242" cy="100361"/>
          </a:xfrm>
          <a:prstGeom prst="rect">
            <a:avLst/>
          </a:prstGeom>
          <a:solidFill>
            <a:srgbClr val="700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7F32D-BDF7-E043-B760-EBAAACE09F32}"/>
              </a:ext>
            </a:extLst>
          </p:cNvPr>
          <p:cNvSpPr/>
          <p:nvPr/>
        </p:nvSpPr>
        <p:spPr>
          <a:xfrm>
            <a:off x="1059469" y="3227319"/>
            <a:ext cx="771242" cy="90716"/>
          </a:xfrm>
          <a:prstGeom prst="rect">
            <a:avLst/>
          </a:prstGeom>
          <a:solidFill>
            <a:srgbClr val="FEE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D515F3-7CF6-6149-882E-660094C94920}"/>
              </a:ext>
            </a:extLst>
          </p:cNvPr>
          <p:cNvSpPr/>
          <p:nvPr/>
        </p:nvSpPr>
        <p:spPr>
          <a:xfrm>
            <a:off x="1059469" y="3318034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F96F26-103C-5D48-8554-5BBC65F5217B}"/>
              </a:ext>
            </a:extLst>
          </p:cNvPr>
          <p:cNvSpPr/>
          <p:nvPr/>
        </p:nvSpPr>
        <p:spPr>
          <a:xfrm>
            <a:off x="1059469" y="4110181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0B5FA4-5A1B-C549-B1FC-87B30EA3AF0B}"/>
              </a:ext>
            </a:extLst>
          </p:cNvPr>
          <p:cNvSpPr/>
          <p:nvPr/>
        </p:nvSpPr>
        <p:spPr>
          <a:xfrm>
            <a:off x="1059469" y="4200896"/>
            <a:ext cx="771242" cy="1003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16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D0B0C8C-2BBC-A449-8407-976AE62F30E5}"/>
              </a:ext>
            </a:extLst>
          </p:cNvPr>
          <p:cNvSpPr/>
          <p:nvPr/>
        </p:nvSpPr>
        <p:spPr>
          <a:xfrm>
            <a:off x="2154343" y="1377871"/>
            <a:ext cx="5706957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AB0366A-5361-BE44-B5E9-741ADC5E6DA8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034314" cy="423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Long Short-Term Memory (LSTMs)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Bi-LSTM and ELMo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 + Attention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59469" y="1548450"/>
            <a:ext cx="771242" cy="90716"/>
          </a:xfrm>
          <a:prstGeom prst="rect">
            <a:avLst/>
          </a:prstGeom>
          <a:solidFill>
            <a:srgbClr val="8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59469" y="1639165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1059469" y="2393163"/>
            <a:ext cx="771242" cy="90716"/>
          </a:xfrm>
          <a:prstGeom prst="rect">
            <a:avLst/>
          </a:prstGeom>
          <a:solidFill>
            <a:srgbClr val="B50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1059469" y="2483878"/>
            <a:ext cx="771242" cy="100361"/>
          </a:xfrm>
          <a:prstGeom prst="rect">
            <a:avLst/>
          </a:prstGeom>
          <a:solidFill>
            <a:srgbClr val="700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7F32D-BDF7-E043-B760-EBAAACE09F32}"/>
              </a:ext>
            </a:extLst>
          </p:cNvPr>
          <p:cNvSpPr/>
          <p:nvPr/>
        </p:nvSpPr>
        <p:spPr>
          <a:xfrm>
            <a:off x="1059469" y="3227319"/>
            <a:ext cx="771242" cy="90716"/>
          </a:xfrm>
          <a:prstGeom prst="rect">
            <a:avLst/>
          </a:prstGeom>
          <a:solidFill>
            <a:srgbClr val="FEE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D515F3-7CF6-6149-882E-660094C94920}"/>
              </a:ext>
            </a:extLst>
          </p:cNvPr>
          <p:cNvSpPr/>
          <p:nvPr/>
        </p:nvSpPr>
        <p:spPr>
          <a:xfrm>
            <a:off x="1059469" y="3318034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F96F26-103C-5D48-8554-5BBC65F5217B}"/>
              </a:ext>
            </a:extLst>
          </p:cNvPr>
          <p:cNvSpPr/>
          <p:nvPr/>
        </p:nvSpPr>
        <p:spPr>
          <a:xfrm>
            <a:off x="1059469" y="4110181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0B5FA4-5A1B-C549-B1FC-87B30EA3AF0B}"/>
              </a:ext>
            </a:extLst>
          </p:cNvPr>
          <p:cNvSpPr/>
          <p:nvPr/>
        </p:nvSpPr>
        <p:spPr>
          <a:xfrm>
            <a:off x="1059469" y="4200896"/>
            <a:ext cx="771242" cy="1003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82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LSTMs</a:t>
            </a:r>
          </a:p>
        </p:txBody>
      </p:sp>
      <p:sp>
        <p:nvSpPr>
          <p:cNvPr id="252" name="Title 1">
            <a:extLst>
              <a:ext uri="{FF2B5EF4-FFF2-40B4-BE49-F238E27FC236}">
                <a16:creationId xmlns:a16="http://schemas.microsoft.com/office/drawing/2014/main" id="{F9B36E00-79BD-AF45-A47F-AC792490445F}"/>
              </a:ext>
            </a:extLst>
          </p:cNvPr>
          <p:cNvSpPr txBox="1">
            <a:spLocks/>
          </p:cNvSpPr>
          <p:nvPr/>
        </p:nvSpPr>
        <p:spPr>
          <a:xfrm>
            <a:off x="1905000" y="1362425"/>
            <a:ext cx="9436100" cy="6312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>
                <a:solidFill>
                  <a:srgbClr val="C00000"/>
                </a:solidFill>
              </a:rPr>
              <a:t>They’ve been around for a while, but essentially unused until 2014!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49102656-5AB7-4248-A170-4106B906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DE7671-1397-F644-BD7E-A85CFC4A9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2480298"/>
            <a:ext cx="11176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69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LSTMs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49102656-5AB7-4248-A170-4106B906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CE5F1-F1F9-3F4C-9B04-82D8B4710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777" y="403531"/>
            <a:ext cx="8380524" cy="57658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A11954-959F-DE4B-B152-7DCC9841AA59}"/>
              </a:ext>
            </a:extLst>
          </p:cNvPr>
          <p:cNvSpPr/>
          <p:nvPr/>
        </p:nvSpPr>
        <p:spPr>
          <a:xfrm>
            <a:off x="386938" y="6388537"/>
            <a:ext cx="9118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Long short-term memory. </a:t>
            </a:r>
            <a:r>
              <a:rPr lang="en-US" sz="1200" dirty="0" err="1">
                <a:solidFill>
                  <a:srgbClr val="FF0000"/>
                </a:solidFill>
              </a:rPr>
              <a:t>Hochreiter</a:t>
            </a:r>
            <a:r>
              <a:rPr lang="en-US" sz="1200" dirty="0">
                <a:solidFill>
                  <a:srgbClr val="FF0000"/>
                </a:solidFill>
              </a:rPr>
              <a:t> and </a:t>
            </a:r>
            <a:r>
              <a:rPr lang="en-US" sz="1200" dirty="0" err="1">
                <a:solidFill>
                  <a:srgbClr val="FF0000"/>
                </a:solidFill>
              </a:rPr>
              <a:t>Schmidhuber</a:t>
            </a:r>
            <a:r>
              <a:rPr lang="en-US" sz="1200" dirty="0">
                <a:solidFill>
                  <a:srgbClr val="FF0000"/>
                </a:solidFill>
              </a:rPr>
              <a:t>. Neural Computation (1997).</a:t>
            </a:r>
          </a:p>
        </p:txBody>
      </p:sp>
    </p:spTree>
    <p:extLst>
      <p:ext uri="{BB962C8B-B14F-4D97-AF65-F5344CB8AC3E}">
        <p14:creationId xmlns:p14="http://schemas.microsoft.com/office/powerpoint/2010/main" val="280274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Sequential Modelling</a:t>
            </a:r>
          </a:p>
        </p:txBody>
      </p:sp>
      <p:sp>
        <p:nvSpPr>
          <p:cNvPr id="252" name="Title 1">
            <a:extLst>
              <a:ext uri="{FF2B5EF4-FFF2-40B4-BE49-F238E27FC236}">
                <a16:creationId xmlns:a16="http://schemas.microsoft.com/office/drawing/2014/main" id="{F9B36E00-79BD-AF45-A47F-AC792490445F}"/>
              </a:ext>
            </a:extLst>
          </p:cNvPr>
          <p:cNvSpPr txBox="1">
            <a:spLocks/>
          </p:cNvSpPr>
          <p:nvPr/>
        </p:nvSpPr>
        <p:spPr>
          <a:xfrm>
            <a:off x="1537356" y="2336800"/>
            <a:ext cx="9918044" cy="3822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dirty="0"/>
              <a:t>If your goal isn’t to predict the </a:t>
            </a:r>
            <a:r>
              <a:rPr lang="en-US" i="1" dirty="0"/>
              <a:t>next item </a:t>
            </a:r>
            <a:r>
              <a:rPr lang="en-US" dirty="0"/>
              <a:t>in a sequence, you could instead perform </a:t>
            </a:r>
            <a:r>
              <a:rPr lang="en-US" u="sng" dirty="0"/>
              <a:t>classification or regression task</a:t>
            </a:r>
            <a:r>
              <a:rPr lang="en-US" dirty="0"/>
              <a:t> using the learned, hidden representations.</a:t>
            </a:r>
          </a:p>
        </p:txBody>
      </p:sp>
      <p:sp>
        <p:nvSpPr>
          <p:cNvPr id="253" name="Content Placeholder 2">
            <a:extLst>
              <a:ext uri="{FF2B5EF4-FFF2-40B4-BE49-F238E27FC236}">
                <a16:creationId xmlns:a16="http://schemas.microsoft.com/office/drawing/2014/main" id="{32FA9810-884A-7446-B05A-13A59128E80B}"/>
              </a:ext>
            </a:extLst>
          </p:cNvPr>
          <p:cNvSpPr txBox="1">
            <a:spLocks/>
          </p:cNvSpPr>
          <p:nvPr/>
        </p:nvSpPr>
        <p:spPr>
          <a:xfrm>
            <a:off x="1009650" y="1210199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IMPORTANT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49102656-5AB7-4248-A170-4106B906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66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Sequential Modelling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ABE425-E8C5-6C48-8215-A554F6B5C2F2}"/>
              </a:ext>
            </a:extLst>
          </p:cNvPr>
          <p:cNvSpPr txBox="1">
            <a:spLocks/>
          </p:cNvSpPr>
          <p:nvPr/>
        </p:nvSpPr>
        <p:spPr>
          <a:xfrm>
            <a:off x="276177" y="4405816"/>
            <a:ext cx="834294" cy="30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7DC5A4-D023-1040-BE16-4B4D66985CDD}"/>
              </a:ext>
            </a:extLst>
          </p:cNvPr>
          <p:cNvSpPr txBox="1">
            <a:spLocks/>
          </p:cNvSpPr>
          <p:nvPr/>
        </p:nvSpPr>
        <p:spPr>
          <a:xfrm>
            <a:off x="212512" y="3657027"/>
            <a:ext cx="947185" cy="30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53B79D-23E4-7E4C-A3A8-C0A17D2BCE2E}"/>
              </a:ext>
            </a:extLst>
          </p:cNvPr>
          <p:cNvSpPr txBox="1">
            <a:spLocks/>
          </p:cNvSpPr>
          <p:nvPr/>
        </p:nvSpPr>
        <p:spPr>
          <a:xfrm>
            <a:off x="263989" y="2924877"/>
            <a:ext cx="938153" cy="30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2E1C452-7CAC-2945-8C81-27748640CC31}"/>
              </a:ext>
            </a:extLst>
          </p:cNvPr>
          <p:cNvSpPr/>
          <p:nvPr/>
        </p:nvSpPr>
        <p:spPr>
          <a:xfrm>
            <a:off x="1528036" y="4429291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909894-3591-7748-BBB4-C36B5CE37692}"/>
              </a:ext>
            </a:extLst>
          </p:cNvPr>
          <p:cNvSpPr/>
          <p:nvPr/>
        </p:nvSpPr>
        <p:spPr>
          <a:xfrm>
            <a:off x="1585142" y="4464955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5A6FB5-B6FE-4544-8D36-B29CFEB5019B}"/>
              </a:ext>
            </a:extLst>
          </p:cNvPr>
          <p:cNvSpPr/>
          <p:nvPr/>
        </p:nvSpPr>
        <p:spPr>
          <a:xfrm>
            <a:off x="1719353" y="4464955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C9B5986-E143-DA47-8BEE-CE400F5A4192}"/>
              </a:ext>
            </a:extLst>
          </p:cNvPr>
          <p:cNvSpPr/>
          <p:nvPr/>
        </p:nvSpPr>
        <p:spPr>
          <a:xfrm>
            <a:off x="1853563" y="4464955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69A13F-09D5-514E-BD52-058034768760}"/>
              </a:ext>
            </a:extLst>
          </p:cNvPr>
          <p:cNvSpPr/>
          <p:nvPr/>
        </p:nvSpPr>
        <p:spPr>
          <a:xfrm>
            <a:off x="1990831" y="4464955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E381E5-AA7B-574F-AD9A-01903FAB0A27}"/>
              </a:ext>
            </a:extLst>
          </p:cNvPr>
          <p:cNvSpPr/>
          <p:nvPr/>
        </p:nvSpPr>
        <p:spPr>
          <a:xfrm>
            <a:off x="1585142" y="2978635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43A34F-0055-C84D-9E4A-3E10C11B707D}"/>
              </a:ext>
            </a:extLst>
          </p:cNvPr>
          <p:cNvSpPr/>
          <p:nvPr/>
        </p:nvSpPr>
        <p:spPr>
          <a:xfrm>
            <a:off x="1719353" y="2978635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35EDFC2-A401-DA48-84B8-ADA67CBA3D16}"/>
              </a:ext>
            </a:extLst>
          </p:cNvPr>
          <p:cNvSpPr/>
          <p:nvPr/>
        </p:nvSpPr>
        <p:spPr>
          <a:xfrm>
            <a:off x="1853563" y="2978635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1FE9048-48CA-C246-AD8D-B4F3FBE2476E}"/>
              </a:ext>
            </a:extLst>
          </p:cNvPr>
          <p:cNvSpPr/>
          <p:nvPr/>
        </p:nvSpPr>
        <p:spPr>
          <a:xfrm>
            <a:off x="1990831" y="2978635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99D4F0C-DC82-4A4C-B396-2535342D1034}"/>
              </a:ext>
            </a:extLst>
          </p:cNvPr>
          <p:cNvSpPr/>
          <p:nvPr/>
        </p:nvSpPr>
        <p:spPr>
          <a:xfrm>
            <a:off x="1464733" y="3682582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5D7FE34-2D8F-0C4F-AC36-42A70DA99528}"/>
              </a:ext>
            </a:extLst>
          </p:cNvPr>
          <p:cNvSpPr/>
          <p:nvPr/>
        </p:nvSpPr>
        <p:spPr>
          <a:xfrm>
            <a:off x="1510812" y="3716903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A0C5CEF-654D-F346-8CDE-EF19FA68480F}"/>
              </a:ext>
            </a:extLst>
          </p:cNvPr>
          <p:cNvSpPr/>
          <p:nvPr/>
        </p:nvSpPr>
        <p:spPr>
          <a:xfrm>
            <a:off x="1645024" y="3716903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2C10C3-6045-E645-B4BB-E51857EA741C}"/>
              </a:ext>
            </a:extLst>
          </p:cNvPr>
          <p:cNvSpPr/>
          <p:nvPr/>
        </p:nvSpPr>
        <p:spPr>
          <a:xfrm>
            <a:off x="1779234" y="3716903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2F01CF8-06CF-C84F-8AEB-BC82DB9F4FDF}"/>
              </a:ext>
            </a:extLst>
          </p:cNvPr>
          <p:cNvSpPr/>
          <p:nvPr/>
        </p:nvSpPr>
        <p:spPr>
          <a:xfrm>
            <a:off x="1916502" y="3716903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C82E95E-0B4A-6447-9B38-BB79C9EABCA1}"/>
              </a:ext>
            </a:extLst>
          </p:cNvPr>
          <p:cNvSpPr/>
          <p:nvPr/>
        </p:nvSpPr>
        <p:spPr>
          <a:xfrm>
            <a:off x="2057110" y="3718374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E2899D3-BDC8-954D-B688-0B63DB7A1AA8}"/>
              </a:ext>
            </a:extLst>
          </p:cNvPr>
          <p:cNvSpPr/>
          <p:nvPr/>
        </p:nvSpPr>
        <p:spPr>
          <a:xfrm>
            <a:off x="1538440" y="2948337"/>
            <a:ext cx="614817" cy="20062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31398E4C-8917-9B4F-8BAB-BFD5F13FA095}"/>
              </a:ext>
            </a:extLst>
          </p:cNvPr>
          <p:cNvSpPr/>
          <p:nvPr/>
        </p:nvSpPr>
        <p:spPr>
          <a:xfrm rot="16200000">
            <a:off x="1676825" y="3298077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8F6418C8-FBA6-FA44-9E31-51039C3FA527}"/>
              </a:ext>
            </a:extLst>
          </p:cNvPr>
          <p:cNvSpPr/>
          <p:nvPr/>
        </p:nvSpPr>
        <p:spPr>
          <a:xfrm rot="16200000">
            <a:off x="1688575" y="4051379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68D3EFE7-5E34-5A40-8F75-0D8FDDDD75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7797" y="4007582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68D3EFE7-5E34-5A40-8F75-0D8FDDDD7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797" y="4007582"/>
                <a:ext cx="382222" cy="324470"/>
              </a:xfrm>
              <a:prstGeom prst="rect">
                <a:avLst/>
              </a:prstGeom>
              <a:blipFill>
                <a:blip r:embed="rId2"/>
                <a:stretch>
                  <a:fillRect r="-21875" b="-4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45756A44-F856-B646-A24C-0723748482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1781" y="3247972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45756A44-F856-B646-A24C-072374848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781" y="3247972"/>
                <a:ext cx="382222" cy="324470"/>
              </a:xfrm>
              <a:prstGeom prst="rect">
                <a:avLst/>
              </a:prstGeom>
              <a:blipFill>
                <a:blip r:embed="rId3"/>
                <a:stretch>
                  <a:fillRect l="-3226" r="-3226" b="-4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6F15D6E-FE45-CE4A-AE3C-D077D9AC0AE8}"/>
              </a:ext>
            </a:extLst>
          </p:cNvPr>
          <p:cNvSpPr/>
          <p:nvPr/>
        </p:nvSpPr>
        <p:spPr>
          <a:xfrm>
            <a:off x="2717722" y="4446828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90C8968-4425-3E43-A9B9-FCF146954C8D}"/>
              </a:ext>
            </a:extLst>
          </p:cNvPr>
          <p:cNvSpPr/>
          <p:nvPr/>
        </p:nvSpPr>
        <p:spPr>
          <a:xfrm>
            <a:off x="2774828" y="4482492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AA07F49-40C8-994C-AD50-7BE9A3B6349F}"/>
              </a:ext>
            </a:extLst>
          </p:cNvPr>
          <p:cNvSpPr/>
          <p:nvPr/>
        </p:nvSpPr>
        <p:spPr>
          <a:xfrm>
            <a:off x="2909039" y="4482492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FCFBD62-EB23-9F44-89EF-A92BF5F5A676}"/>
              </a:ext>
            </a:extLst>
          </p:cNvPr>
          <p:cNvSpPr/>
          <p:nvPr/>
        </p:nvSpPr>
        <p:spPr>
          <a:xfrm>
            <a:off x="3043250" y="4482492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CCD03C1-4DFE-C54A-84A1-00F892FC776C}"/>
              </a:ext>
            </a:extLst>
          </p:cNvPr>
          <p:cNvSpPr/>
          <p:nvPr/>
        </p:nvSpPr>
        <p:spPr>
          <a:xfrm>
            <a:off x="3180519" y="4482492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BFF4787-ED53-7C4B-A7B8-69B0DB4F7E95}"/>
              </a:ext>
            </a:extLst>
          </p:cNvPr>
          <p:cNvSpPr/>
          <p:nvPr/>
        </p:nvSpPr>
        <p:spPr>
          <a:xfrm>
            <a:off x="2774828" y="2996172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34E0A54-7595-794A-BFF0-6B17738CCD96}"/>
              </a:ext>
            </a:extLst>
          </p:cNvPr>
          <p:cNvSpPr/>
          <p:nvPr/>
        </p:nvSpPr>
        <p:spPr>
          <a:xfrm>
            <a:off x="2909039" y="2996172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76754B4-8B3F-6D40-ABE5-F92AA3E851B7}"/>
              </a:ext>
            </a:extLst>
          </p:cNvPr>
          <p:cNvSpPr/>
          <p:nvPr/>
        </p:nvSpPr>
        <p:spPr>
          <a:xfrm>
            <a:off x="3043250" y="2996172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84BEF3D-FBA5-A94C-AAAF-F5B6D7F5DF5E}"/>
              </a:ext>
            </a:extLst>
          </p:cNvPr>
          <p:cNvSpPr/>
          <p:nvPr/>
        </p:nvSpPr>
        <p:spPr>
          <a:xfrm>
            <a:off x="3180519" y="2996172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C8527743-F6CB-584E-B54D-E57E1451532A}"/>
              </a:ext>
            </a:extLst>
          </p:cNvPr>
          <p:cNvSpPr/>
          <p:nvPr/>
        </p:nvSpPr>
        <p:spPr>
          <a:xfrm>
            <a:off x="2654419" y="3700119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FE037E5-E7E5-5F4C-9EFE-C0B2924E8F01}"/>
              </a:ext>
            </a:extLst>
          </p:cNvPr>
          <p:cNvSpPr/>
          <p:nvPr/>
        </p:nvSpPr>
        <p:spPr>
          <a:xfrm>
            <a:off x="2700499" y="3734440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0B13A9D-2DD3-5446-8ABE-737CF2E9E7E8}"/>
              </a:ext>
            </a:extLst>
          </p:cNvPr>
          <p:cNvSpPr/>
          <p:nvPr/>
        </p:nvSpPr>
        <p:spPr>
          <a:xfrm>
            <a:off x="2834710" y="3734440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E8642E2-A313-9C40-BBCC-A608E7C90333}"/>
              </a:ext>
            </a:extLst>
          </p:cNvPr>
          <p:cNvSpPr/>
          <p:nvPr/>
        </p:nvSpPr>
        <p:spPr>
          <a:xfrm>
            <a:off x="2968920" y="3734440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CF40732-CABE-4941-AB1D-916D94198115}"/>
              </a:ext>
            </a:extLst>
          </p:cNvPr>
          <p:cNvSpPr/>
          <p:nvPr/>
        </p:nvSpPr>
        <p:spPr>
          <a:xfrm>
            <a:off x="3106188" y="3734440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C8E5C91-FCFA-5349-8964-502534B2A8EE}"/>
              </a:ext>
            </a:extLst>
          </p:cNvPr>
          <p:cNvSpPr/>
          <p:nvPr/>
        </p:nvSpPr>
        <p:spPr>
          <a:xfrm>
            <a:off x="3246796" y="3735911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0984130-57E4-3343-B229-51E29692D2E7}"/>
              </a:ext>
            </a:extLst>
          </p:cNvPr>
          <p:cNvSpPr/>
          <p:nvPr/>
        </p:nvSpPr>
        <p:spPr>
          <a:xfrm>
            <a:off x="2728126" y="2965874"/>
            <a:ext cx="614817" cy="20062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77F91457-F527-3B4C-BD72-B54451118276}"/>
              </a:ext>
            </a:extLst>
          </p:cNvPr>
          <p:cNvSpPr/>
          <p:nvPr/>
        </p:nvSpPr>
        <p:spPr>
          <a:xfrm rot="16200000">
            <a:off x="2866511" y="3315614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8083D56D-B942-D848-B599-80A23A73CB1D}"/>
              </a:ext>
            </a:extLst>
          </p:cNvPr>
          <p:cNvSpPr/>
          <p:nvPr/>
        </p:nvSpPr>
        <p:spPr>
          <a:xfrm rot="16200000">
            <a:off x="2878261" y="4068916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D17A165-41D8-5144-8C1F-9F13E6BC6A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17483" y="4025119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D17A165-41D8-5144-8C1F-9F13E6BC6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83" y="4025119"/>
                <a:ext cx="382222" cy="324470"/>
              </a:xfrm>
              <a:prstGeom prst="rect">
                <a:avLst/>
              </a:prstGeom>
              <a:blipFill>
                <a:blip r:embed="rId5"/>
                <a:stretch>
                  <a:fillRect l="-3226" r="-25806" b="-4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12B3F9E5-E90B-0946-84BF-634715A7D2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1467" y="3265509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12B3F9E5-E90B-0946-84BF-634715A7D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467" y="3265509"/>
                <a:ext cx="382222" cy="324470"/>
              </a:xfrm>
              <a:prstGeom prst="rect">
                <a:avLst/>
              </a:prstGeom>
              <a:blipFill>
                <a:blip r:embed="rId6"/>
                <a:stretch>
                  <a:fillRect r="-3125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84F9F231-242A-E545-B3C9-4609E974202F}"/>
              </a:ext>
            </a:extLst>
          </p:cNvPr>
          <p:cNvSpPr/>
          <p:nvPr/>
        </p:nvSpPr>
        <p:spPr>
          <a:xfrm>
            <a:off x="3957902" y="4457407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CF4EA88-91F3-8145-A599-A52310219E18}"/>
              </a:ext>
            </a:extLst>
          </p:cNvPr>
          <p:cNvSpPr/>
          <p:nvPr/>
        </p:nvSpPr>
        <p:spPr>
          <a:xfrm>
            <a:off x="4015008" y="4493070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6C1E7BB-3532-8342-8AF9-55A00F00CDD5}"/>
              </a:ext>
            </a:extLst>
          </p:cNvPr>
          <p:cNvSpPr/>
          <p:nvPr/>
        </p:nvSpPr>
        <p:spPr>
          <a:xfrm>
            <a:off x="4149219" y="4493070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3D0B168-13F5-FC4A-B0BE-120971F640D7}"/>
              </a:ext>
            </a:extLst>
          </p:cNvPr>
          <p:cNvSpPr/>
          <p:nvPr/>
        </p:nvSpPr>
        <p:spPr>
          <a:xfrm>
            <a:off x="4283429" y="4493070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D838EB5-EDAB-B148-BF8D-8FA749733D12}"/>
              </a:ext>
            </a:extLst>
          </p:cNvPr>
          <p:cNvSpPr/>
          <p:nvPr/>
        </p:nvSpPr>
        <p:spPr>
          <a:xfrm>
            <a:off x="4420697" y="4493070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58B2FC7-F32C-3449-8A55-1DCBC784627E}"/>
              </a:ext>
            </a:extLst>
          </p:cNvPr>
          <p:cNvSpPr/>
          <p:nvPr/>
        </p:nvSpPr>
        <p:spPr>
          <a:xfrm>
            <a:off x="4015008" y="3006751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538B3D5-DC4D-D541-995A-08DEBEA3704A}"/>
              </a:ext>
            </a:extLst>
          </p:cNvPr>
          <p:cNvSpPr/>
          <p:nvPr/>
        </p:nvSpPr>
        <p:spPr>
          <a:xfrm>
            <a:off x="4149219" y="3006751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C9C6774-8518-A84D-B792-5578C71BA1E9}"/>
              </a:ext>
            </a:extLst>
          </p:cNvPr>
          <p:cNvSpPr/>
          <p:nvPr/>
        </p:nvSpPr>
        <p:spPr>
          <a:xfrm>
            <a:off x="4283429" y="3006751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7BFF8B0-E994-454A-BBED-83717BEFF461}"/>
              </a:ext>
            </a:extLst>
          </p:cNvPr>
          <p:cNvSpPr/>
          <p:nvPr/>
        </p:nvSpPr>
        <p:spPr>
          <a:xfrm>
            <a:off x="4420697" y="3006751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708EB21B-F7A0-E149-8E79-2FFA2EED3EB6}"/>
              </a:ext>
            </a:extLst>
          </p:cNvPr>
          <p:cNvSpPr/>
          <p:nvPr/>
        </p:nvSpPr>
        <p:spPr>
          <a:xfrm>
            <a:off x="3894598" y="3710698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16CCF9E-6CF6-F74C-9B64-0ED27E6222A7}"/>
              </a:ext>
            </a:extLst>
          </p:cNvPr>
          <p:cNvSpPr/>
          <p:nvPr/>
        </p:nvSpPr>
        <p:spPr>
          <a:xfrm>
            <a:off x="3940678" y="3745018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EFE0CC8-52F5-A548-A862-1A91A06B507F}"/>
              </a:ext>
            </a:extLst>
          </p:cNvPr>
          <p:cNvSpPr/>
          <p:nvPr/>
        </p:nvSpPr>
        <p:spPr>
          <a:xfrm>
            <a:off x="4074888" y="3745018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B0DA437-07CC-E540-90A0-59A9A94F94CA}"/>
              </a:ext>
            </a:extLst>
          </p:cNvPr>
          <p:cNvSpPr/>
          <p:nvPr/>
        </p:nvSpPr>
        <p:spPr>
          <a:xfrm>
            <a:off x="4209099" y="3745018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4B29042-B5E4-1E4C-8C06-2D056BD165AD}"/>
              </a:ext>
            </a:extLst>
          </p:cNvPr>
          <p:cNvSpPr/>
          <p:nvPr/>
        </p:nvSpPr>
        <p:spPr>
          <a:xfrm>
            <a:off x="4346367" y="3745018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3DBF3CD-9ADE-7F4B-BB53-710C8D020838}"/>
              </a:ext>
            </a:extLst>
          </p:cNvPr>
          <p:cNvSpPr/>
          <p:nvPr/>
        </p:nvSpPr>
        <p:spPr>
          <a:xfrm>
            <a:off x="4486975" y="3746489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B5822FC4-23F0-EB4F-9788-23F80972AD54}"/>
              </a:ext>
            </a:extLst>
          </p:cNvPr>
          <p:cNvSpPr/>
          <p:nvPr/>
        </p:nvSpPr>
        <p:spPr>
          <a:xfrm>
            <a:off x="3968305" y="2976452"/>
            <a:ext cx="614817" cy="20062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>
            <a:extLst>
              <a:ext uri="{FF2B5EF4-FFF2-40B4-BE49-F238E27FC236}">
                <a16:creationId xmlns:a16="http://schemas.microsoft.com/office/drawing/2014/main" id="{1F6D5EC1-D074-A147-9E80-2F24DD71D60F}"/>
              </a:ext>
            </a:extLst>
          </p:cNvPr>
          <p:cNvSpPr/>
          <p:nvPr/>
        </p:nvSpPr>
        <p:spPr>
          <a:xfrm rot="16200000">
            <a:off x="4106691" y="3326193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>
            <a:extLst>
              <a:ext uri="{FF2B5EF4-FFF2-40B4-BE49-F238E27FC236}">
                <a16:creationId xmlns:a16="http://schemas.microsoft.com/office/drawing/2014/main" id="{F00EC864-2019-7F4B-9A60-C4FB1CEEB044}"/>
              </a:ext>
            </a:extLst>
          </p:cNvPr>
          <p:cNvSpPr/>
          <p:nvPr/>
        </p:nvSpPr>
        <p:spPr>
          <a:xfrm rot="16200000">
            <a:off x="4118440" y="4079494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3F99B0B2-DE66-0342-8FDE-14C0A31A31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7663" y="4035698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3F99B0B2-DE66-0342-8FDE-14C0A31A3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63" y="4035698"/>
                <a:ext cx="382222" cy="324470"/>
              </a:xfrm>
              <a:prstGeom prst="rect">
                <a:avLst/>
              </a:prstGeom>
              <a:blipFill>
                <a:blip r:embed="rId7"/>
                <a:stretch>
                  <a:fillRect l="-3226" r="-22581" b="-4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BC1D6AA1-C993-1145-B3D3-AD99304DE0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1646" y="3276087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BC1D6AA1-C993-1145-B3D3-AD99304DE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646" y="3276087"/>
                <a:ext cx="382222" cy="324470"/>
              </a:xfrm>
              <a:prstGeom prst="rect">
                <a:avLst/>
              </a:prstGeom>
              <a:blipFill>
                <a:blip r:embed="rId8"/>
                <a:stretch>
                  <a:fillRect l="-3226" r="-6452" b="-4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8B43D8F3-5CD1-034E-91EA-293D8B40F01F}"/>
              </a:ext>
            </a:extLst>
          </p:cNvPr>
          <p:cNvSpPr/>
          <p:nvPr/>
        </p:nvSpPr>
        <p:spPr>
          <a:xfrm>
            <a:off x="5211946" y="4463194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90E6C38-50A2-044B-957B-2B6941E7F7BE}"/>
              </a:ext>
            </a:extLst>
          </p:cNvPr>
          <p:cNvSpPr/>
          <p:nvPr/>
        </p:nvSpPr>
        <p:spPr>
          <a:xfrm>
            <a:off x="5269052" y="4498858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6AA6504-6356-634E-A706-37A7A802924D}"/>
              </a:ext>
            </a:extLst>
          </p:cNvPr>
          <p:cNvSpPr/>
          <p:nvPr/>
        </p:nvSpPr>
        <p:spPr>
          <a:xfrm>
            <a:off x="5403262" y="4498858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ABA7B7F-E4AB-1045-8118-282BDE0C6838}"/>
              </a:ext>
            </a:extLst>
          </p:cNvPr>
          <p:cNvSpPr/>
          <p:nvPr/>
        </p:nvSpPr>
        <p:spPr>
          <a:xfrm>
            <a:off x="5537473" y="4498858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1C8FD2F-EC99-354C-8D6F-9ECF72FD1798}"/>
              </a:ext>
            </a:extLst>
          </p:cNvPr>
          <p:cNvSpPr/>
          <p:nvPr/>
        </p:nvSpPr>
        <p:spPr>
          <a:xfrm>
            <a:off x="5674741" y="4498858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6873600-980B-2647-AFA1-1CBD771F0CA8}"/>
              </a:ext>
            </a:extLst>
          </p:cNvPr>
          <p:cNvSpPr/>
          <p:nvPr/>
        </p:nvSpPr>
        <p:spPr>
          <a:xfrm>
            <a:off x="5269052" y="3012538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D7EA90D-C1B6-2D41-AE75-96E08324AA98}"/>
              </a:ext>
            </a:extLst>
          </p:cNvPr>
          <p:cNvSpPr/>
          <p:nvPr/>
        </p:nvSpPr>
        <p:spPr>
          <a:xfrm>
            <a:off x="5403262" y="3012538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DAA94E7-8BE9-0C46-B9B6-93B50F770510}"/>
              </a:ext>
            </a:extLst>
          </p:cNvPr>
          <p:cNvSpPr/>
          <p:nvPr/>
        </p:nvSpPr>
        <p:spPr>
          <a:xfrm>
            <a:off x="5537473" y="3012538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8892805-552C-DC40-B789-E7FCFB22BC77}"/>
              </a:ext>
            </a:extLst>
          </p:cNvPr>
          <p:cNvSpPr/>
          <p:nvPr/>
        </p:nvSpPr>
        <p:spPr>
          <a:xfrm>
            <a:off x="5674741" y="3012538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8E4B9346-907D-E248-A85C-AFADBC9D61CF}"/>
              </a:ext>
            </a:extLst>
          </p:cNvPr>
          <p:cNvSpPr/>
          <p:nvPr/>
        </p:nvSpPr>
        <p:spPr>
          <a:xfrm>
            <a:off x="5148643" y="3716484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CCD73C5-1164-9F4D-9BD6-71D56D831DC2}"/>
              </a:ext>
            </a:extLst>
          </p:cNvPr>
          <p:cNvSpPr/>
          <p:nvPr/>
        </p:nvSpPr>
        <p:spPr>
          <a:xfrm>
            <a:off x="5194723" y="3750805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310C8C76-9256-7A44-A92D-BDD7BB9DD57A}"/>
              </a:ext>
            </a:extLst>
          </p:cNvPr>
          <p:cNvSpPr/>
          <p:nvPr/>
        </p:nvSpPr>
        <p:spPr>
          <a:xfrm>
            <a:off x="5328933" y="3750805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B9C91BF-978A-2040-B9C1-0111BFC1B6B6}"/>
              </a:ext>
            </a:extLst>
          </p:cNvPr>
          <p:cNvSpPr/>
          <p:nvPr/>
        </p:nvSpPr>
        <p:spPr>
          <a:xfrm>
            <a:off x="5463144" y="3750805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A580A60-6CEC-FA46-AB21-568713DBBB93}"/>
              </a:ext>
            </a:extLst>
          </p:cNvPr>
          <p:cNvSpPr/>
          <p:nvPr/>
        </p:nvSpPr>
        <p:spPr>
          <a:xfrm>
            <a:off x="5600412" y="3750805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CFEC372-04E6-1043-9835-364E789BBF4A}"/>
              </a:ext>
            </a:extLst>
          </p:cNvPr>
          <p:cNvSpPr/>
          <p:nvPr/>
        </p:nvSpPr>
        <p:spPr>
          <a:xfrm>
            <a:off x="5741020" y="3752277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C7A35D91-429C-4247-A0D3-F39CB5134C6F}"/>
              </a:ext>
            </a:extLst>
          </p:cNvPr>
          <p:cNvSpPr/>
          <p:nvPr/>
        </p:nvSpPr>
        <p:spPr>
          <a:xfrm>
            <a:off x="5222350" y="2982240"/>
            <a:ext cx="614817" cy="20062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>
            <a:extLst>
              <a:ext uri="{FF2B5EF4-FFF2-40B4-BE49-F238E27FC236}">
                <a16:creationId xmlns:a16="http://schemas.microsoft.com/office/drawing/2014/main" id="{DF27EB03-BD96-8C43-A5AB-066A34538984}"/>
              </a:ext>
            </a:extLst>
          </p:cNvPr>
          <p:cNvSpPr/>
          <p:nvPr/>
        </p:nvSpPr>
        <p:spPr>
          <a:xfrm rot="16200000">
            <a:off x="5360734" y="3331980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Arrow 86">
            <a:extLst>
              <a:ext uri="{FF2B5EF4-FFF2-40B4-BE49-F238E27FC236}">
                <a16:creationId xmlns:a16="http://schemas.microsoft.com/office/drawing/2014/main" id="{D49D5587-E807-7342-A240-417B38DB42EE}"/>
              </a:ext>
            </a:extLst>
          </p:cNvPr>
          <p:cNvSpPr/>
          <p:nvPr/>
        </p:nvSpPr>
        <p:spPr>
          <a:xfrm rot="16200000">
            <a:off x="5372485" y="4085281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0C805F5A-C141-344A-84BA-386EB3FFA0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11707" y="4041485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0C805F5A-C141-344A-84BA-386EB3FFA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707" y="4041485"/>
                <a:ext cx="382222" cy="324470"/>
              </a:xfrm>
              <a:prstGeom prst="rect">
                <a:avLst/>
              </a:prstGeom>
              <a:blipFill>
                <a:blip r:embed="rId9"/>
                <a:stretch>
                  <a:fillRect r="-21875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55269E8E-BED2-F443-959D-29BB93BE48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15691" y="3281875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55269E8E-BED2-F443-959D-29BB93BE4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691" y="3281875"/>
                <a:ext cx="382222" cy="324470"/>
              </a:xfrm>
              <a:prstGeom prst="rect">
                <a:avLst/>
              </a:prstGeom>
              <a:blipFill>
                <a:blip r:embed="rId10"/>
                <a:stretch>
                  <a:fillRect l="-3226" r="-322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C75EF540-9618-2D47-AE6F-51C8D801B2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2544" y="4715907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C75EF540-9618-2D47-AE6F-51C8D801B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544" y="4715907"/>
                <a:ext cx="254169" cy="324470"/>
              </a:xfrm>
              <a:prstGeom prst="rect">
                <a:avLst/>
              </a:prstGeom>
              <a:blipFill>
                <a:blip r:embed="rId14"/>
                <a:stretch>
                  <a:fillRect l="-42857" r="-14286" b="-5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4613A01F-0601-2645-B7F0-28F3C49E2D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9104" y="4709587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4613A01F-0601-2645-B7F0-28F3C49E2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104" y="4709587"/>
                <a:ext cx="254169" cy="324470"/>
              </a:xfrm>
              <a:prstGeom prst="rect">
                <a:avLst/>
              </a:prstGeom>
              <a:blipFill>
                <a:blip r:embed="rId15"/>
                <a:stretch>
                  <a:fillRect l="-52381" r="-14286" b="-5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ADFEDC8F-0E8B-5443-9A7C-30AC0C2C21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2614" y="4701674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ADFEDC8F-0E8B-5443-9A7C-30AC0C2C2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614" y="4701674"/>
                <a:ext cx="254169" cy="324470"/>
              </a:xfrm>
              <a:prstGeom prst="rect">
                <a:avLst/>
              </a:prstGeom>
              <a:blipFill>
                <a:blip r:embed="rId16"/>
                <a:stretch>
                  <a:fillRect l="-47619" r="-14286" b="-5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820DCD61-E2C1-404E-93A0-B3297FD1C1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56986" y="4715907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820DCD61-E2C1-404E-93A0-B3297FD1C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986" y="4715907"/>
                <a:ext cx="254169" cy="324470"/>
              </a:xfrm>
              <a:prstGeom prst="rect">
                <a:avLst/>
              </a:prstGeom>
              <a:blipFill>
                <a:blip r:embed="rId17"/>
                <a:stretch>
                  <a:fillRect l="-47619" r="-14286" b="-5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ight Arrow 96">
            <a:extLst>
              <a:ext uri="{FF2B5EF4-FFF2-40B4-BE49-F238E27FC236}">
                <a16:creationId xmlns:a16="http://schemas.microsoft.com/office/drawing/2014/main" id="{1836D3A8-4DA8-D24C-A7D8-0042559645C4}"/>
              </a:ext>
            </a:extLst>
          </p:cNvPr>
          <p:cNvSpPr/>
          <p:nvPr/>
        </p:nvSpPr>
        <p:spPr>
          <a:xfrm>
            <a:off x="2285982" y="3676220"/>
            <a:ext cx="309252" cy="21229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37FAA71D-5937-9F4D-8B4E-01E72CD369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13011" y="3379453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37FAA71D-5937-9F4D-8B4E-01E72CD36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011" y="3379453"/>
                <a:ext cx="382222" cy="324470"/>
              </a:xfrm>
              <a:prstGeom prst="rect">
                <a:avLst/>
              </a:prstGeom>
              <a:blipFill>
                <a:blip r:embed="rId18"/>
                <a:stretch>
                  <a:fillRect b="-4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ight Arrow 98">
            <a:extLst>
              <a:ext uri="{FF2B5EF4-FFF2-40B4-BE49-F238E27FC236}">
                <a16:creationId xmlns:a16="http://schemas.microsoft.com/office/drawing/2014/main" id="{5EA830FD-87BA-FD4E-BC46-F87E0B6B0A53}"/>
              </a:ext>
            </a:extLst>
          </p:cNvPr>
          <p:cNvSpPr/>
          <p:nvPr/>
        </p:nvSpPr>
        <p:spPr>
          <a:xfrm>
            <a:off x="3484198" y="3702766"/>
            <a:ext cx="309252" cy="21229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Content Placeholder 2">
                <a:extLst>
                  <a:ext uri="{FF2B5EF4-FFF2-40B4-BE49-F238E27FC236}">
                    <a16:creationId xmlns:a16="http://schemas.microsoft.com/office/drawing/2014/main" id="{623D428E-FC7D-0146-9690-82EB9C64B9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11228" y="3406000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0" name="Content Placeholder 2">
                <a:extLst>
                  <a:ext uri="{FF2B5EF4-FFF2-40B4-BE49-F238E27FC236}">
                    <a16:creationId xmlns:a16="http://schemas.microsoft.com/office/drawing/2014/main" id="{623D428E-FC7D-0146-9690-82EB9C64B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228" y="3406000"/>
                <a:ext cx="382222" cy="324470"/>
              </a:xfrm>
              <a:prstGeom prst="rect">
                <a:avLst/>
              </a:prstGeom>
              <a:blipFill>
                <a:blip r:embed="rId19"/>
                <a:stretch>
                  <a:fillRect l="-322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ight Arrow 100">
            <a:extLst>
              <a:ext uri="{FF2B5EF4-FFF2-40B4-BE49-F238E27FC236}">
                <a16:creationId xmlns:a16="http://schemas.microsoft.com/office/drawing/2014/main" id="{5CDD8309-7A74-BA42-9CB9-1ACC922D27D3}"/>
              </a:ext>
            </a:extLst>
          </p:cNvPr>
          <p:cNvSpPr/>
          <p:nvPr/>
        </p:nvSpPr>
        <p:spPr>
          <a:xfrm>
            <a:off x="4730918" y="3716484"/>
            <a:ext cx="309252" cy="21229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2274731B-4A84-9C46-B997-919F5428E1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7947" y="3419718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2274731B-4A84-9C46-B997-919F5428E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947" y="3419718"/>
                <a:ext cx="382222" cy="324470"/>
              </a:xfrm>
              <a:prstGeom prst="rect">
                <a:avLst/>
              </a:prstGeom>
              <a:blipFill>
                <a:blip r:embed="rId19"/>
                <a:stretch>
                  <a:fillRect l="-322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itle 1">
            <a:extLst>
              <a:ext uri="{FF2B5EF4-FFF2-40B4-BE49-F238E27FC236}">
                <a16:creationId xmlns:a16="http://schemas.microsoft.com/office/drawing/2014/main" id="{7C7A3870-AA4F-6541-9A2C-FAB7F09C92C2}"/>
              </a:ext>
            </a:extLst>
          </p:cNvPr>
          <p:cNvSpPr txBox="1">
            <a:spLocks/>
          </p:cNvSpPr>
          <p:nvPr/>
        </p:nvSpPr>
        <p:spPr>
          <a:xfrm>
            <a:off x="769736" y="1428993"/>
            <a:ext cx="5082028" cy="5735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Language Modelling</a:t>
            </a:r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BE9B63AE-271E-F249-AC03-383B63BA5DB9}"/>
              </a:ext>
            </a:extLst>
          </p:cNvPr>
          <p:cNvSpPr txBox="1">
            <a:spLocks/>
          </p:cNvSpPr>
          <p:nvPr/>
        </p:nvSpPr>
        <p:spPr>
          <a:xfrm>
            <a:off x="7112231" y="1465452"/>
            <a:ext cx="4846122" cy="1096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1-to-1 tagging/classification</a:t>
            </a:r>
          </a:p>
        </p:txBody>
      </p:sp>
      <p:sp>
        <p:nvSpPr>
          <p:cNvPr id="163" name="Content Placeholder 2">
            <a:extLst>
              <a:ext uri="{FF2B5EF4-FFF2-40B4-BE49-F238E27FC236}">
                <a16:creationId xmlns:a16="http://schemas.microsoft.com/office/drawing/2014/main" id="{E9E0EE67-07EE-024D-A142-714D99F1AD7C}"/>
              </a:ext>
            </a:extLst>
          </p:cNvPr>
          <p:cNvSpPr txBox="1">
            <a:spLocks/>
          </p:cNvSpPr>
          <p:nvPr/>
        </p:nvSpPr>
        <p:spPr>
          <a:xfrm>
            <a:off x="6277937" y="4402475"/>
            <a:ext cx="834294" cy="30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84BEA51C-2637-1F4B-BAAC-C96FDBD8DBDA}"/>
              </a:ext>
            </a:extLst>
          </p:cNvPr>
          <p:cNvSpPr txBox="1">
            <a:spLocks/>
          </p:cNvSpPr>
          <p:nvPr/>
        </p:nvSpPr>
        <p:spPr>
          <a:xfrm>
            <a:off x="6214272" y="3653686"/>
            <a:ext cx="947185" cy="30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165" name="Content Placeholder 2">
            <a:extLst>
              <a:ext uri="{FF2B5EF4-FFF2-40B4-BE49-F238E27FC236}">
                <a16:creationId xmlns:a16="http://schemas.microsoft.com/office/drawing/2014/main" id="{C38F36B5-FD54-1C46-B24A-AE23A77D1553}"/>
              </a:ext>
            </a:extLst>
          </p:cNvPr>
          <p:cNvSpPr txBox="1">
            <a:spLocks/>
          </p:cNvSpPr>
          <p:nvPr/>
        </p:nvSpPr>
        <p:spPr>
          <a:xfrm>
            <a:off x="6265749" y="2921536"/>
            <a:ext cx="938153" cy="30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2925993F-BAB3-B34B-A567-D2B9157DA86C}"/>
              </a:ext>
            </a:extLst>
          </p:cNvPr>
          <p:cNvSpPr/>
          <p:nvPr/>
        </p:nvSpPr>
        <p:spPr>
          <a:xfrm>
            <a:off x="7529796" y="4425950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DA4EB2F-25AB-5945-AB28-8F9A2B210877}"/>
              </a:ext>
            </a:extLst>
          </p:cNvPr>
          <p:cNvSpPr/>
          <p:nvPr/>
        </p:nvSpPr>
        <p:spPr>
          <a:xfrm>
            <a:off x="7586902" y="4461614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44FF56C0-4465-B642-A77C-AE75D1A544FC}"/>
              </a:ext>
            </a:extLst>
          </p:cNvPr>
          <p:cNvSpPr/>
          <p:nvPr/>
        </p:nvSpPr>
        <p:spPr>
          <a:xfrm>
            <a:off x="7721113" y="4461614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D3A0A6B9-FE24-CD44-9D8E-AD86CACFFA5F}"/>
              </a:ext>
            </a:extLst>
          </p:cNvPr>
          <p:cNvSpPr/>
          <p:nvPr/>
        </p:nvSpPr>
        <p:spPr>
          <a:xfrm>
            <a:off x="7855323" y="4461614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A81A681F-CE54-F74F-AF46-8ACA92F5F039}"/>
              </a:ext>
            </a:extLst>
          </p:cNvPr>
          <p:cNvSpPr/>
          <p:nvPr/>
        </p:nvSpPr>
        <p:spPr>
          <a:xfrm>
            <a:off x="7992591" y="4461614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E7C019AC-936B-414A-A2C9-14434816ECFE}"/>
              </a:ext>
            </a:extLst>
          </p:cNvPr>
          <p:cNvSpPr/>
          <p:nvPr/>
        </p:nvSpPr>
        <p:spPr>
          <a:xfrm>
            <a:off x="7586902" y="2975294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5F030A7E-921C-9349-95E4-0E6B42EDA52C}"/>
              </a:ext>
            </a:extLst>
          </p:cNvPr>
          <p:cNvSpPr/>
          <p:nvPr/>
        </p:nvSpPr>
        <p:spPr>
          <a:xfrm>
            <a:off x="7721113" y="2975294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62748609-3B94-C440-A0FE-0868547BFF0A}"/>
              </a:ext>
            </a:extLst>
          </p:cNvPr>
          <p:cNvSpPr/>
          <p:nvPr/>
        </p:nvSpPr>
        <p:spPr>
          <a:xfrm>
            <a:off x="7855323" y="2975294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B8A786DC-D10B-5640-8F6B-B9F5D5AA7B43}"/>
              </a:ext>
            </a:extLst>
          </p:cNvPr>
          <p:cNvSpPr/>
          <p:nvPr/>
        </p:nvSpPr>
        <p:spPr>
          <a:xfrm>
            <a:off x="7992591" y="2975294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ounded Rectangle 195">
            <a:extLst>
              <a:ext uri="{FF2B5EF4-FFF2-40B4-BE49-F238E27FC236}">
                <a16:creationId xmlns:a16="http://schemas.microsoft.com/office/drawing/2014/main" id="{28EBF5E0-DCEE-5E4C-AFA3-91A04FE4ED9D}"/>
              </a:ext>
            </a:extLst>
          </p:cNvPr>
          <p:cNvSpPr/>
          <p:nvPr/>
        </p:nvSpPr>
        <p:spPr>
          <a:xfrm>
            <a:off x="7466493" y="3679241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236DC672-0FAA-A541-A3D1-BF1CDD1C9730}"/>
              </a:ext>
            </a:extLst>
          </p:cNvPr>
          <p:cNvSpPr/>
          <p:nvPr/>
        </p:nvSpPr>
        <p:spPr>
          <a:xfrm>
            <a:off x="7512572" y="3713562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DC952C03-71DB-1D43-8290-CC39F19F8123}"/>
              </a:ext>
            </a:extLst>
          </p:cNvPr>
          <p:cNvSpPr/>
          <p:nvPr/>
        </p:nvSpPr>
        <p:spPr>
          <a:xfrm>
            <a:off x="7646784" y="3713562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6ABAB451-804E-A542-BF86-73684F77A895}"/>
              </a:ext>
            </a:extLst>
          </p:cNvPr>
          <p:cNvSpPr/>
          <p:nvPr/>
        </p:nvSpPr>
        <p:spPr>
          <a:xfrm>
            <a:off x="7780994" y="3713562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AFCF2B34-3829-D24E-BEB8-E6AD972ADF7F}"/>
              </a:ext>
            </a:extLst>
          </p:cNvPr>
          <p:cNvSpPr/>
          <p:nvPr/>
        </p:nvSpPr>
        <p:spPr>
          <a:xfrm>
            <a:off x="7918262" y="3713562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26FF1820-39A5-7740-93DC-1FAAEAF043EF}"/>
              </a:ext>
            </a:extLst>
          </p:cNvPr>
          <p:cNvSpPr/>
          <p:nvPr/>
        </p:nvSpPr>
        <p:spPr>
          <a:xfrm>
            <a:off x="8058870" y="3715033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ounded Rectangle 212">
            <a:extLst>
              <a:ext uri="{FF2B5EF4-FFF2-40B4-BE49-F238E27FC236}">
                <a16:creationId xmlns:a16="http://schemas.microsoft.com/office/drawing/2014/main" id="{4FA20C1E-80DD-5849-A4F9-A7EA9773F130}"/>
              </a:ext>
            </a:extLst>
          </p:cNvPr>
          <p:cNvSpPr/>
          <p:nvPr/>
        </p:nvSpPr>
        <p:spPr>
          <a:xfrm>
            <a:off x="7540200" y="2944996"/>
            <a:ext cx="614817" cy="20062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ight Arrow 213">
            <a:extLst>
              <a:ext uri="{FF2B5EF4-FFF2-40B4-BE49-F238E27FC236}">
                <a16:creationId xmlns:a16="http://schemas.microsoft.com/office/drawing/2014/main" id="{5225A9CF-3A63-9747-A38E-E5F9365849FA}"/>
              </a:ext>
            </a:extLst>
          </p:cNvPr>
          <p:cNvSpPr/>
          <p:nvPr/>
        </p:nvSpPr>
        <p:spPr>
          <a:xfrm rot="16200000">
            <a:off x="7678585" y="3294736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ight Arrow 214">
            <a:extLst>
              <a:ext uri="{FF2B5EF4-FFF2-40B4-BE49-F238E27FC236}">
                <a16:creationId xmlns:a16="http://schemas.microsoft.com/office/drawing/2014/main" id="{DD32E54E-A6B4-794D-A9CB-1393434CD866}"/>
              </a:ext>
            </a:extLst>
          </p:cNvPr>
          <p:cNvSpPr/>
          <p:nvPr/>
        </p:nvSpPr>
        <p:spPr>
          <a:xfrm rot="16200000">
            <a:off x="7690335" y="4048038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Content Placeholder 2">
                <a:extLst>
                  <a:ext uri="{FF2B5EF4-FFF2-40B4-BE49-F238E27FC236}">
                    <a16:creationId xmlns:a16="http://schemas.microsoft.com/office/drawing/2014/main" id="{91A15F1C-8AC1-BD4C-94A0-4599D16387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29557" y="4004241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6" name="Content Placeholder 2">
                <a:extLst>
                  <a:ext uri="{FF2B5EF4-FFF2-40B4-BE49-F238E27FC236}">
                    <a16:creationId xmlns:a16="http://schemas.microsoft.com/office/drawing/2014/main" id="{91A15F1C-8AC1-BD4C-94A0-4599D1638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57" y="4004241"/>
                <a:ext cx="382222" cy="324470"/>
              </a:xfrm>
              <a:prstGeom prst="rect">
                <a:avLst/>
              </a:prstGeom>
              <a:blipFill>
                <a:blip r:embed="rId20"/>
                <a:stretch>
                  <a:fillRect l="-3333" r="-300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Content Placeholder 2">
                <a:extLst>
                  <a:ext uri="{FF2B5EF4-FFF2-40B4-BE49-F238E27FC236}">
                    <a16:creationId xmlns:a16="http://schemas.microsoft.com/office/drawing/2014/main" id="{4AB92382-75DA-F24E-B370-8B0625590D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33541" y="3244631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7" name="Content Placeholder 2">
                <a:extLst>
                  <a:ext uri="{FF2B5EF4-FFF2-40B4-BE49-F238E27FC236}">
                    <a16:creationId xmlns:a16="http://schemas.microsoft.com/office/drawing/2014/main" id="{4AB92382-75DA-F24E-B370-8B0625590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541" y="3244631"/>
                <a:ext cx="382222" cy="324470"/>
              </a:xfrm>
              <a:prstGeom prst="rect">
                <a:avLst/>
              </a:prstGeom>
              <a:blipFill>
                <a:blip r:embed="rId21"/>
                <a:stretch>
                  <a:fillRect l="-3226" r="-645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Content Placeholder 2">
                <a:extLst>
                  <a:ext uri="{FF2B5EF4-FFF2-40B4-BE49-F238E27FC236}">
                    <a16:creationId xmlns:a16="http://schemas.microsoft.com/office/drawing/2014/main" id="{093126E7-64C5-424A-8264-F100504393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62075" y="2458672"/>
                <a:ext cx="859325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8" name="Content Placeholder 2">
                <a:extLst>
                  <a:ext uri="{FF2B5EF4-FFF2-40B4-BE49-F238E27FC236}">
                    <a16:creationId xmlns:a16="http://schemas.microsoft.com/office/drawing/2014/main" id="{093126E7-64C5-424A-8264-F10050439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075" y="2458672"/>
                <a:ext cx="859325" cy="324470"/>
              </a:xfrm>
              <a:prstGeom prst="rect">
                <a:avLst/>
              </a:prstGeom>
              <a:blipFill>
                <a:blip r:embed="rId22"/>
                <a:stretch>
                  <a:fillRect b="-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Rounded Rectangle 218">
            <a:extLst>
              <a:ext uri="{FF2B5EF4-FFF2-40B4-BE49-F238E27FC236}">
                <a16:creationId xmlns:a16="http://schemas.microsoft.com/office/drawing/2014/main" id="{3BE455C8-0EDD-F140-B1A8-1351E3B7F5CA}"/>
              </a:ext>
            </a:extLst>
          </p:cNvPr>
          <p:cNvSpPr/>
          <p:nvPr/>
        </p:nvSpPr>
        <p:spPr>
          <a:xfrm>
            <a:off x="8719482" y="4443487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DEF2B7C8-186D-DC4D-999E-4A60E2A0F973}"/>
              </a:ext>
            </a:extLst>
          </p:cNvPr>
          <p:cNvSpPr/>
          <p:nvPr/>
        </p:nvSpPr>
        <p:spPr>
          <a:xfrm>
            <a:off x="8776588" y="4479151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F3B42A7D-782C-6849-BC0F-2E37A2D77E0A}"/>
              </a:ext>
            </a:extLst>
          </p:cNvPr>
          <p:cNvSpPr/>
          <p:nvPr/>
        </p:nvSpPr>
        <p:spPr>
          <a:xfrm>
            <a:off x="8910799" y="4479151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D23944BF-EE22-264E-858C-09037246436C}"/>
              </a:ext>
            </a:extLst>
          </p:cNvPr>
          <p:cNvSpPr/>
          <p:nvPr/>
        </p:nvSpPr>
        <p:spPr>
          <a:xfrm>
            <a:off x="9045010" y="4479151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8CF82E10-8C86-9340-9F5F-E56FBD68D27B}"/>
              </a:ext>
            </a:extLst>
          </p:cNvPr>
          <p:cNvSpPr/>
          <p:nvPr/>
        </p:nvSpPr>
        <p:spPr>
          <a:xfrm>
            <a:off x="9182279" y="4479151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7D6D784F-80FC-8646-A90D-02EE8B59254E}"/>
              </a:ext>
            </a:extLst>
          </p:cNvPr>
          <p:cNvSpPr/>
          <p:nvPr/>
        </p:nvSpPr>
        <p:spPr>
          <a:xfrm>
            <a:off x="8776588" y="2992831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A7AD322D-EF27-554A-A75A-EA5A8657F5BF}"/>
              </a:ext>
            </a:extLst>
          </p:cNvPr>
          <p:cNvSpPr/>
          <p:nvPr/>
        </p:nvSpPr>
        <p:spPr>
          <a:xfrm>
            <a:off x="8910799" y="2992831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61DF0D20-9562-7D44-A840-69DBF0255511}"/>
              </a:ext>
            </a:extLst>
          </p:cNvPr>
          <p:cNvSpPr/>
          <p:nvPr/>
        </p:nvSpPr>
        <p:spPr>
          <a:xfrm>
            <a:off x="9045010" y="2992831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394FE817-13FD-A049-85F9-EB50C1CA4C9C}"/>
              </a:ext>
            </a:extLst>
          </p:cNvPr>
          <p:cNvSpPr/>
          <p:nvPr/>
        </p:nvSpPr>
        <p:spPr>
          <a:xfrm>
            <a:off x="9182279" y="2992831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ounded Rectangle 227">
            <a:extLst>
              <a:ext uri="{FF2B5EF4-FFF2-40B4-BE49-F238E27FC236}">
                <a16:creationId xmlns:a16="http://schemas.microsoft.com/office/drawing/2014/main" id="{8B077499-9390-0945-950D-EE71D1E21DA5}"/>
              </a:ext>
            </a:extLst>
          </p:cNvPr>
          <p:cNvSpPr/>
          <p:nvPr/>
        </p:nvSpPr>
        <p:spPr>
          <a:xfrm>
            <a:off x="8656179" y="3696778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1A1BA61B-9DD9-084D-A343-B574B9C98E4D}"/>
              </a:ext>
            </a:extLst>
          </p:cNvPr>
          <p:cNvSpPr/>
          <p:nvPr/>
        </p:nvSpPr>
        <p:spPr>
          <a:xfrm>
            <a:off x="8702259" y="3731099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26F5B96F-42A1-A34F-A14A-B8B724C58510}"/>
              </a:ext>
            </a:extLst>
          </p:cNvPr>
          <p:cNvSpPr/>
          <p:nvPr/>
        </p:nvSpPr>
        <p:spPr>
          <a:xfrm>
            <a:off x="8836470" y="3731099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B25F7523-04B6-E24D-8DE4-EF2F1A43C1B7}"/>
              </a:ext>
            </a:extLst>
          </p:cNvPr>
          <p:cNvSpPr/>
          <p:nvPr/>
        </p:nvSpPr>
        <p:spPr>
          <a:xfrm>
            <a:off x="8970680" y="3731099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66E7A6EE-130A-6A43-8DE0-8B4FBCBE48F5}"/>
              </a:ext>
            </a:extLst>
          </p:cNvPr>
          <p:cNvSpPr/>
          <p:nvPr/>
        </p:nvSpPr>
        <p:spPr>
          <a:xfrm>
            <a:off x="9107948" y="3731099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36915235-ADDC-9040-8A7C-A1F13DE5F47C}"/>
              </a:ext>
            </a:extLst>
          </p:cNvPr>
          <p:cNvSpPr/>
          <p:nvPr/>
        </p:nvSpPr>
        <p:spPr>
          <a:xfrm>
            <a:off x="9248556" y="3732570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ounded Rectangle 233">
            <a:extLst>
              <a:ext uri="{FF2B5EF4-FFF2-40B4-BE49-F238E27FC236}">
                <a16:creationId xmlns:a16="http://schemas.microsoft.com/office/drawing/2014/main" id="{599F4195-0609-5A41-AD9A-FABB8E0D0D0F}"/>
              </a:ext>
            </a:extLst>
          </p:cNvPr>
          <p:cNvSpPr/>
          <p:nvPr/>
        </p:nvSpPr>
        <p:spPr>
          <a:xfrm>
            <a:off x="8729886" y="2962533"/>
            <a:ext cx="614817" cy="20062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ight Arrow 234">
            <a:extLst>
              <a:ext uri="{FF2B5EF4-FFF2-40B4-BE49-F238E27FC236}">
                <a16:creationId xmlns:a16="http://schemas.microsoft.com/office/drawing/2014/main" id="{7F59BEE7-A343-E242-A074-B17ABA8A1E8A}"/>
              </a:ext>
            </a:extLst>
          </p:cNvPr>
          <p:cNvSpPr/>
          <p:nvPr/>
        </p:nvSpPr>
        <p:spPr>
          <a:xfrm rot="16200000">
            <a:off x="8868271" y="3312273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ight Arrow 235">
            <a:extLst>
              <a:ext uri="{FF2B5EF4-FFF2-40B4-BE49-F238E27FC236}">
                <a16:creationId xmlns:a16="http://schemas.microsoft.com/office/drawing/2014/main" id="{A223A81A-6CE4-6E4A-AC97-D94AC5E75C9C}"/>
              </a:ext>
            </a:extLst>
          </p:cNvPr>
          <p:cNvSpPr/>
          <p:nvPr/>
        </p:nvSpPr>
        <p:spPr>
          <a:xfrm rot="16200000">
            <a:off x="8880021" y="4065575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Content Placeholder 2">
                <a:extLst>
                  <a:ext uri="{FF2B5EF4-FFF2-40B4-BE49-F238E27FC236}">
                    <a16:creationId xmlns:a16="http://schemas.microsoft.com/office/drawing/2014/main" id="{95687D2C-7F7C-764F-B061-ED2C26EAFD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19243" y="4021778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37" name="Content Placeholder 2">
                <a:extLst>
                  <a:ext uri="{FF2B5EF4-FFF2-40B4-BE49-F238E27FC236}">
                    <a16:creationId xmlns:a16="http://schemas.microsoft.com/office/drawing/2014/main" id="{95687D2C-7F7C-764F-B061-ED2C26EAF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243" y="4021778"/>
                <a:ext cx="382222" cy="324470"/>
              </a:xfrm>
              <a:prstGeom prst="rect">
                <a:avLst/>
              </a:prstGeom>
              <a:blipFill>
                <a:blip r:embed="rId23"/>
                <a:stretch>
                  <a:fillRect l="-3226" r="-2580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Content Placeholder 2">
                <a:extLst>
                  <a:ext uri="{FF2B5EF4-FFF2-40B4-BE49-F238E27FC236}">
                    <a16:creationId xmlns:a16="http://schemas.microsoft.com/office/drawing/2014/main" id="{43EEEBEC-9021-4441-9BFE-C99BEA61E8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23227" y="3262168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38" name="Content Placeholder 2">
                <a:extLst>
                  <a:ext uri="{FF2B5EF4-FFF2-40B4-BE49-F238E27FC236}">
                    <a16:creationId xmlns:a16="http://schemas.microsoft.com/office/drawing/2014/main" id="{43EEEBEC-9021-4441-9BFE-C99BEA61E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227" y="3262168"/>
                <a:ext cx="382222" cy="324470"/>
              </a:xfrm>
              <a:prstGeom prst="rect">
                <a:avLst/>
              </a:prstGeom>
              <a:blipFill>
                <a:blip r:embed="rId24"/>
                <a:stretch>
                  <a:fillRect l="-6667" r="-6667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9" name="Rounded Rectangle 238">
            <a:extLst>
              <a:ext uri="{FF2B5EF4-FFF2-40B4-BE49-F238E27FC236}">
                <a16:creationId xmlns:a16="http://schemas.microsoft.com/office/drawing/2014/main" id="{2E3BF1EA-67E0-B34E-BDE5-A07E4AB3E315}"/>
              </a:ext>
            </a:extLst>
          </p:cNvPr>
          <p:cNvSpPr/>
          <p:nvPr/>
        </p:nvSpPr>
        <p:spPr>
          <a:xfrm>
            <a:off x="9959662" y="4454066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DD16884B-C5E2-EB4E-8A1C-62FD10F61AAA}"/>
              </a:ext>
            </a:extLst>
          </p:cNvPr>
          <p:cNvSpPr/>
          <p:nvPr/>
        </p:nvSpPr>
        <p:spPr>
          <a:xfrm>
            <a:off x="10016768" y="4489729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725E275D-7A4B-8A49-BCC0-0F2384A97DC0}"/>
              </a:ext>
            </a:extLst>
          </p:cNvPr>
          <p:cNvSpPr/>
          <p:nvPr/>
        </p:nvSpPr>
        <p:spPr>
          <a:xfrm>
            <a:off x="10150979" y="4489729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EE5A487B-7A75-924E-A258-FECB1C47BF07}"/>
              </a:ext>
            </a:extLst>
          </p:cNvPr>
          <p:cNvSpPr/>
          <p:nvPr/>
        </p:nvSpPr>
        <p:spPr>
          <a:xfrm>
            <a:off x="10285189" y="4489729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227B6D3E-1B74-374C-85E2-4206749CC8CD}"/>
              </a:ext>
            </a:extLst>
          </p:cNvPr>
          <p:cNvSpPr/>
          <p:nvPr/>
        </p:nvSpPr>
        <p:spPr>
          <a:xfrm>
            <a:off x="10422457" y="4489729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9A6284DF-653C-CE40-BC21-6A78464F4BE2}"/>
              </a:ext>
            </a:extLst>
          </p:cNvPr>
          <p:cNvSpPr/>
          <p:nvPr/>
        </p:nvSpPr>
        <p:spPr>
          <a:xfrm>
            <a:off x="10016768" y="3003410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09A60D66-1AA4-C94E-A60C-551D3FF3AC5F}"/>
              </a:ext>
            </a:extLst>
          </p:cNvPr>
          <p:cNvSpPr/>
          <p:nvPr/>
        </p:nvSpPr>
        <p:spPr>
          <a:xfrm>
            <a:off x="10150979" y="3003410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8A1ADD4D-B376-D140-AF4C-A4AF5FAD80F0}"/>
              </a:ext>
            </a:extLst>
          </p:cNvPr>
          <p:cNvSpPr/>
          <p:nvPr/>
        </p:nvSpPr>
        <p:spPr>
          <a:xfrm>
            <a:off x="10285189" y="3003410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2BD45877-0487-984A-83E6-4B2DBB896DE7}"/>
              </a:ext>
            </a:extLst>
          </p:cNvPr>
          <p:cNvSpPr/>
          <p:nvPr/>
        </p:nvSpPr>
        <p:spPr>
          <a:xfrm>
            <a:off x="10422457" y="3003410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ounded Rectangle 247">
            <a:extLst>
              <a:ext uri="{FF2B5EF4-FFF2-40B4-BE49-F238E27FC236}">
                <a16:creationId xmlns:a16="http://schemas.microsoft.com/office/drawing/2014/main" id="{13DD0A9D-89FF-A849-B79E-991ADC35E67A}"/>
              </a:ext>
            </a:extLst>
          </p:cNvPr>
          <p:cNvSpPr/>
          <p:nvPr/>
        </p:nvSpPr>
        <p:spPr>
          <a:xfrm>
            <a:off x="9896358" y="3707357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AEBD30F0-911D-8949-AD1B-1F070FD04228}"/>
              </a:ext>
            </a:extLst>
          </p:cNvPr>
          <p:cNvSpPr/>
          <p:nvPr/>
        </p:nvSpPr>
        <p:spPr>
          <a:xfrm>
            <a:off x="9942438" y="3741677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4072D215-3F21-F54D-ABF2-9996D508EAD6}"/>
              </a:ext>
            </a:extLst>
          </p:cNvPr>
          <p:cNvSpPr/>
          <p:nvPr/>
        </p:nvSpPr>
        <p:spPr>
          <a:xfrm>
            <a:off x="10076648" y="3741677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C704E03A-8B83-4546-A1FA-679C9CC6D18D}"/>
              </a:ext>
            </a:extLst>
          </p:cNvPr>
          <p:cNvSpPr/>
          <p:nvPr/>
        </p:nvSpPr>
        <p:spPr>
          <a:xfrm>
            <a:off x="10210859" y="3741677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2DDE30AD-7A54-7048-A6AC-1C14042AB54D}"/>
              </a:ext>
            </a:extLst>
          </p:cNvPr>
          <p:cNvSpPr/>
          <p:nvPr/>
        </p:nvSpPr>
        <p:spPr>
          <a:xfrm>
            <a:off x="10348127" y="3741677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81AAECC9-6C98-2E44-81FF-5A01270D4F1D}"/>
              </a:ext>
            </a:extLst>
          </p:cNvPr>
          <p:cNvSpPr/>
          <p:nvPr/>
        </p:nvSpPr>
        <p:spPr>
          <a:xfrm>
            <a:off x="10488735" y="3743148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ounded Rectangle 253">
            <a:extLst>
              <a:ext uri="{FF2B5EF4-FFF2-40B4-BE49-F238E27FC236}">
                <a16:creationId xmlns:a16="http://schemas.microsoft.com/office/drawing/2014/main" id="{B93C93E7-287A-9240-AEFC-FA77AD150706}"/>
              </a:ext>
            </a:extLst>
          </p:cNvPr>
          <p:cNvSpPr/>
          <p:nvPr/>
        </p:nvSpPr>
        <p:spPr>
          <a:xfrm>
            <a:off x="9970065" y="2973111"/>
            <a:ext cx="614817" cy="20062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ight Arrow 254">
            <a:extLst>
              <a:ext uri="{FF2B5EF4-FFF2-40B4-BE49-F238E27FC236}">
                <a16:creationId xmlns:a16="http://schemas.microsoft.com/office/drawing/2014/main" id="{EC40E48B-0C9F-BC4D-B06F-CC24679AB70B}"/>
              </a:ext>
            </a:extLst>
          </p:cNvPr>
          <p:cNvSpPr/>
          <p:nvPr/>
        </p:nvSpPr>
        <p:spPr>
          <a:xfrm rot="16200000">
            <a:off x="10108451" y="3322852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ight Arrow 255">
            <a:extLst>
              <a:ext uri="{FF2B5EF4-FFF2-40B4-BE49-F238E27FC236}">
                <a16:creationId xmlns:a16="http://schemas.microsoft.com/office/drawing/2014/main" id="{FD9C04F3-5A7F-084F-97CA-F93DFA90014D}"/>
              </a:ext>
            </a:extLst>
          </p:cNvPr>
          <p:cNvSpPr/>
          <p:nvPr/>
        </p:nvSpPr>
        <p:spPr>
          <a:xfrm rot="16200000">
            <a:off x="10120200" y="4076153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Content Placeholder 2">
                <a:extLst>
                  <a:ext uri="{FF2B5EF4-FFF2-40B4-BE49-F238E27FC236}">
                    <a16:creationId xmlns:a16="http://schemas.microsoft.com/office/drawing/2014/main" id="{9BA564B5-F971-AA48-9C9C-C45FA8AC37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59423" y="4032357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57" name="Content Placeholder 2">
                <a:extLst>
                  <a:ext uri="{FF2B5EF4-FFF2-40B4-BE49-F238E27FC236}">
                    <a16:creationId xmlns:a16="http://schemas.microsoft.com/office/drawing/2014/main" id="{9BA564B5-F971-AA48-9C9C-C45FA8AC3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423" y="4032357"/>
                <a:ext cx="382222" cy="324470"/>
              </a:xfrm>
              <a:prstGeom prst="rect">
                <a:avLst/>
              </a:prstGeom>
              <a:blipFill>
                <a:blip r:embed="rId25"/>
                <a:stretch>
                  <a:fillRect l="-3226" r="-2580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Content Placeholder 2">
                <a:extLst>
                  <a:ext uri="{FF2B5EF4-FFF2-40B4-BE49-F238E27FC236}">
                    <a16:creationId xmlns:a16="http://schemas.microsoft.com/office/drawing/2014/main" id="{AE0FB37D-ED16-214C-806D-866AE61664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63406" y="3272746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58" name="Content Placeholder 2">
                <a:extLst>
                  <a:ext uri="{FF2B5EF4-FFF2-40B4-BE49-F238E27FC236}">
                    <a16:creationId xmlns:a16="http://schemas.microsoft.com/office/drawing/2014/main" id="{AE0FB37D-ED16-214C-806D-866AE6166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406" y="3272746"/>
                <a:ext cx="382222" cy="324470"/>
              </a:xfrm>
              <a:prstGeom prst="rect">
                <a:avLst/>
              </a:prstGeom>
              <a:blipFill>
                <a:blip r:embed="rId26"/>
                <a:stretch>
                  <a:fillRect l="-3226" r="-645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9" name="Rounded Rectangle 258">
            <a:extLst>
              <a:ext uri="{FF2B5EF4-FFF2-40B4-BE49-F238E27FC236}">
                <a16:creationId xmlns:a16="http://schemas.microsoft.com/office/drawing/2014/main" id="{CB1523A8-F852-8847-9333-D5F6CFCA199A}"/>
              </a:ext>
            </a:extLst>
          </p:cNvPr>
          <p:cNvSpPr/>
          <p:nvPr/>
        </p:nvSpPr>
        <p:spPr>
          <a:xfrm>
            <a:off x="11213706" y="4459853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E608068B-A04E-BC4F-A1AE-459341E49ACA}"/>
              </a:ext>
            </a:extLst>
          </p:cNvPr>
          <p:cNvSpPr/>
          <p:nvPr/>
        </p:nvSpPr>
        <p:spPr>
          <a:xfrm>
            <a:off x="11270812" y="4495517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82378043-7512-DF40-8B8B-E7F1B053F6B5}"/>
              </a:ext>
            </a:extLst>
          </p:cNvPr>
          <p:cNvSpPr/>
          <p:nvPr/>
        </p:nvSpPr>
        <p:spPr>
          <a:xfrm>
            <a:off x="11405022" y="4495517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51DAF216-3AE4-7145-95A0-276448D09E37}"/>
              </a:ext>
            </a:extLst>
          </p:cNvPr>
          <p:cNvSpPr/>
          <p:nvPr/>
        </p:nvSpPr>
        <p:spPr>
          <a:xfrm>
            <a:off x="11539233" y="4495517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B17EBA1B-F139-1A43-A3C5-EEA701B2060C}"/>
              </a:ext>
            </a:extLst>
          </p:cNvPr>
          <p:cNvSpPr/>
          <p:nvPr/>
        </p:nvSpPr>
        <p:spPr>
          <a:xfrm>
            <a:off x="11676501" y="4495517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7FAECA58-DEF5-DB43-8384-283ED63793F5}"/>
              </a:ext>
            </a:extLst>
          </p:cNvPr>
          <p:cNvSpPr/>
          <p:nvPr/>
        </p:nvSpPr>
        <p:spPr>
          <a:xfrm>
            <a:off x="11270812" y="3009197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EE55FBBB-B8E3-0446-8907-E668F8E7B6D7}"/>
              </a:ext>
            </a:extLst>
          </p:cNvPr>
          <p:cNvSpPr/>
          <p:nvPr/>
        </p:nvSpPr>
        <p:spPr>
          <a:xfrm>
            <a:off x="11405022" y="3009197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5524B884-EE31-A14A-9FCA-4B49C4AAD788}"/>
              </a:ext>
            </a:extLst>
          </p:cNvPr>
          <p:cNvSpPr/>
          <p:nvPr/>
        </p:nvSpPr>
        <p:spPr>
          <a:xfrm>
            <a:off x="11539233" y="3009197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C8541191-753A-EE49-A315-C655F5965C6C}"/>
              </a:ext>
            </a:extLst>
          </p:cNvPr>
          <p:cNvSpPr/>
          <p:nvPr/>
        </p:nvSpPr>
        <p:spPr>
          <a:xfrm>
            <a:off x="11676501" y="3009197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ounded Rectangle 267">
            <a:extLst>
              <a:ext uri="{FF2B5EF4-FFF2-40B4-BE49-F238E27FC236}">
                <a16:creationId xmlns:a16="http://schemas.microsoft.com/office/drawing/2014/main" id="{132CE71F-FAD2-2F44-8D70-DD2DA916D12D}"/>
              </a:ext>
            </a:extLst>
          </p:cNvPr>
          <p:cNvSpPr/>
          <p:nvPr/>
        </p:nvSpPr>
        <p:spPr>
          <a:xfrm>
            <a:off x="11150403" y="3713143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EB64AAA0-68DC-C647-B872-37058A7F9A7F}"/>
              </a:ext>
            </a:extLst>
          </p:cNvPr>
          <p:cNvSpPr/>
          <p:nvPr/>
        </p:nvSpPr>
        <p:spPr>
          <a:xfrm>
            <a:off x="11196483" y="3747464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F57DF040-27E7-A84D-B772-ADCD10A7626A}"/>
              </a:ext>
            </a:extLst>
          </p:cNvPr>
          <p:cNvSpPr/>
          <p:nvPr/>
        </p:nvSpPr>
        <p:spPr>
          <a:xfrm>
            <a:off x="11330693" y="3747464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1FABA36B-5AEB-3D41-91C2-E9B1F1CA4C1F}"/>
              </a:ext>
            </a:extLst>
          </p:cNvPr>
          <p:cNvSpPr/>
          <p:nvPr/>
        </p:nvSpPr>
        <p:spPr>
          <a:xfrm>
            <a:off x="11464904" y="3747464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008063FF-510A-414B-AC11-43E07619D0FD}"/>
              </a:ext>
            </a:extLst>
          </p:cNvPr>
          <p:cNvSpPr/>
          <p:nvPr/>
        </p:nvSpPr>
        <p:spPr>
          <a:xfrm>
            <a:off x="11602172" y="3747464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C323FAA0-B2D6-3540-B161-734017E687D8}"/>
              </a:ext>
            </a:extLst>
          </p:cNvPr>
          <p:cNvSpPr/>
          <p:nvPr/>
        </p:nvSpPr>
        <p:spPr>
          <a:xfrm>
            <a:off x="11742780" y="3748936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ounded Rectangle 273">
            <a:extLst>
              <a:ext uri="{FF2B5EF4-FFF2-40B4-BE49-F238E27FC236}">
                <a16:creationId xmlns:a16="http://schemas.microsoft.com/office/drawing/2014/main" id="{BE10086D-AD3E-B443-BD1A-FBA9D7A23FB2}"/>
              </a:ext>
            </a:extLst>
          </p:cNvPr>
          <p:cNvSpPr/>
          <p:nvPr/>
        </p:nvSpPr>
        <p:spPr>
          <a:xfrm>
            <a:off x="11224110" y="2978899"/>
            <a:ext cx="614817" cy="20062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ight Arrow 274">
            <a:extLst>
              <a:ext uri="{FF2B5EF4-FFF2-40B4-BE49-F238E27FC236}">
                <a16:creationId xmlns:a16="http://schemas.microsoft.com/office/drawing/2014/main" id="{B7F402D6-422E-EC41-B732-575242AAE55B}"/>
              </a:ext>
            </a:extLst>
          </p:cNvPr>
          <p:cNvSpPr/>
          <p:nvPr/>
        </p:nvSpPr>
        <p:spPr>
          <a:xfrm rot="16200000">
            <a:off x="11362494" y="3328639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ight Arrow 275">
            <a:extLst>
              <a:ext uri="{FF2B5EF4-FFF2-40B4-BE49-F238E27FC236}">
                <a16:creationId xmlns:a16="http://schemas.microsoft.com/office/drawing/2014/main" id="{F46C018E-AC35-FE4C-BC94-F5054BF6795B}"/>
              </a:ext>
            </a:extLst>
          </p:cNvPr>
          <p:cNvSpPr/>
          <p:nvPr/>
        </p:nvSpPr>
        <p:spPr>
          <a:xfrm rot="16200000">
            <a:off x="11374245" y="4081940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Content Placeholder 2">
                <a:extLst>
                  <a:ext uri="{FF2B5EF4-FFF2-40B4-BE49-F238E27FC236}">
                    <a16:creationId xmlns:a16="http://schemas.microsoft.com/office/drawing/2014/main" id="{7AA2DB0E-237A-8F41-94E3-07534700EF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13467" y="4038144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77" name="Content Placeholder 2">
                <a:extLst>
                  <a:ext uri="{FF2B5EF4-FFF2-40B4-BE49-F238E27FC236}">
                    <a16:creationId xmlns:a16="http://schemas.microsoft.com/office/drawing/2014/main" id="{7AA2DB0E-237A-8F41-94E3-07534700E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467" y="4038144"/>
                <a:ext cx="382222" cy="324470"/>
              </a:xfrm>
              <a:prstGeom prst="rect">
                <a:avLst/>
              </a:prstGeom>
              <a:blipFill>
                <a:blip r:embed="rId27"/>
                <a:stretch>
                  <a:fillRect l="-3226" r="-2580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Content Placeholder 2">
                <a:extLst>
                  <a:ext uri="{FF2B5EF4-FFF2-40B4-BE49-F238E27FC236}">
                    <a16:creationId xmlns:a16="http://schemas.microsoft.com/office/drawing/2014/main" id="{586E499D-071F-9C4F-9081-1E15CE1B57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17451" y="3278534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78" name="Content Placeholder 2">
                <a:extLst>
                  <a:ext uri="{FF2B5EF4-FFF2-40B4-BE49-F238E27FC236}">
                    <a16:creationId xmlns:a16="http://schemas.microsoft.com/office/drawing/2014/main" id="{586E499D-071F-9C4F-9081-1E15CE1B5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7451" y="3278534"/>
                <a:ext cx="382222" cy="324470"/>
              </a:xfrm>
              <a:prstGeom prst="rect">
                <a:avLst/>
              </a:prstGeom>
              <a:blipFill>
                <a:blip r:embed="rId28"/>
                <a:stretch>
                  <a:fillRect l="-3226" r="-645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Content Placeholder 2">
                <a:extLst>
                  <a:ext uri="{FF2B5EF4-FFF2-40B4-BE49-F238E27FC236}">
                    <a16:creationId xmlns:a16="http://schemas.microsoft.com/office/drawing/2014/main" id="{D0106277-2F72-1242-AE54-D2E667E2B1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57261" y="2460679"/>
                <a:ext cx="859325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79" name="Content Placeholder 2">
                <a:extLst>
                  <a:ext uri="{FF2B5EF4-FFF2-40B4-BE49-F238E27FC236}">
                    <a16:creationId xmlns:a16="http://schemas.microsoft.com/office/drawing/2014/main" id="{D0106277-2F72-1242-AE54-D2E667E2B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261" y="2460679"/>
                <a:ext cx="859325" cy="324470"/>
              </a:xfrm>
              <a:prstGeom prst="rect">
                <a:avLst/>
              </a:prstGeom>
              <a:blipFill>
                <a:blip r:embed="rId29"/>
                <a:stretch>
                  <a:fillRect b="-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Content Placeholder 2">
                <a:extLst>
                  <a:ext uri="{FF2B5EF4-FFF2-40B4-BE49-F238E27FC236}">
                    <a16:creationId xmlns:a16="http://schemas.microsoft.com/office/drawing/2014/main" id="{B122AF13-10DC-A54F-9AA9-FCB7259A44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10898" y="2530557"/>
                <a:ext cx="859325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80" name="Content Placeholder 2">
                <a:extLst>
                  <a:ext uri="{FF2B5EF4-FFF2-40B4-BE49-F238E27FC236}">
                    <a16:creationId xmlns:a16="http://schemas.microsoft.com/office/drawing/2014/main" id="{B122AF13-10DC-A54F-9AA9-FCB7259A4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0898" y="2530557"/>
                <a:ext cx="859325" cy="324470"/>
              </a:xfrm>
              <a:prstGeom prst="rect">
                <a:avLst/>
              </a:prstGeom>
              <a:blipFill>
                <a:blip r:embed="rId30"/>
                <a:stretch>
                  <a:fillRect b="-6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Content Placeholder 2">
                <a:extLst>
                  <a:ext uri="{FF2B5EF4-FFF2-40B4-BE49-F238E27FC236}">
                    <a16:creationId xmlns:a16="http://schemas.microsoft.com/office/drawing/2014/main" id="{C7C8E49D-5F1B-664E-BBA1-21C5D742D6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64942" y="2525016"/>
                <a:ext cx="859325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81" name="Content Placeholder 2">
                <a:extLst>
                  <a:ext uri="{FF2B5EF4-FFF2-40B4-BE49-F238E27FC236}">
                    <a16:creationId xmlns:a16="http://schemas.microsoft.com/office/drawing/2014/main" id="{C7C8E49D-5F1B-664E-BBA1-21C5D742D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942" y="2525016"/>
                <a:ext cx="859325" cy="324470"/>
              </a:xfrm>
              <a:prstGeom prst="rect">
                <a:avLst/>
              </a:prstGeom>
              <a:blipFill>
                <a:blip r:embed="rId31"/>
                <a:stretch>
                  <a:fillRect b="-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Content Placeholder 2">
                <a:extLst>
                  <a:ext uri="{FF2B5EF4-FFF2-40B4-BE49-F238E27FC236}">
                    <a16:creationId xmlns:a16="http://schemas.microsoft.com/office/drawing/2014/main" id="{11128F9D-6AA9-9749-B341-E025CEC7BF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34304" y="4712566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82" name="Content Placeholder 2">
                <a:extLst>
                  <a:ext uri="{FF2B5EF4-FFF2-40B4-BE49-F238E27FC236}">
                    <a16:creationId xmlns:a16="http://schemas.microsoft.com/office/drawing/2014/main" id="{11128F9D-6AA9-9749-B341-E025CEC7B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304" y="4712566"/>
                <a:ext cx="254169" cy="324470"/>
              </a:xfrm>
              <a:prstGeom prst="rect">
                <a:avLst/>
              </a:prstGeom>
              <a:blipFill>
                <a:blip r:embed="rId32"/>
                <a:stretch>
                  <a:fillRect r="-80000" b="-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Content Placeholder 2">
                <a:extLst>
                  <a:ext uri="{FF2B5EF4-FFF2-40B4-BE49-F238E27FC236}">
                    <a16:creationId xmlns:a16="http://schemas.microsoft.com/office/drawing/2014/main" id="{6804BE15-6565-1C40-AEEC-AD32F276B3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80864" y="4706246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83" name="Content Placeholder 2">
                <a:extLst>
                  <a:ext uri="{FF2B5EF4-FFF2-40B4-BE49-F238E27FC236}">
                    <a16:creationId xmlns:a16="http://schemas.microsoft.com/office/drawing/2014/main" id="{6804BE15-6565-1C40-AEEC-AD32F276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864" y="4706246"/>
                <a:ext cx="254169" cy="324470"/>
              </a:xfrm>
              <a:prstGeom prst="rect">
                <a:avLst/>
              </a:prstGeom>
              <a:blipFill>
                <a:blip r:embed="rId33"/>
                <a:stretch>
                  <a:fillRect r="-71429" b="-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Content Placeholder 2">
                <a:extLst>
                  <a:ext uri="{FF2B5EF4-FFF2-40B4-BE49-F238E27FC236}">
                    <a16:creationId xmlns:a16="http://schemas.microsoft.com/office/drawing/2014/main" id="{8F0EF58B-1623-EE46-8A6F-4E03421A61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84374" y="4698333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84" name="Content Placeholder 2">
                <a:extLst>
                  <a:ext uri="{FF2B5EF4-FFF2-40B4-BE49-F238E27FC236}">
                    <a16:creationId xmlns:a16="http://schemas.microsoft.com/office/drawing/2014/main" id="{8F0EF58B-1623-EE46-8A6F-4E03421A6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374" y="4698333"/>
                <a:ext cx="254169" cy="324470"/>
              </a:xfrm>
              <a:prstGeom prst="rect">
                <a:avLst/>
              </a:prstGeom>
              <a:blipFill>
                <a:blip r:embed="rId34"/>
                <a:stretch>
                  <a:fillRect r="-80000" b="-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Content Placeholder 2">
                <a:extLst>
                  <a:ext uri="{FF2B5EF4-FFF2-40B4-BE49-F238E27FC236}">
                    <a16:creationId xmlns:a16="http://schemas.microsoft.com/office/drawing/2014/main" id="{9013CB61-EA1F-E24C-BB33-AB5009FED8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58746" y="4712566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85" name="Content Placeholder 2">
                <a:extLst>
                  <a:ext uri="{FF2B5EF4-FFF2-40B4-BE49-F238E27FC236}">
                    <a16:creationId xmlns:a16="http://schemas.microsoft.com/office/drawing/2014/main" id="{9013CB61-EA1F-E24C-BB33-AB5009FED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746" y="4712566"/>
                <a:ext cx="254169" cy="324470"/>
              </a:xfrm>
              <a:prstGeom prst="rect">
                <a:avLst/>
              </a:prstGeom>
              <a:blipFill>
                <a:blip r:embed="rId35"/>
                <a:stretch>
                  <a:fillRect r="-71429" b="-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" name="Right Arrow 285">
            <a:extLst>
              <a:ext uri="{FF2B5EF4-FFF2-40B4-BE49-F238E27FC236}">
                <a16:creationId xmlns:a16="http://schemas.microsoft.com/office/drawing/2014/main" id="{2D3B06B3-E101-5F4E-9FED-5E2D2EFD58F2}"/>
              </a:ext>
            </a:extLst>
          </p:cNvPr>
          <p:cNvSpPr/>
          <p:nvPr/>
        </p:nvSpPr>
        <p:spPr>
          <a:xfrm>
            <a:off x="8287742" y="3672879"/>
            <a:ext cx="309252" cy="21229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Content Placeholder 2">
                <a:extLst>
                  <a:ext uri="{FF2B5EF4-FFF2-40B4-BE49-F238E27FC236}">
                    <a16:creationId xmlns:a16="http://schemas.microsoft.com/office/drawing/2014/main" id="{F73E43AB-2E0D-F54C-83EF-D449DEF26E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4771" y="3376112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87" name="Content Placeholder 2">
                <a:extLst>
                  <a:ext uri="{FF2B5EF4-FFF2-40B4-BE49-F238E27FC236}">
                    <a16:creationId xmlns:a16="http://schemas.microsoft.com/office/drawing/2014/main" id="{F73E43AB-2E0D-F54C-83EF-D449DEF26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771" y="3376112"/>
                <a:ext cx="382222" cy="324470"/>
              </a:xfrm>
              <a:prstGeom prst="rect">
                <a:avLst/>
              </a:prstGeom>
              <a:blipFill>
                <a:blip r:embed="rId36"/>
                <a:stretch>
                  <a:fillRect l="-6667" r="-3333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8" name="Right Arrow 287">
            <a:extLst>
              <a:ext uri="{FF2B5EF4-FFF2-40B4-BE49-F238E27FC236}">
                <a16:creationId xmlns:a16="http://schemas.microsoft.com/office/drawing/2014/main" id="{2C643A61-6A94-4C4C-9E9A-BCD9AAC3D581}"/>
              </a:ext>
            </a:extLst>
          </p:cNvPr>
          <p:cNvSpPr/>
          <p:nvPr/>
        </p:nvSpPr>
        <p:spPr>
          <a:xfrm>
            <a:off x="9485958" y="3699425"/>
            <a:ext cx="309252" cy="21229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Content Placeholder 2">
                <a:extLst>
                  <a:ext uri="{FF2B5EF4-FFF2-40B4-BE49-F238E27FC236}">
                    <a16:creationId xmlns:a16="http://schemas.microsoft.com/office/drawing/2014/main" id="{B372D9F7-C7BD-B744-9FEE-19EC3159E9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12988" y="3402659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89" name="Content Placeholder 2">
                <a:extLst>
                  <a:ext uri="{FF2B5EF4-FFF2-40B4-BE49-F238E27FC236}">
                    <a16:creationId xmlns:a16="http://schemas.microsoft.com/office/drawing/2014/main" id="{B372D9F7-C7BD-B744-9FEE-19EC3159E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988" y="3402659"/>
                <a:ext cx="382222" cy="324470"/>
              </a:xfrm>
              <a:prstGeom prst="rect">
                <a:avLst/>
              </a:prstGeom>
              <a:blipFill>
                <a:blip r:embed="rId37"/>
                <a:stretch>
                  <a:fillRect l="-322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0" name="Right Arrow 289">
            <a:extLst>
              <a:ext uri="{FF2B5EF4-FFF2-40B4-BE49-F238E27FC236}">
                <a16:creationId xmlns:a16="http://schemas.microsoft.com/office/drawing/2014/main" id="{517F0BF8-6631-AD43-AF5C-C86FE17C4402}"/>
              </a:ext>
            </a:extLst>
          </p:cNvPr>
          <p:cNvSpPr/>
          <p:nvPr/>
        </p:nvSpPr>
        <p:spPr>
          <a:xfrm>
            <a:off x="10732678" y="3713143"/>
            <a:ext cx="309252" cy="21229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Content Placeholder 2">
                <a:extLst>
                  <a:ext uri="{FF2B5EF4-FFF2-40B4-BE49-F238E27FC236}">
                    <a16:creationId xmlns:a16="http://schemas.microsoft.com/office/drawing/2014/main" id="{C420C0B7-72D4-FD4B-870C-F2BCD3AF26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59707" y="3416377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91" name="Content Placeholder 2">
                <a:extLst>
                  <a:ext uri="{FF2B5EF4-FFF2-40B4-BE49-F238E27FC236}">
                    <a16:creationId xmlns:a16="http://schemas.microsoft.com/office/drawing/2014/main" id="{C420C0B7-72D4-FD4B-870C-F2BCD3AF2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9707" y="3416377"/>
                <a:ext cx="382222" cy="324470"/>
              </a:xfrm>
              <a:prstGeom prst="rect">
                <a:avLst/>
              </a:prstGeom>
              <a:blipFill>
                <a:blip r:embed="rId37"/>
                <a:stretch>
                  <a:fillRect l="-322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2" name="Content Placeholder 2">
                <a:extLst>
                  <a:ext uri="{FF2B5EF4-FFF2-40B4-BE49-F238E27FC236}">
                    <a16:creationId xmlns:a16="http://schemas.microsoft.com/office/drawing/2014/main" id="{213883ED-3CB9-FB4E-9A6B-DA94C97AF0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7647" y="2410397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92" name="Content Placeholder 2">
                <a:extLst>
                  <a:ext uri="{FF2B5EF4-FFF2-40B4-BE49-F238E27FC236}">
                    <a16:creationId xmlns:a16="http://schemas.microsoft.com/office/drawing/2014/main" id="{213883ED-3CB9-FB4E-9A6B-DA94C97AF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647" y="2410397"/>
                <a:ext cx="254169" cy="324470"/>
              </a:xfrm>
              <a:prstGeom prst="rect">
                <a:avLst/>
              </a:prstGeom>
              <a:blipFill>
                <a:blip r:embed="rId38"/>
                <a:stretch>
                  <a:fillRect r="-80000" b="-5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Content Placeholder 2">
                <a:extLst>
                  <a:ext uri="{FF2B5EF4-FFF2-40B4-BE49-F238E27FC236}">
                    <a16:creationId xmlns:a16="http://schemas.microsoft.com/office/drawing/2014/main" id="{EF943C26-1132-C849-A85A-7FF858188F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81157" y="2402484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93" name="Content Placeholder 2">
                <a:extLst>
                  <a:ext uri="{FF2B5EF4-FFF2-40B4-BE49-F238E27FC236}">
                    <a16:creationId xmlns:a16="http://schemas.microsoft.com/office/drawing/2014/main" id="{EF943C26-1132-C849-A85A-7FF858188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157" y="2402484"/>
                <a:ext cx="254169" cy="324470"/>
              </a:xfrm>
              <a:prstGeom prst="rect">
                <a:avLst/>
              </a:prstGeom>
              <a:blipFill>
                <a:blip r:embed="rId39"/>
                <a:stretch>
                  <a:fillRect r="-68182" b="-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Content Placeholder 2">
                <a:extLst>
                  <a:ext uri="{FF2B5EF4-FFF2-40B4-BE49-F238E27FC236}">
                    <a16:creationId xmlns:a16="http://schemas.microsoft.com/office/drawing/2014/main" id="{81E31966-9482-FA49-B80D-8E1479922B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5529" y="2416717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94" name="Content Placeholder 2">
                <a:extLst>
                  <a:ext uri="{FF2B5EF4-FFF2-40B4-BE49-F238E27FC236}">
                    <a16:creationId xmlns:a16="http://schemas.microsoft.com/office/drawing/2014/main" id="{81E31966-9482-FA49-B80D-8E1479922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529" y="2416717"/>
                <a:ext cx="254169" cy="324470"/>
              </a:xfrm>
              <a:prstGeom prst="rect">
                <a:avLst/>
              </a:prstGeom>
              <a:blipFill>
                <a:blip r:embed="rId35"/>
                <a:stretch>
                  <a:fillRect r="-71429" b="-5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5" name="Content Placeholder 2">
                <a:extLst>
                  <a:ext uri="{FF2B5EF4-FFF2-40B4-BE49-F238E27FC236}">
                    <a16:creationId xmlns:a16="http://schemas.microsoft.com/office/drawing/2014/main" id="{133ECE5A-E02C-EB49-B3B7-AC39E735AD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4424" y="2441250"/>
                <a:ext cx="416596" cy="4290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95" name="Content Placeholder 2">
                <a:extLst>
                  <a:ext uri="{FF2B5EF4-FFF2-40B4-BE49-F238E27FC236}">
                    <a16:creationId xmlns:a16="http://schemas.microsoft.com/office/drawing/2014/main" id="{133ECE5A-E02C-EB49-B3B7-AC39E735A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424" y="2441250"/>
                <a:ext cx="416596" cy="429074"/>
              </a:xfrm>
              <a:prstGeom prst="rect">
                <a:avLst/>
              </a:prstGeom>
              <a:blipFill>
                <a:blip r:embed="rId40"/>
                <a:stretch>
                  <a:fillRect r="-8824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Slide Number Placeholder 9">
            <a:extLst>
              <a:ext uri="{FF2B5EF4-FFF2-40B4-BE49-F238E27FC236}">
                <a16:creationId xmlns:a16="http://schemas.microsoft.com/office/drawing/2014/main" id="{78ECC67F-DF9F-A042-975B-CEEF061F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01" name="Title 1">
            <a:extLst>
              <a:ext uri="{FF2B5EF4-FFF2-40B4-BE49-F238E27FC236}">
                <a16:creationId xmlns:a16="http://schemas.microsoft.com/office/drawing/2014/main" id="{19CEFA14-215A-8049-9DD1-35338D0293D5}"/>
              </a:ext>
            </a:extLst>
          </p:cNvPr>
          <p:cNvSpPr txBox="1">
            <a:spLocks/>
          </p:cNvSpPr>
          <p:nvPr/>
        </p:nvSpPr>
        <p:spPr>
          <a:xfrm>
            <a:off x="1005620" y="5696662"/>
            <a:ext cx="5082028" cy="5735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Auto-regressive</a:t>
            </a:r>
          </a:p>
        </p:txBody>
      </p:sp>
      <p:sp>
        <p:nvSpPr>
          <p:cNvPr id="202" name="Title 1">
            <a:extLst>
              <a:ext uri="{FF2B5EF4-FFF2-40B4-BE49-F238E27FC236}">
                <a16:creationId xmlns:a16="http://schemas.microsoft.com/office/drawing/2014/main" id="{29BF6FB6-6D3A-534C-8FEE-5CF958B2B02A}"/>
              </a:ext>
            </a:extLst>
          </p:cNvPr>
          <p:cNvSpPr txBox="1">
            <a:spLocks/>
          </p:cNvSpPr>
          <p:nvPr/>
        </p:nvSpPr>
        <p:spPr>
          <a:xfrm>
            <a:off x="7429557" y="5726121"/>
            <a:ext cx="4343664" cy="5735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Non-Auto-regressive</a:t>
            </a:r>
          </a:p>
        </p:txBody>
      </p:sp>
    </p:spTree>
    <p:extLst>
      <p:ext uri="{BB962C8B-B14F-4D97-AF65-F5344CB8AC3E}">
        <p14:creationId xmlns:p14="http://schemas.microsoft.com/office/powerpoint/2010/main" val="201950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Sequential Modelling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ABE425-E8C5-6C48-8215-A554F6B5C2F2}"/>
              </a:ext>
            </a:extLst>
          </p:cNvPr>
          <p:cNvSpPr txBox="1">
            <a:spLocks/>
          </p:cNvSpPr>
          <p:nvPr/>
        </p:nvSpPr>
        <p:spPr>
          <a:xfrm>
            <a:off x="276177" y="4405816"/>
            <a:ext cx="834294" cy="30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7DC5A4-D023-1040-BE16-4B4D66985CDD}"/>
              </a:ext>
            </a:extLst>
          </p:cNvPr>
          <p:cNvSpPr txBox="1">
            <a:spLocks/>
          </p:cNvSpPr>
          <p:nvPr/>
        </p:nvSpPr>
        <p:spPr>
          <a:xfrm>
            <a:off x="212512" y="3657027"/>
            <a:ext cx="947185" cy="30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53B79D-23E4-7E4C-A3A8-C0A17D2BCE2E}"/>
              </a:ext>
            </a:extLst>
          </p:cNvPr>
          <p:cNvSpPr txBox="1">
            <a:spLocks/>
          </p:cNvSpPr>
          <p:nvPr/>
        </p:nvSpPr>
        <p:spPr>
          <a:xfrm>
            <a:off x="263989" y="2924877"/>
            <a:ext cx="938153" cy="30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2E1C452-7CAC-2945-8C81-27748640CC31}"/>
              </a:ext>
            </a:extLst>
          </p:cNvPr>
          <p:cNvSpPr/>
          <p:nvPr/>
        </p:nvSpPr>
        <p:spPr>
          <a:xfrm>
            <a:off x="1528036" y="4429291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909894-3591-7748-BBB4-C36B5CE37692}"/>
              </a:ext>
            </a:extLst>
          </p:cNvPr>
          <p:cNvSpPr/>
          <p:nvPr/>
        </p:nvSpPr>
        <p:spPr>
          <a:xfrm>
            <a:off x="1585142" y="4464955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5A6FB5-B6FE-4544-8D36-B29CFEB5019B}"/>
              </a:ext>
            </a:extLst>
          </p:cNvPr>
          <p:cNvSpPr/>
          <p:nvPr/>
        </p:nvSpPr>
        <p:spPr>
          <a:xfrm>
            <a:off x="1719353" y="4464955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C9B5986-E143-DA47-8BEE-CE400F5A4192}"/>
              </a:ext>
            </a:extLst>
          </p:cNvPr>
          <p:cNvSpPr/>
          <p:nvPr/>
        </p:nvSpPr>
        <p:spPr>
          <a:xfrm>
            <a:off x="1853563" y="4464955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69A13F-09D5-514E-BD52-058034768760}"/>
              </a:ext>
            </a:extLst>
          </p:cNvPr>
          <p:cNvSpPr/>
          <p:nvPr/>
        </p:nvSpPr>
        <p:spPr>
          <a:xfrm>
            <a:off x="1990831" y="4464955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E381E5-AA7B-574F-AD9A-01903FAB0A27}"/>
              </a:ext>
            </a:extLst>
          </p:cNvPr>
          <p:cNvSpPr/>
          <p:nvPr/>
        </p:nvSpPr>
        <p:spPr>
          <a:xfrm>
            <a:off x="1585142" y="2978635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43A34F-0055-C84D-9E4A-3E10C11B707D}"/>
              </a:ext>
            </a:extLst>
          </p:cNvPr>
          <p:cNvSpPr/>
          <p:nvPr/>
        </p:nvSpPr>
        <p:spPr>
          <a:xfrm>
            <a:off x="1719353" y="2978635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35EDFC2-A401-DA48-84B8-ADA67CBA3D16}"/>
              </a:ext>
            </a:extLst>
          </p:cNvPr>
          <p:cNvSpPr/>
          <p:nvPr/>
        </p:nvSpPr>
        <p:spPr>
          <a:xfrm>
            <a:off x="1853563" y="2978635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1FE9048-48CA-C246-AD8D-B4F3FBE2476E}"/>
              </a:ext>
            </a:extLst>
          </p:cNvPr>
          <p:cNvSpPr/>
          <p:nvPr/>
        </p:nvSpPr>
        <p:spPr>
          <a:xfrm>
            <a:off x="1990831" y="2978635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99D4F0C-DC82-4A4C-B396-2535342D1034}"/>
              </a:ext>
            </a:extLst>
          </p:cNvPr>
          <p:cNvSpPr/>
          <p:nvPr/>
        </p:nvSpPr>
        <p:spPr>
          <a:xfrm>
            <a:off x="1464733" y="3682582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5D7FE34-2D8F-0C4F-AC36-42A70DA99528}"/>
              </a:ext>
            </a:extLst>
          </p:cNvPr>
          <p:cNvSpPr/>
          <p:nvPr/>
        </p:nvSpPr>
        <p:spPr>
          <a:xfrm>
            <a:off x="1510812" y="3716903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A0C5CEF-654D-F346-8CDE-EF19FA68480F}"/>
              </a:ext>
            </a:extLst>
          </p:cNvPr>
          <p:cNvSpPr/>
          <p:nvPr/>
        </p:nvSpPr>
        <p:spPr>
          <a:xfrm>
            <a:off x="1645024" y="3716903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2C10C3-6045-E645-B4BB-E51857EA741C}"/>
              </a:ext>
            </a:extLst>
          </p:cNvPr>
          <p:cNvSpPr/>
          <p:nvPr/>
        </p:nvSpPr>
        <p:spPr>
          <a:xfrm>
            <a:off x="1779234" y="3716903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2F01CF8-06CF-C84F-8AEB-BC82DB9F4FDF}"/>
              </a:ext>
            </a:extLst>
          </p:cNvPr>
          <p:cNvSpPr/>
          <p:nvPr/>
        </p:nvSpPr>
        <p:spPr>
          <a:xfrm>
            <a:off x="1916502" y="3716903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C82E95E-0B4A-6447-9B38-BB79C9EABCA1}"/>
              </a:ext>
            </a:extLst>
          </p:cNvPr>
          <p:cNvSpPr/>
          <p:nvPr/>
        </p:nvSpPr>
        <p:spPr>
          <a:xfrm>
            <a:off x="2057110" y="3718374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E2899D3-BDC8-954D-B688-0B63DB7A1AA8}"/>
              </a:ext>
            </a:extLst>
          </p:cNvPr>
          <p:cNvSpPr/>
          <p:nvPr/>
        </p:nvSpPr>
        <p:spPr>
          <a:xfrm>
            <a:off x="1538440" y="2948337"/>
            <a:ext cx="614817" cy="20062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31398E4C-8917-9B4F-8BAB-BFD5F13FA095}"/>
              </a:ext>
            </a:extLst>
          </p:cNvPr>
          <p:cNvSpPr/>
          <p:nvPr/>
        </p:nvSpPr>
        <p:spPr>
          <a:xfrm rot="16200000">
            <a:off x="1676825" y="3298077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8F6418C8-FBA6-FA44-9E31-51039C3FA527}"/>
              </a:ext>
            </a:extLst>
          </p:cNvPr>
          <p:cNvSpPr/>
          <p:nvPr/>
        </p:nvSpPr>
        <p:spPr>
          <a:xfrm rot="16200000">
            <a:off x="1688575" y="4051379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68D3EFE7-5E34-5A40-8F75-0D8FDDDD75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7797" y="4007582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68D3EFE7-5E34-5A40-8F75-0D8FDDDD7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797" y="4007582"/>
                <a:ext cx="382222" cy="324470"/>
              </a:xfrm>
              <a:prstGeom prst="rect">
                <a:avLst/>
              </a:prstGeom>
              <a:blipFill>
                <a:blip r:embed="rId2"/>
                <a:stretch>
                  <a:fillRect l="-3226" r="-2580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45756A44-F856-B646-A24C-0723748482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1781" y="3247972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45756A44-F856-B646-A24C-072374848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781" y="3247972"/>
                <a:ext cx="382222" cy="324470"/>
              </a:xfrm>
              <a:prstGeom prst="rect">
                <a:avLst/>
              </a:prstGeom>
              <a:blipFill>
                <a:blip r:embed="rId3"/>
                <a:stretch>
                  <a:fillRect l="-3125" r="-3125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6F15D6E-FE45-CE4A-AE3C-D077D9AC0AE8}"/>
              </a:ext>
            </a:extLst>
          </p:cNvPr>
          <p:cNvSpPr/>
          <p:nvPr/>
        </p:nvSpPr>
        <p:spPr>
          <a:xfrm>
            <a:off x="2717722" y="4446828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90C8968-4425-3E43-A9B9-FCF146954C8D}"/>
              </a:ext>
            </a:extLst>
          </p:cNvPr>
          <p:cNvSpPr/>
          <p:nvPr/>
        </p:nvSpPr>
        <p:spPr>
          <a:xfrm>
            <a:off x="2774828" y="4482492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AA07F49-40C8-994C-AD50-7BE9A3B6349F}"/>
              </a:ext>
            </a:extLst>
          </p:cNvPr>
          <p:cNvSpPr/>
          <p:nvPr/>
        </p:nvSpPr>
        <p:spPr>
          <a:xfrm>
            <a:off x="2909039" y="4482492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FCFBD62-EB23-9F44-89EF-A92BF5F5A676}"/>
              </a:ext>
            </a:extLst>
          </p:cNvPr>
          <p:cNvSpPr/>
          <p:nvPr/>
        </p:nvSpPr>
        <p:spPr>
          <a:xfrm>
            <a:off x="3043250" y="4482492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CCD03C1-4DFE-C54A-84A1-00F892FC776C}"/>
              </a:ext>
            </a:extLst>
          </p:cNvPr>
          <p:cNvSpPr/>
          <p:nvPr/>
        </p:nvSpPr>
        <p:spPr>
          <a:xfrm>
            <a:off x="3180519" y="4482492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BFF4787-ED53-7C4B-A7B8-69B0DB4F7E95}"/>
              </a:ext>
            </a:extLst>
          </p:cNvPr>
          <p:cNvSpPr/>
          <p:nvPr/>
        </p:nvSpPr>
        <p:spPr>
          <a:xfrm>
            <a:off x="2774828" y="2996172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34E0A54-7595-794A-BFF0-6B17738CCD96}"/>
              </a:ext>
            </a:extLst>
          </p:cNvPr>
          <p:cNvSpPr/>
          <p:nvPr/>
        </p:nvSpPr>
        <p:spPr>
          <a:xfrm>
            <a:off x="2909039" y="2996172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76754B4-8B3F-6D40-ABE5-F92AA3E851B7}"/>
              </a:ext>
            </a:extLst>
          </p:cNvPr>
          <p:cNvSpPr/>
          <p:nvPr/>
        </p:nvSpPr>
        <p:spPr>
          <a:xfrm>
            <a:off x="3043250" y="2996172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84BEF3D-FBA5-A94C-AAAF-F5B6D7F5DF5E}"/>
              </a:ext>
            </a:extLst>
          </p:cNvPr>
          <p:cNvSpPr/>
          <p:nvPr/>
        </p:nvSpPr>
        <p:spPr>
          <a:xfrm>
            <a:off x="3180519" y="2996172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C8527743-F6CB-584E-B54D-E57E1451532A}"/>
              </a:ext>
            </a:extLst>
          </p:cNvPr>
          <p:cNvSpPr/>
          <p:nvPr/>
        </p:nvSpPr>
        <p:spPr>
          <a:xfrm>
            <a:off x="2654419" y="3700119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FE037E5-E7E5-5F4C-9EFE-C0B2924E8F01}"/>
              </a:ext>
            </a:extLst>
          </p:cNvPr>
          <p:cNvSpPr/>
          <p:nvPr/>
        </p:nvSpPr>
        <p:spPr>
          <a:xfrm>
            <a:off x="2700499" y="3734440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0B13A9D-2DD3-5446-8ABE-737CF2E9E7E8}"/>
              </a:ext>
            </a:extLst>
          </p:cNvPr>
          <p:cNvSpPr/>
          <p:nvPr/>
        </p:nvSpPr>
        <p:spPr>
          <a:xfrm>
            <a:off x="2834710" y="3734440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E8642E2-A313-9C40-BBCC-A608E7C90333}"/>
              </a:ext>
            </a:extLst>
          </p:cNvPr>
          <p:cNvSpPr/>
          <p:nvPr/>
        </p:nvSpPr>
        <p:spPr>
          <a:xfrm>
            <a:off x="2968920" y="3734440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CF40732-CABE-4941-AB1D-916D94198115}"/>
              </a:ext>
            </a:extLst>
          </p:cNvPr>
          <p:cNvSpPr/>
          <p:nvPr/>
        </p:nvSpPr>
        <p:spPr>
          <a:xfrm>
            <a:off x="3106188" y="3734440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C8E5C91-FCFA-5349-8964-502534B2A8EE}"/>
              </a:ext>
            </a:extLst>
          </p:cNvPr>
          <p:cNvSpPr/>
          <p:nvPr/>
        </p:nvSpPr>
        <p:spPr>
          <a:xfrm>
            <a:off x="3246796" y="3735911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0984130-57E4-3343-B229-51E29692D2E7}"/>
              </a:ext>
            </a:extLst>
          </p:cNvPr>
          <p:cNvSpPr/>
          <p:nvPr/>
        </p:nvSpPr>
        <p:spPr>
          <a:xfrm>
            <a:off x="2728126" y="2965874"/>
            <a:ext cx="614817" cy="20062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77F91457-F527-3B4C-BD72-B54451118276}"/>
              </a:ext>
            </a:extLst>
          </p:cNvPr>
          <p:cNvSpPr/>
          <p:nvPr/>
        </p:nvSpPr>
        <p:spPr>
          <a:xfrm rot="16200000">
            <a:off x="2866511" y="3315614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8083D56D-B942-D848-B599-80A23A73CB1D}"/>
              </a:ext>
            </a:extLst>
          </p:cNvPr>
          <p:cNvSpPr/>
          <p:nvPr/>
        </p:nvSpPr>
        <p:spPr>
          <a:xfrm rot="16200000">
            <a:off x="2878261" y="4068916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D17A165-41D8-5144-8C1F-9F13E6BC6A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17483" y="4025119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D17A165-41D8-5144-8C1F-9F13E6BC6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83" y="4025119"/>
                <a:ext cx="382222" cy="324470"/>
              </a:xfrm>
              <a:prstGeom prst="rect">
                <a:avLst/>
              </a:prstGeom>
              <a:blipFill>
                <a:blip r:embed="rId4"/>
                <a:stretch>
                  <a:fillRect l="-3125" r="-25000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12B3F9E5-E90B-0946-84BF-634715A7D2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1467" y="3265509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12B3F9E5-E90B-0946-84BF-634715A7D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467" y="3265509"/>
                <a:ext cx="382222" cy="324470"/>
              </a:xfrm>
              <a:prstGeom prst="rect">
                <a:avLst/>
              </a:prstGeom>
              <a:blipFill>
                <a:blip r:embed="rId5"/>
                <a:stretch>
                  <a:fillRect l="-3226" r="-645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84F9F231-242A-E545-B3C9-4609E974202F}"/>
              </a:ext>
            </a:extLst>
          </p:cNvPr>
          <p:cNvSpPr/>
          <p:nvPr/>
        </p:nvSpPr>
        <p:spPr>
          <a:xfrm>
            <a:off x="3957902" y="4457407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CF4EA88-91F3-8145-A599-A52310219E18}"/>
              </a:ext>
            </a:extLst>
          </p:cNvPr>
          <p:cNvSpPr/>
          <p:nvPr/>
        </p:nvSpPr>
        <p:spPr>
          <a:xfrm>
            <a:off x="4015008" y="4493070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6C1E7BB-3532-8342-8AF9-55A00F00CDD5}"/>
              </a:ext>
            </a:extLst>
          </p:cNvPr>
          <p:cNvSpPr/>
          <p:nvPr/>
        </p:nvSpPr>
        <p:spPr>
          <a:xfrm>
            <a:off x="4149219" y="4493070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3D0B168-13F5-FC4A-B0BE-120971F640D7}"/>
              </a:ext>
            </a:extLst>
          </p:cNvPr>
          <p:cNvSpPr/>
          <p:nvPr/>
        </p:nvSpPr>
        <p:spPr>
          <a:xfrm>
            <a:off x="4283429" y="4493070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D838EB5-EDAB-B148-BF8D-8FA749733D12}"/>
              </a:ext>
            </a:extLst>
          </p:cNvPr>
          <p:cNvSpPr/>
          <p:nvPr/>
        </p:nvSpPr>
        <p:spPr>
          <a:xfrm>
            <a:off x="4420697" y="4493070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58B2FC7-F32C-3449-8A55-1DCBC784627E}"/>
              </a:ext>
            </a:extLst>
          </p:cNvPr>
          <p:cNvSpPr/>
          <p:nvPr/>
        </p:nvSpPr>
        <p:spPr>
          <a:xfrm>
            <a:off x="4015008" y="3006751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538B3D5-DC4D-D541-995A-08DEBEA3704A}"/>
              </a:ext>
            </a:extLst>
          </p:cNvPr>
          <p:cNvSpPr/>
          <p:nvPr/>
        </p:nvSpPr>
        <p:spPr>
          <a:xfrm>
            <a:off x="4149219" y="3006751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C9C6774-8518-A84D-B792-5578C71BA1E9}"/>
              </a:ext>
            </a:extLst>
          </p:cNvPr>
          <p:cNvSpPr/>
          <p:nvPr/>
        </p:nvSpPr>
        <p:spPr>
          <a:xfrm>
            <a:off x="4283429" y="3006751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7BFF8B0-E994-454A-BBED-83717BEFF461}"/>
              </a:ext>
            </a:extLst>
          </p:cNvPr>
          <p:cNvSpPr/>
          <p:nvPr/>
        </p:nvSpPr>
        <p:spPr>
          <a:xfrm>
            <a:off x="4420697" y="3006751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708EB21B-F7A0-E149-8E79-2FFA2EED3EB6}"/>
              </a:ext>
            </a:extLst>
          </p:cNvPr>
          <p:cNvSpPr/>
          <p:nvPr/>
        </p:nvSpPr>
        <p:spPr>
          <a:xfrm>
            <a:off x="3894598" y="3710698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16CCF9E-6CF6-F74C-9B64-0ED27E6222A7}"/>
              </a:ext>
            </a:extLst>
          </p:cNvPr>
          <p:cNvSpPr/>
          <p:nvPr/>
        </p:nvSpPr>
        <p:spPr>
          <a:xfrm>
            <a:off x="3940678" y="3745018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EFE0CC8-52F5-A548-A862-1A91A06B507F}"/>
              </a:ext>
            </a:extLst>
          </p:cNvPr>
          <p:cNvSpPr/>
          <p:nvPr/>
        </p:nvSpPr>
        <p:spPr>
          <a:xfrm>
            <a:off x="4074888" y="3745018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B0DA437-07CC-E540-90A0-59A9A94F94CA}"/>
              </a:ext>
            </a:extLst>
          </p:cNvPr>
          <p:cNvSpPr/>
          <p:nvPr/>
        </p:nvSpPr>
        <p:spPr>
          <a:xfrm>
            <a:off x="4209099" y="3745018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4B29042-B5E4-1E4C-8C06-2D056BD165AD}"/>
              </a:ext>
            </a:extLst>
          </p:cNvPr>
          <p:cNvSpPr/>
          <p:nvPr/>
        </p:nvSpPr>
        <p:spPr>
          <a:xfrm>
            <a:off x="4346367" y="3745018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3DBF3CD-9ADE-7F4B-BB53-710C8D020838}"/>
              </a:ext>
            </a:extLst>
          </p:cNvPr>
          <p:cNvSpPr/>
          <p:nvPr/>
        </p:nvSpPr>
        <p:spPr>
          <a:xfrm>
            <a:off x="4486975" y="3746489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B5822FC4-23F0-EB4F-9788-23F80972AD54}"/>
              </a:ext>
            </a:extLst>
          </p:cNvPr>
          <p:cNvSpPr/>
          <p:nvPr/>
        </p:nvSpPr>
        <p:spPr>
          <a:xfrm>
            <a:off x="3968305" y="2976452"/>
            <a:ext cx="614817" cy="20062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>
            <a:extLst>
              <a:ext uri="{FF2B5EF4-FFF2-40B4-BE49-F238E27FC236}">
                <a16:creationId xmlns:a16="http://schemas.microsoft.com/office/drawing/2014/main" id="{1F6D5EC1-D074-A147-9E80-2F24DD71D60F}"/>
              </a:ext>
            </a:extLst>
          </p:cNvPr>
          <p:cNvSpPr/>
          <p:nvPr/>
        </p:nvSpPr>
        <p:spPr>
          <a:xfrm rot="16200000">
            <a:off x="4106691" y="3326193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>
            <a:extLst>
              <a:ext uri="{FF2B5EF4-FFF2-40B4-BE49-F238E27FC236}">
                <a16:creationId xmlns:a16="http://schemas.microsoft.com/office/drawing/2014/main" id="{F00EC864-2019-7F4B-9A60-C4FB1CEEB044}"/>
              </a:ext>
            </a:extLst>
          </p:cNvPr>
          <p:cNvSpPr/>
          <p:nvPr/>
        </p:nvSpPr>
        <p:spPr>
          <a:xfrm rot="16200000">
            <a:off x="4118440" y="4079494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3F99B0B2-DE66-0342-8FDE-14C0A31A31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7663" y="4035698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3F99B0B2-DE66-0342-8FDE-14C0A31A3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63" y="4035698"/>
                <a:ext cx="382222" cy="324470"/>
              </a:xfrm>
              <a:prstGeom prst="rect">
                <a:avLst/>
              </a:prstGeom>
              <a:blipFill>
                <a:blip r:embed="rId6"/>
                <a:stretch>
                  <a:fillRect l="-3125" r="-21875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BC1D6AA1-C993-1145-B3D3-AD99304DE0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1646" y="3276087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BC1D6AA1-C993-1145-B3D3-AD99304DE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646" y="3276087"/>
                <a:ext cx="382222" cy="324470"/>
              </a:xfrm>
              <a:prstGeom prst="rect">
                <a:avLst/>
              </a:prstGeom>
              <a:blipFill>
                <a:blip r:embed="rId7"/>
                <a:stretch>
                  <a:fillRect l="-3125" r="-3125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8B43D8F3-5CD1-034E-91EA-293D8B40F01F}"/>
              </a:ext>
            </a:extLst>
          </p:cNvPr>
          <p:cNvSpPr/>
          <p:nvPr/>
        </p:nvSpPr>
        <p:spPr>
          <a:xfrm>
            <a:off x="5211946" y="4463194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90E6C38-50A2-044B-957B-2B6941E7F7BE}"/>
              </a:ext>
            </a:extLst>
          </p:cNvPr>
          <p:cNvSpPr/>
          <p:nvPr/>
        </p:nvSpPr>
        <p:spPr>
          <a:xfrm>
            <a:off x="5269052" y="4498858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6AA6504-6356-634E-A706-37A7A802924D}"/>
              </a:ext>
            </a:extLst>
          </p:cNvPr>
          <p:cNvSpPr/>
          <p:nvPr/>
        </p:nvSpPr>
        <p:spPr>
          <a:xfrm>
            <a:off x="5403262" y="4498858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ABA7B7F-E4AB-1045-8118-282BDE0C6838}"/>
              </a:ext>
            </a:extLst>
          </p:cNvPr>
          <p:cNvSpPr/>
          <p:nvPr/>
        </p:nvSpPr>
        <p:spPr>
          <a:xfrm>
            <a:off x="5537473" y="4498858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1C8FD2F-EC99-354C-8D6F-9ECF72FD1798}"/>
              </a:ext>
            </a:extLst>
          </p:cNvPr>
          <p:cNvSpPr/>
          <p:nvPr/>
        </p:nvSpPr>
        <p:spPr>
          <a:xfrm>
            <a:off x="5674741" y="4498858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6873600-980B-2647-AFA1-1CBD771F0CA8}"/>
              </a:ext>
            </a:extLst>
          </p:cNvPr>
          <p:cNvSpPr/>
          <p:nvPr/>
        </p:nvSpPr>
        <p:spPr>
          <a:xfrm>
            <a:off x="5269052" y="3012538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D7EA90D-C1B6-2D41-AE75-96E08324AA98}"/>
              </a:ext>
            </a:extLst>
          </p:cNvPr>
          <p:cNvSpPr/>
          <p:nvPr/>
        </p:nvSpPr>
        <p:spPr>
          <a:xfrm>
            <a:off x="5403262" y="3012538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DAA94E7-8BE9-0C46-B9B6-93B50F770510}"/>
              </a:ext>
            </a:extLst>
          </p:cNvPr>
          <p:cNvSpPr/>
          <p:nvPr/>
        </p:nvSpPr>
        <p:spPr>
          <a:xfrm>
            <a:off x="5537473" y="3012538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8892805-552C-DC40-B789-E7FCFB22BC77}"/>
              </a:ext>
            </a:extLst>
          </p:cNvPr>
          <p:cNvSpPr/>
          <p:nvPr/>
        </p:nvSpPr>
        <p:spPr>
          <a:xfrm>
            <a:off x="5674741" y="3012538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8E4B9346-907D-E248-A85C-AFADBC9D61CF}"/>
              </a:ext>
            </a:extLst>
          </p:cNvPr>
          <p:cNvSpPr/>
          <p:nvPr/>
        </p:nvSpPr>
        <p:spPr>
          <a:xfrm>
            <a:off x="5148643" y="3716484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CCD73C5-1164-9F4D-9BD6-71D56D831DC2}"/>
              </a:ext>
            </a:extLst>
          </p:cNvPr>
          <p:cNvSpPr/>
          <p:nvPr/>
        </p:nvSpPr>
        <p:spPr>
          <a:xfrm>
            <a:off x="5194723" y="3750805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310C8C76-9256-7A44-A92D-BDD7BB9DD57A}"/>
              </a:ext>
            </a:extLst>
          </p:cNvPr>
          <p:cNvSpPr/>
          <p:nvPr/>
        </p:nvSpPr>
        <p:spPr>
          <a:xfrm>
            <a:off x="5328933" y="3750805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B9C91BF-978A-2040-B9C1-0111BFC1B6B6}"/>
              </a:ext>
            </a:extLst>
          </p:cNvPr>
          <p:cNvSpPr/>
          <p:nvPr/>
        </p:nvSpPr>
        <p:spPr>
          <a:xfrm>
            <a:off x="5463144" y="3750805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A580A60-6CEC-FA46-AB21-568713DBBB93}"/>
              </a:ext>
            </a:extLst>
          </p:cNvPr>
          <p:cNvSpPr/>
          <p:nvPr/>
        </p:nvSpPr>
        <p:spPr>
          <a:xfrm>
            <a:off x="5600412" y="3750805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CFEC372-04E6-1043-9835-364E789BBF4A}"/>
              </a:ext>
            </a:extLst>
          </p:cNvPr>
          <p:cNvSpPr/>
          <p:nvPr/>
        </p:nvSpPr>
        <p:spPr>
          <a:xfrm>
            <a:off x="5741020" y="3752277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C7A35D91-429C-4247-A0D3-F39CB5134C6F}"/>
              </a:ext>
            </a:extLst>
          </p:cNvPr>
          <p:cNvSpPr/>
          <p:nvPr/>
        </p:nvSpPr>
        <p:spPr>
          <a:xfrm>
            <a:off x="5222350" y="2982240"/>
            <a:ext cx="614817" cy="20062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>
            <a:extLst>
              <a:ext uri="{FF2B5EF4-FFF2-40B4-BE49-F238E27FC236}">
                <a16:creationId xmlns:a16="http://schemas.microsoft.com/office/drawing/2014/main" id="{DF27EB03-BD96-8C43-A5AB-066A34538984}"/>
              </a:ext>
            </a:extLst>
          </p:cNvPr>
          <p:cNvSpPr/>
          <p:nvPr/>
        </p:nvSpPr>
        <p:spPr>
          <a:xfrm rot="16200000">
            <a:off x="5360734" y="3331980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Arrow 86">
            <a:extLst>
              <a:ext uri="{FF2B5EF4-FFF2-40B4-BE49-F238E27FC236}">
                <a16:creationId xmlns:a16="http://schemas.microsoft.com/office/drawing/2014/main" id="{D49D5587-E807-7342-A240-417B38DB42EE}"/>
              </a:ext>
            </a:extLst>
          </p:cNvPr>
          <p:cNvSpPr/>
          <p:nvPr/>
        </p:nvSpPr>
        <p:spPr>
          <a:xfrm rot="16200000">
            <a:off x="5372485" y="4085281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0C805F5A-C141-344A-84BA-386EB3FFA0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11707" y="4041485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0C805F5A-C141-344A-84BA-386EB3FFA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707" y="4041485"/>
                <a:ext cx="382222" cy="324470"/>
              </a:xfrm>
              <a:prstGeom prst="rect">
                <a:avLst/>
              </a:prstGeom>
              <a:blipFill>
                <a:blip r:embed="rId8"/>
                <a:stretch>
                  <a:fillRect l="-3226" r="-2580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55269E8E-BED2-F443-959D-29BB93BE48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15691" y="3281875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55269E8E-BED2-F443-959D-29BB93BE4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691" y="3281875"/>
                <a:ext cx="382222" cy="324470"/>
              </a:xfrm>
              <a:prstGeom prst="rect">
                <a:avLst/>
              </a:prstGeom>
              <a:blipFill>
                <a:blip r:embed="rId3"/>
                <a:stretch>
                  <a:fillRect l="-3226" r="-645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C75EF540-9618-2D47-AE6F-51C8D801B2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2544" y="4715907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C75EF540-9618-2D47-AE6F-51C8D801B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544" y="4715907"/>
                <a:ext cx="254169" cy="324470"/>
              </a:xfrm>
              <a:prstGeom prst="rect">
                <a:avLst/>
              </a:prstGeom>
              <a:blipFill>
                <a:blip r:embed="rId9"/>
                <a:stretch>
                  <a:fillRect r="-71429" b="-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4613A01F-0601-2645-B7F0-28F3C49E2D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9104" y="4709587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4613A01F-0601-2645-B7F0-28F3C49E2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104" y="4709587"/>
                <a:ext cx="254169" cy="324470"/>
              </a:xfrm>
              <a:prstGeom prst="rect">
                <a:avLst/>
              </a:prstGeom>
              <a:blipFill>
                <a:blip r:embed="rId10"/>
                <a:stretch>
                  <a:fillRect r="-76190" b="-5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ADFEDC8F-0E8B-5443-9A7C-30AC0C2C21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2614" y="4701674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ADFEDC8F-0E8B-5443-9A7C-30AC0C2C2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614" y="4701674"/>
                <a:ext cx="254169" cy="324470"/>
              </a:xfrm>
              <a:prstGeom prst="rect">
                <a:avLst/>
              </a:prstGeom>
              <a:blipFill>
                <a:blip r:embed="rId11"/>
                <a:stretch>
                  <a:fillRect r="-71429" b="-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820DCD61-E2C1-404E-93A0-B3297FD1C1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56986" y="4715907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820DCD61-E2C1-404E-93A0-B3297FD1C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986" y="4715907"/>
                <a:ext cx="254169" cy="324470"/>
              </a:xfrm>
              <a:prstGeom prst="rect">
                <a:avLst/>
              </a:prstGeom>
              <a:blipFill>
                <a:blip r:embed="rId12"/>
                <a:stretch>
                  <a:fillRect r="-76190" b="-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ight Arrow 96">
            <a:extLst>
              <a:ext uri="{FF2B5EF4-FFF2-40B4-BE49-F238E27FC236}">
                <a16:creationId xmlns:a16="http://schemas.microsoft.com/office/drawing/2014/main" id="{1836D3A8-4DA8-D24C-A7D8-0042559645C4}"/>
              </a:ext>
            </a:extLst>
          </p:cNvPr>
          <p:cNvSpPr/>
          <p:nvPr/>
        </p:nvSpPr>
        <p:spPr>
          <a:xfrm>
            <a:off x="2285982" y="3676220"/>
            <a:ext cx="309252" cy="21229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37FAA71D-5937-9F4D-8B4E-01E72CD369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13011" y="3379453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37FAA71D-5937-9F4D-8B4E-01E72CD36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011" y="3379453"/>
                <a:ext cx="382222" cy="324470"/>
              </a:xfrm>
              <a:prstGeom prst="rect">
                <a:avLst/>
              </a:prstGeom>
              <a:blipFill>
                <a:blip r:embed="rId13"/>
                <a:stretch>
                  <a:fillRect l="-322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ight Arrow 98">
            <a:extLst>
              <a:ext uri="{FF2B5EF4-FFF2-40B4-BE49-F238E27FC236}">
                <a16:creationId xmlns:a16="http://schemas.microsoft.com/office/drawing/2014/main" id="{5EA830FD-87BA-FD4E-BC46-F87E0B6B0A53}"/>
              </a:ext>
            </a:extLst>
          </p:cNvPr>
          <p:cNvSpPr/>
          <p:nvPr/>
        </p:nvSpPr>
        <p:spPr>
          <a:xfrm>
            <a:off x="3484198" y="3702766"/>
            <a:ext cx="309252" cy="21229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Content Placeholder 2">
                <a:extLst>
                  <a:ext uri="{FF2B5EF4-FFF2-40B4-BE49-F238E27FC236}">
                    <a16:creationId xmlns:a16="http://schemas.microsoft.com/office/drawing/2014/main" id="{623D428E-FC7D-0146-9690-82EB9C64B9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11228" y="3406000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00" name="Content Placeholder 2">
                <a:extLst>
                  <a:ext uri="{FF2B5EF4-FFF2-40B4-BE49-F238E27FC236}">
                    <a16:creationId xmlns:a16="http://schemas.microsoft.com/office/drawing/2014/main" id="{623D428E-FC7D-0146-9690-82EB9C64B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228" y="3406000"/>
                <a:ext cx="382222" cy="324470"/>
              </a:xfrm>
              <a:prstGeom prst="rect">
                <a:avLst/>
              </a:prstGeom>
              <a:blipFill>
                <a:blip r:embed="rId14"/>
                <a:stretch>
                  <a:fillRect l="-3226" r="-322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ight Arrow 100">
            <a:extLst>
              <a:ext uri="{FF2B5EF4-FFF2-40B4-BE49-F238E27FC236}">
                <a16:creationId xmlns:a16="http://schemas.microsoft.com/office/drawing/2014/main" id="{5CDD8309-7A74-BA42-9CB9-1ACC922D27D3}"/>
              </a:ext>
            </a:extLst>
          </p:cNvPr>
          <p:cNvSpPr/>
          <p:nvPr/>
        </p:nvSpPr>
        <p:spPr>
          <a:xfrm>
            <a:off x="4730918" y="3716484"/>
            <a:ext cx="309252" cy="21229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2274731B-4A84-9C46-B997-919F5428E1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7947" y="3419718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2274731B-4A84-9C46-B997-919F5428E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947" y="3419718"/>
                <a:ext cx="382222" cy="324470"/>
              </a:xfrm>
              <a:prstGeom prst="rect">
                <a:avLst/>
              </a:prstGeom>
              <a:blipFill>
                <a:blip r:embed="rId14"/>
                <a:stretch>
                  <a:fillRect l="-3226" r="-322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itle 1">
            <a:extLst>
              <a:ext uri="{FF2B5EF4-FFF2-40B4-BE49-F238E27FC236}">
                <a16:creationId xmlns:a16="http://schemas.microsoft.com/office/drawing/2014/main" id="{7C7A3870-AA4F-6541-9A2C-FAB7F09C92C2}"/>
              </a:ext>
            </a:extLst>
          </p:cNvPr>
          <p:cNvSpPr txBox="1">
            <a:spLocks/>
          </p:cNvSpPr>
          <p:nvPr/>
        </p:nvSpPr>
        <p:spPr>
          <a:xfrm>
            <a:off x="769736" y="1428993"/>
            <a:ext cx="5082028" cy="5735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Language Modelling</a:t>
            </a:r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BE9B63AE-271E-F249-AC03-383B63BA5DB9}"/>
              </a:ext>
            </a:extLst>
          </p:cNvPr>
          <p:cNvSpPr txBox="1">
            <a:spLocks/>
          </p:cNvSpPr>
          <p:nvPr/>
        </p:nvSpPr>
        <p:spPr>
          <a:xfrm>
            <a:off x="7112231" y="1465452"/>
            <a:ext cx="4846122" cy="1096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1-to-1 tagging/classification</a:t>
            </a:r>
          </a:p>
        </p:txBody>
      </p:sp>
      <p:sp>
        <p:nvSpPr>
          <p:cNvPr id="163" name="Content Placeholder 2">
            <a:extLst>
              <a:ext uri="{FF2B5EF4-FFF2-40B4-BE49-F238E27FC236}">
                <a16:creationId xmlns:a16="http://schemas.microsoft.com/office/drawing/2014/main" id="{E9E0EE67-07EE-024D-A142-714D99F1AD7C}"/>
              </a:ext>
            </a:extLst>
          </p:cNvPr>
          <p:cNvSpPr txBox="1">
            <a:spLocks/>
          </p:cNvSpPr>
          <p:nvPr/>
        </p:nvSpPr>
        <p:spPr>
          <a:xfrm>
            <a:off x="6277937" y="4402475"/>
            <a:ext cx="834294" cy="30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84BEA51C-2637-1F4B-BAAC-C96FDBD8DBDA}"/>
              </a:ext>
            </a:extLst>
          </p:cNvPr>
          <p:cNvSpPr txBox="1">
            <a:spLocks/>
          </p:cNvSpPr>
          <p:nvPr/>
        </p:nvSpPr>
        <p:spPr>
          <a:xfrm>
            <a:off x="6214272" y="3653686"/>
            <a:ext cx="947185" cy="30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165" name="Content Placeholder 2">
            <a:extLst>
              <a:ext uri="{FF2B5EF4-FFF2-40B4-BE49-F238E27FC236}">
                <a16:creationId xmlns:a16="http://schemas.microsoft.com/office/drawing/2014/main" id="{C38F36B5-FD54-1C46-B24A-AE23A77D1553}"/>
              </a:ext>
            </a:extLst>
          </p:cNvPr>
          <p:cNvSpPr txBox="1">
            <a:spLocks/>
          </p:cNvSpPr>
          <p:nvPr/>
        </p:nvSpPr>
        <p:spPr>
          <a:xfrm>
            <a:off x="6265749" y="2921536"/>
            <a:ext cx="938153" cy="30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2925993F-BAB3-B34B-A567-D2B9157DA86C}"/>
              </a:ext>
            </a:extLst>
          </p:cNvPr>
          <p:cNvSpPr/>
          <p:nvPr/>
        </p:nvSpPr>
        <p:spPr>
          <a:xfrm>
            <a:off x="7529796" y="4425950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DA4EB2F-25AB-5945-AB28-8F9A2B210877}"/>
              </a:ext>
            </a:extLst>
          </p:cNvPr>
          <p:cNvSpPr/>
          <p:nvPr/>
        </p:nvSpPr>
        <p:spPr>
          <a:xfrm>
            <a:off x="7586902" y="4461614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44FF56C0-4465-B642-A77C-AE75D1A544FC}"/>
              </a:ext>
            </a:extLst>
          </p:cNvPr>
          <p:cNvSpPr/>
          <p:nvPr/>
        </p:nvSpPr>
        <p:spPr>
          <a:xfrm>
            <a:off x="7721113" y="4461614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D3A0A6B9-FE24-CD44-9D8E-AD86CACFFA5F}"/>
              </a:ext>
            </a:extLst>
          </p:cNvPr>
          <p:cNvSpPr/>
          <p:nvPr/>
        </p:nvSpPr>
        <p:spPr>
          <a:xfrm>
            <a:off x="7855323" y="4461614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A81A681F-CE54-F74F-AF46-8ACA92F5F039}"/>
              </a:ext>
            </a:extLst>
          </p:cNvPr>
          <p:cNvSpPr/>
          <p:nvPr/>
        </p:nvSpPr>
        <p:spPr>
          <a:xfrm>
            <a:off x="7992591" y="4461614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E7C019AC-936B-414A-A2C9-14434816ECFE}"/>
              </a:ext>
            </a:extLst>
          </p:cNvPr>
          <p:cNvSpPr/>
          <p:nvPr/>
        </p:nvSpPr>
        <p:spPr>
          <a:xfrm>
            <a:off x="7586902" y="2975294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5F030A7E-921C-9349-95E4-0E6B42EDA52C}"/>
              </a:ext>
            </a:extLst>
          </p:cNvPr>
          <p:cNvSpPr/>
          <p:nvPr/>
        </p:nvSpPr>
        <p:spPr>
          <a:xfrm>
            <a:off x="7721113" y="2975294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62748609-3B94-C440-A0FE-0868547BFF0A}"/>
              </a:ext>
            </a:extLst>
          </p:cNvPr>
          <p:cNvSpPr/>
          <p:nvPr/>
        </p:nvSpPr>
        <p:spPr>
          <a:xfrm>
            <a:off x="7855323" y="2975294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B8A786DC-D10B-5640-8F6B-B9F5D5AA7B43}"/>
              </a:ext>
            </a:extLst>
          </p:cNvPr>
          <p:cNvSpPr/>
          <p:nvPr/>
        </p:nvSpPr>
        <p:spPr>
          <a:xfrm>
            <a:off x="7992591" y="2975294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ounded Rectangle 195">
            <a:extLst>
              <a:ext uri="{FF2B5EF4-FFF2-40B4-BE49-F238E27FC236}">
                <a16:creationId xmlns:a16="http://schemas.microsoft.com/office/drawing/2014/main" id="{28EBF5E0-DCEE-5E4C-AFA3-91A04FE4ED9D}"/>
              </a:ext>
            </a:extLst>
          </p:cNvPr>
          <p:cNvSpPr/>
          <p:nvPr/>
        </p:nvSpPr>
        <p:spPr>
          <a:xfrm>
            <a:off x="7466493" y="3679241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236DC672-0FAA-A541-A3D1-BF1CDD1C9730}"/>
              </a:ext>
            </a:extLst>
          </p:cNvPr>
          <p:cNvSpPr/>
          <p:nvPr/>
        </p:nvSpPr>
        <p:spPr>
          <a:xfrm>
            <a:off x="7512572" y="3713562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DC952C03-71DB-1D43-8290-CC39F19F8123}"/>
              </a:ext>
            </a:extLst>
          </p:cNvPr>
          <p:cNvSpPr/>
          <p:nvPr/>
        </p:nvSpPr>
        <p:spPr>
          <a:xfrm>
            <a:off x="7646784" y="3713562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6ABAB451-804E-A542-BF86-73684F77A895}"/>
              </a:ext>
            </a:extLst>
          </p:cNvPr>
          <p:cNvSpPr/>
          <p:nvPr/>
        </p:nvSpPr>
        <p:spPr>
          <a:xfrm>
            <a:off x="7780994" y="3713562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AFCF2B34-3829-D24E-BEB8-E6AD972ADF7F}"/>
              </a:ext>
            </a:extLst>
          </p:cNvPr>
          <p:cNvSpPr/>
          <p:nvPr/>
        </p:nvSpPr>
        <p:spPr>
          <a:xfrm>
            <a:off x="7918262" y="3713562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26FF1820-39A5-7740-93DC-1FAAEAF043EF}"/>
              </a:ext>
            </a:extLst>
          </p:cNvPr>
          <p:cNvSpPr/>
          <p:nvPr/>
        </p:nvSpPr>
        <p:spPr>
          <a:xfrm>
            <a:off x="8058870" y="3715033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ounded Rectangle 212">
            <a:extLst>
              <a:ext uri="{FF2B5EF4-FFF2-40B4-BE49-F238E27FC236}">
                <a16:creationId xmlns:a16="http://schemas.microsoft.com/office/drawing/2014/main" id="{4FA20C1E-80DD-5849-A4F9-A7EA9773F130}"/>
              </a:ext>
            </a:extLst>
          </p:cNvPr>
          <p:cNvSpPr/>
          <p:nvPr/>
        </p:nvSpPr>
        <p:spPr>
          <a:xfrm>
            <a:off x="7540200" y="2944996"/>
            <a:ext cx="614817" cy="20062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ight Arrow 213">
            <a:extLst>
              <a:ext uri="{FF2B5EF4-FFF2-40B4-BE49-F238E27FC236}">
                <a16:creationId xmlns:a16="http://schemas.microsoft.com/office/drawing/2014/main" id="{5225A9CF-3A63-9747-A38E-E5F9365849FA}"/>
              </a:ext>
            </a:extLst>
          </p:cNvPr>
          <p:cNvSpPr/>
          <p:nvPr/>
        </p:nvSpPr>
        <p:spPr>
          <a:xfrm rot="16200000">
            <a:off x="7678585" y="3294736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ight Arrow 214">
            <a:extLst>
              <a:ext uri="{FF2B5EF4-FFF2-40B4-BE49-F238E27FC236}">
                <a16:creationId xmlns:a16="http://schemas.microsoft.com/office/drawing/2014/main" id="{DD32E54E-A6B4-794D-A9CB-1393434CD866}"/>
              </a:ext>
            </a:extLst>
          </p:cNvPr>
          <p:cNvSpPr/>
          <p:nvPr/>
        </p:nvSpPr>
        <p:spPr>
          <a:xfrm rot="16200000">
            <a:off x="7690335" y="4048038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6" name="Content Placeholder 2">
                <a:extLst>
                  <a:ext uri="{FF2B5EF4-FFF2-40B4-BE49-F238E27FC236}">
                    <a16:creationId xmlns:a16="http://schemas.microsoft.com/office/drawing/2014/main" id="{91A15F1C-8AC1-BD4C-94A0-4599D16387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29557" y="4004241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16" name="Content Placeholder 2">
                <a:extLst>
                  <a:ext uri="{FF2B5EF4-FFF2-40B4-BE49-F238E27FC236}">
                    <a16:creationId xmlns:a16="http://schemas.microsoft.com/office/drawing/2014/main" id="{91A15F1C-8AC1-BD4C-94A0-4599D1638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57" y="4004241"/>
                <a:ext cx="382222" cy="324470"/>
              </a:xfrm>
              <a:prstGeom prst="rect">
                <a:avLst/>
              </a:prstGeom>
              <a:blipFill>
                <a:blip r:embed="rId15"/>
                <a:stretch>
                  <a:fillRect l="-3333" r="-300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7" name="Content Placeholder 2">
                <a:extLst>
                  <a:ext uri="{FF2B5EF4-FFF2-40B4-BE49-F238E27FC236}">
                    <a16:creationId xmlns:a16="http://schemas.microsoft.com/office/drawing/2014/main" id="{4AB92382-75DA-F24E-B370-8B0625590D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33541" y="3244631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17" name="Content Placeholder 2">
                <a:extLst>
                  <a:ext uri="{FF2B5EF4-FFF2-40B4-BE49-F238E27FC236}">
                    <a16:creationId xmlns:a16="http://schemas.microsoft.com/office/drawing/2014/main" id="{4AB92382-75DA-F24E-B370-8B0625590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541" y="3244631"/>
                <a:ext cx="382222" cy="324470"/>
              </a:xfrm>
              <a:prstGeom prst="rect">
                <a:avLst/>
              </a:prstGeom>
              <a:blipFill>
                <a:blip r:embed="rId16"/>
                <a:stretch>
                  <a:fillRect l="-3226" r="-645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8" name="Content Placeholder 2">
                <a:extLst>
                  <a:ext uri="{FF2B5EF4-FFF2-40B4-BE49-F238E27FC236}">
                    <a16:creationId xmlns:a16="http://schemas.microsoft.com/office/drawing/2014/main" id="{093126E7-64C5-424A-8264-F100504393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62075" y="2458672"/>
                <a:ext cx="859325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18" name="Content Placeholder 2">
                <a:extLst>
                  <a:ext uri="{FF2B5EF4-FFF2-40B4-BE49-F238E27FC236}">
                    <a16:creationId xmlns:a16="http://schemas.microsoft.com/office/drawing/2014/main" id="{093126E7-64C5-424A-8264-F10050439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075" y="2458672"/>
                <a:ext cx="859325" cy="324470"/>
              </a:xfrm>
              <a:prstGeom prst="rect">
                <a:avLst/>
              </a:prstGeom>
              <a:blipFill>
                <a:blip r:embed="rId17"/>
                <a:stretch>
                  <a:fillRect b="-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Rounded Rectangle 218">
            <a:extLst>
              <a:ext uri="{FF2B5EF4-FFF2-40B4-BE49-F238E27FC236}">
                <a16:creationId xmlns:a16="http://schemas.microsoft.com/office/drawing/2014/main" id="{3BE455C8-0EDD-F140-B1A8-1351E3B7F5CA}"/>
              </a:ext>
            </a:extLst>
          </p:cNvPr>
          <p:cNvSpPr/>
          <p:nvPr/>
        </p:nvSpPr>
        <p:spPr>
          <a:xfrm>
            <a:off x="8719482" y="4443487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DEF2B7C8-186D-DC4D-999E-4A60E2A0F973}"/>
              </a:ext>
            </a:extLst>
          </p:cNvPr>
          <p:cNvSpPr/>
          <p:nvPr/>
        </p:nvSpPr>
        <p:spPr>
          <a:xfrm>
            <a:off x="8776588" y="4479151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F3B42A7D-782C-6849-BC0F-2E37A2D77E0A}"/>
              </a:ext>
            </a:extLst>
          </p:cNvPr>
          <p:cNvSpPr/>
          <p:nvPr/>
        </p:nvSpPr>
        <p:spPr>
          <a:xfrm>
            <a:off x="8910799" y="4479151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D23944BF-EE22-264E-858C-09037246436C}"/>
              </a:ext>
            </a:extLst>
          </p:cNvPr>
          <p:cNvSpPr/>
          <p:nvPr/>
        </p:nvSpPr>
        <p:spPr>
          <a:xfrm>
            <a:off x="9045010" y="4479151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8CF82E10-8C86-9340-9F5F-E56FBD68D27B}"/>
              </a:ext>
            </a:extLst>
          </p:cNvPr>
          <p:cNvSpPr/>
          <p:nvPr/>
        </p:nvSpPr>
        <p:spPr>
          <a:xfrm>
            <a:off x="9182279" y="4479151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7D6D784F-80FC-8646-A90D-02EE8B59254E}"/>
              </a:ext>
            </a:extLst>
          </p:cNvPr>
          <p:cNvSpPr/>
          <p:nvPr/>
        </p:nvSpPr>
        <p:spPr>
          <a:xfrm>
            <a:off x="8776588" y="2992831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A7AD322D-EF27-554A-A75A-EA5A8657F5BF}"/>
              </a:ext>
            </a:extLst>
          </p:cNvPr>
          <p:cNvSpPr/>
          <p:nvPr/>
        </p:nvSpPr>
        <p:spPr>
          <a:xfrm>
            <a:off x="8910799" y="2992831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61DF0D20-9562-7D44-A840-69DBF0255511}"/>
              </a:ext>
            </a:extLst>
          </p:cNvPr>
          <p:cNvSpPr/>
          <p:nvPr/>
        </p:nvSpPr>
        <p:spPr>
          <a:xfrm>
            <a:off x="9045010" y="2992831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394FE817-13FD-A049-85F9-EB50C1CA4C9C}"/>
              </a:ext>
            </a:extLst>
          </p:cNvPr>
          <p:cNvSpPr/>
          <p:nvPr/>
        </p:nvSpPr>
        <p:spPr>
          <a:xfrm>
            <a:off x="9182279" y="2992831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ounded Rectangle 227">
            <a:extLst>
              <a:ext uri="{FF2B5EF4-FFF2-40B4-BE49-F238E27FC236}">
                <a16:creationId xmlns:a16="http://schemas.microsoft.com/office/drawing/2014/main" id="{8B077499-9390-0945-950D-EE71D1E21DA5}"/>
              </a:ext>
            </a:extLst>
          </p:cNvPr>
          <p:cNvSpPr/>
          <p:nvPr/>
        </p:nvSpPr>
        <p:spPr>
          <a:xfrm>
            <a:off x="8656179" y="3696778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1A1BA61B-9DD9-084D-A343-B574B9C98E4D}"/>
              </a:ext>
            </a:extLst>
          </p:cNvPr>
          <p:cNvSpPr/>
          <p:nvPr/>
        </p:nvSpPr>
        <p:spPr>
          <a:xfrm>
            <a:off x="8702259" y="3731099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26F5B96F-42A1-A34F-A14A-B8B724C58510}"/>
              </a:ext>
            </a:extLst>
          </p:cNvPr>
          <p:cNvSpPr/>
          <p:nvPr/>
        </p:nvSpPr>
        <p:spPr>
          <a:xfrm>
            <a:off x="8836470" y="3731099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B25F7523-04B6-E24D-8DE4-EF2F1A43C1B7}"/>
              </a:ext>
            </a:extLst>
          </p:cNvPr>
          <p:cNvSpPr/>
          <p:nvPr/>
        </p:nvSpPr>
        <p:spPr>
          <a:xfrm>
            <a:off x="8970680" y="3731099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66E7A6EE-130A-6A43-8DE0-8B4FBCBE48F5}"/>
              </a:ext>
            </a:extLst>
          </p:cNvPr>
          <p:cNvSpPr/>
          <p:nvPr/>
        </p:nvSpPr>
        <p:spPr>
          <a:xfrm>
            <a:off x="9107948" y="3731099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36915235-ADDC-9040-8A7C-A1F13DE5F47C}"/>
              </a:ext>
            </a:extLst>
          </p:cNvPr>
          <p:cNvSpPr/>
          <p:nvPr/>
        </p:nvSpPr>
        <p:spPr>
          <a:xfrm>
            <a:off x="9248556" y="3732570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ounded Rectangle 233">
            <a:extLst>
              <a:ext uri="{FF2B5EF4-FFF2-40B4-BE49-F238E27FC236}">
                <a16:creationId xmlns:a16="http://schemas.microsoft.com/office/drawing/2014/main" id="{599F4195-0609-5A41-AD9A-FABB8E0D0D0F}"/>
              </a:ext>
            </a:extLst>
          </p:cNvPr>
          <p:cNvSpPr/>
          <p:nvPr/>
        </p:nvSpPr>
        <p:spPr>
          <a:xfrm>
            <a:off x="8729886" y="2962533"/>
            <a:ext cx="614817" cy="20062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ight Arrow 234">
            <a:extLst>
              <a:ext uri="{FF2B5EF4-FFF2-40B4-BE49-F238E27FC236}">
                <a16:creationId xmlns:a16="http://schemas.microsoft.com/office/drawing/2014/main" id="{7F59BEE7-A343-E242-A074-B17ABA8A1E8A}"/>
              </a:ext>
            </a:extLst>
          </p:cNvPr>
          <p:cNvSpPr/>
          <p:nvPr/>
        </p:nvSpPr>
        <p:spPr>
          <a:xfrm rot="16200000">
            <a:off x="8868271" y="3312273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ight Arrow 235">
            <a:extLst>
              <a:ext uri="{FF2B5EF4-FFF2-40B4-BE49-F238E27FC236}">
                <a16:creationId xmlns:a16="http://schemas.microsoft.com/office/drawing/2014/main" id="{A223A81A-6CE4-6E4A-AC97-D94AC5E75C9C}"/>
              </a:ext>
            </a:extLst>
          </p:cNvPr>
          <p:cNvSpPr/>
          <p:nvPr/>
        </p:nvSpPr>
        <p:spPr>
          <a:xfrm rot="16200000">
            <a:off x="8880021" y="4065575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7" name="Content Placeholder 2">
                <a:extLst>
                  <a:ext uri="{FF2B5EF4-FFF2-40B4-BE49-F238E27FC236}">
                    <a16:creationId xmlns:a16="http://schemas.microsoft.com/office/drawing/2014/main" id="{95687D2C-7F7C-764F-B061-ED2C26EAFD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19243" y="4021778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37" name="Content Placeholder 2">
                <a:extLst>
                  <a:ext uri="{FF2B5EF4-FFF2-40B4-BE49-F238E27FC236}">
                    <a16:creationId xmlns:a16="http://schemas.microsoft.com/office/drawing/2014/main" id="{95687D2C-7F7C-764F-B061-ED2C26EAF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243" y="4021778"/>
                <a:ext cx="382222" cy="324470"/>
              </a:xfrm>
              <a:prstGeom prst="rect">
                <a:avLst/>
              </a:prstGeom>
              <a:blipFill>
                <a:blip r:embed="rId6"/>
                <a:stretch>
                  <a:fillRect l="-3226" r="-2580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8" name="Content Placeholder 2">
                <a:extLst>
                  <a:ext uri="{FF2B5EF4-FFF2-40B4-BE49-F238E27FC236}">
                    <a16:creationId xmlns:a16="http://schemas.microsoft.com/office/drawing/2014/main" id="{43EEEBEC-9021-4441-9BFE-C99BEA61E8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23227" y="3262168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38" name="Content Placeholder 2">
                <a:extLst>
                  <a:ext uri="{FF2B5EF4-FFF2-40B4-BE49-F238E27FC236}">
                    <a16:creationId xmlns:a16="http://schemas.microsoft.com/office/drawing/2014/main" id="{43EEEBEC-9021-4441-9BFE-C99BEA61E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227" y="3262168"/>
                <a:ext cx="382222" cy="324470"/>
              </a:xfrm>
              <a:prstGeom prst="rect">
                <a:avLst/>
              </a:prstGeom>
              <a:blipFill>
                <a:blip r:embed="rId18"/>
                <a:stretch>
                  <a:fillRect l="-6667" r="-6667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9" name="Rounded Rectangle 238">
            <a:extLst>
              <a:ext uri="{FF2B5EF4-FFF2-40B4-BE49-F238E27FC236}">
                <a16:creationId xmlns:a16="http://schemas.microsoft.com/office/drawing/2014/main" id="{2E3BF1EA-67E0-B34E-BDE5-A07E4AB3E315}"/>
              </a:ext>
            </a:extLst>
          </p:cNvPr>
          <p:cNvSpPr/>
          <p:nvPr/>
        </p:nvSpPr>
        <p:spPr>
          <a:xfrm>
            <a:off x="9959662" y="4454066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DD16884B-C5E2-EB4E-8A1C-62FD10F61AAA}"/>
              </a:ext>
            </a:extLst>
          </p:cNvPr>
          <p:cNvSpPr/>
          <p:nvPr/>
        </p:nvSpPr>
        <p:spPr>
          <a:xfrm>
            <a:off x="10016768" y="4489729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725E275D-7A4B-8A49-BCC0-0F2384A97DC0}"/>
              </a:ext>
            </a:extLst>
          </p:cNvPr>
          <p:cNvSpPr/>
          <p:nvPr/>
        </p:nvSpPr>
        <p:spPr>
          <a:xfrm>
            <a:off x="10150979" y="4489729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EE5A487B-7A75-924E-A258-FECB1C47BF07}"/>
              </a:ext>
            </a:extLst>
          </p:cNvPr>
          <p:cNvSpPr/>
          <p:nvPr/>
        </p:nvSpPr>
        <p:spPr>
          <a:xfrm>
            <a:off x="10285189" y="4489729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227B6D3E-1B74-374C-85E2-4206749CC8CD}"/>
              </a:ext>
            </a:extLst>
          </p:cNvPr>
          <p:cNvSpPr/>
          <p:nvPr/>
        </p:nvSpPr>
        <p:spPr>
          <a:xfrm>
            <a:off x="10422457" y="4489729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9A6284DF-653C-CE40-BC21-6A78464F4BE2}"/>
              </a:ext>
            </a:extLst>
          </p:cNvPr>
          <p:cNvSpPr/>
          <p:nvPr/>
        </p:nvSpPr>
        <p:spPr>
          <a:xfrm>
            <a:off x="10016768" y="3003410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09A60D66-1AA4-C94E-A60C-551D3FF3AC5F}"/>
              </a:ext>
            </a:extLst>
          </p:cNvPr>
          <p:cNvSpPr/>
          <p:nvPr/>
        </p:nvSpPr>
        <p:spPr>
          <a:xfrm>
            <a:off x="10150979" y="3003410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8A1ADD4D-B376-D140-AF4C-A4AF5FAD80F0}"/>
              </a:ext>
            </a:extLst>
          </p:cNvPr>
          <p:cNvSpPr/>
          <p:nvPr/>
        </p:nvSpPr>
        <p:spPr>
          <a:xfrm>
            <a:off x="10285189" y="3003410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2BD45877-0487-984A-83E6-4B2DBB896DE7}"/>
              </a:ext>
            </a:extLst>
          </p:cNvPr>
          <p:cNvSpPr/>
          <p:nvPr/>
        </p:nvSpPr>
        <p:spPr>
          <a:xfrm>
            <a:off x="10422457" y="3003410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ounded Rectangle 247">
            <a:extLst>
              <a:ext uri="{FF2B5EF4-FFF2-40B4-BE49-F238E27FC236}">
                <a16:creationId xmlns:a16="http://schemas.microsoft.com/office/drawing/2014/main" id="{13DD0A9D-89FF-A849-B79E-991ADC35E67A}"/>
              </a:ext>
            </a:extLst>
          </p:cNvPr>
          <p:cNvSpPr/>
          <p:nvPr/>
        </p:nvSpPr>
        <p:spPr>
          <a:xfrm>
            <a:off x="9896358" y="3707357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AEBD30F0-911D-8949-AD1B-1F070FD04228}"/>
              </a:ext>
            </a:extLst>
          </p:cNvPr>
          <p:cNvSpPr/>
          <p:nvPr/>
        </p:nvSpPr>
        <p:spPr>
          <a:xfrm>
            <a:off x="9942438" y="3741677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4072D215-3F21-F54D-ABF2-9996D508EAD6}"/>
              </a:ext>
            </a:extLst>
          </p:cNvPr>
          <p:cNvSpPr/>
          <p:nvPr/>
        </p:nvSpPr>
        <p:spPr>
          <a:xfrm>
            <a:off x="10076648" y="3741677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C704E03A-8B83-4546-A1FA-679C9CC6D18D}"/>
              </a:ext>
            </a:extLst>
          </p:cNvPr>
          <p:cNvSpPr/>
          <p:nvPr/>
        </p:nvSpPr>
        <p:spPr>
          <a:xfrm>
            <a:off x="10210859" y="3741677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2DDE30AD-7A54-7048-A6AC-1C14042AB54D}"/>
              </a:ext>
            </a:extLst>
          </p:cNvPr>
          <p:cNvSpPr/>
          <p:nvPr/>
        </p:nvSpPr>
        <p:spPr>
          <a:xfrm>
            <a:off x="10348127" y="3741677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81AAECC9-6C98-2E44-81FF-5A01270D4F1D}"/>
              </a:ext>
            </a:extLst>
          </p:cNvPr>
          <p:cNvSpPr/>
          <p:nvPr/>
        </p:nvSpPr>
        <p:spPr>
          <a:xfrm>
            <a:off x="10488735" y="3743148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ounded Rectangle 253">
            <a:extLst>
              <a:ext uri="{FF2B5EF4-FFF2-40B4-BE49-F238E27FC236}">
                <a16:creationId xmlns:a16="http://schemas.microsoft.com/office/drawing/2014/main" id="{B93C93E7-287A-9240-AEFC-FA77AD150706}"/>
              </a:ext>
            </a:extLst>
          </p:cNvPr>
          <p:cNvSpPr/>
          <p:nvPr/>
        </p:nvSpPr>
        <p:spPr>
          <a:xfrm>
            <a:off x="9970065" y="2973111"/>
            <a:ext cx="614817" cy="20062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ight Arrow 254">
            <a:extLst>
              <a:ext uri="{FF2B5EF4-FFF2-40B4-BE49-F238E27FC236}">
                <a16:creationId xmlns:a16="http://schemas.microsoft.com/office/drawing/2014/main" id="{EC40E48B-0C9F-BC4D-B06F-CC24679AB70B}"/>
              </a:ext>
            </a:extLst>
          </p:cNvPr>
          <p:cNvSpPr/>
          <p:nvPr/>
        </p:nvSpPr>
        <p:spPr>
          <a:xfrm rot="16200000">
            <a:off x="10108451" y="3322852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ight Arrow 255">
            <a:extLst>
              <a:ext uri="{FF2B5EF4-FFF2-40B4-BE49-F238E27FC236}">
                <a16:creationId xmlns:a16="http://schemas.microsoft.com/office/drawing/2014/main" id="{FD9C04F3-5A7F-084F-97CA-F93DFA90014D}"/>
              </a:ext>
            </a:extLst>
          </p:cNvPr>
          <p:cNvSpPr/>
          <p:nvPr/>
        </p:nvSpPr>
        <p:spPr>
          <a:xfrm rot="16200000">
            <a:off x="10120200" y="4076153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7" name="Content Placeholder 2">
                <a:extLst>
                  <a:ext uri="{FF2B5EF4-FFF2-40B4-BE49-F238E27FC236}">
                    <a16:creationId xmlns:a16="http://schemas.microsoft.com/office/drawing/2014/main" id="{9BA564B5-F971-AA48-9C9C-C45FA8AC37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59423" y="4032357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57" name="Content Placeholder 2">
                <a:extLst>
                  <a:ext uri="{FF2B5EF4-FFF2-40B4-BE49-F238E27FC236}">
                    <a16:creationId xmlns:a16="http://schemas.microsoft.com/office/drawing/2014/main" id="{9BA564B5-F971-AA48-9C9C-C45FA8AC3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423" y="4032357"/>
                <a:ext cx="382222" cy="324470"/>
              </a:xfrm>
              <a:prstGeom prst="rect">
                <a:avLst/>
              </a:prstGeom>
              <a:blipFill>
                <a:blip r:embed="rId2"/>
                <a:stretch>
                  <a:fillRect l="-3226" r="-2580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8" name="Content Placeholder 2">
                <a:extLst>
                  <a:ext uri="{FF2B5EF4-FFF2-40B4-BE49-F238E27FC236}">
                    <a16:creationId xmlns:a16="http://schemas.microsoft.com/office/drawing/2014/main" id="{AE0FB37D-ED16-214C-806D-866AE61664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63406" y="3272746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58" name="Content Placeholder 2">
                <a:extLst>
                  <a:ext uri="{FF2B5EF4-FFF2-40B4-BE49-F238E27FC236}">
                    <a16:creationId xmlns:a16="http://schemas.microsoft.com/office/drawing/2014/main" id="{AE0FB37D-ED16-214C-806D-866AE6166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406" y="3272746"/>
                <a:ext cx="382222" cy="324470"/>
              </a:xfrm>
              <a:prstGeom prst="rect">
                <a:avLst/>
              </a:prstGeom>
              <a:blipFill>
                <a:blip r:embed="rId3"/>
                <a:stretch>
                  <a:fillRect l="-3226" r="-645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9" name="Rounded Rectangle 258">
            <a:extLst>
              <a:ext uri="{FF2B5EF4-FFF2-40B4-BE49-F238E27FC236}">
                <a16:creationId xmlns:a16="http://schemas.microsoft.com/office/drawing/2014/main" id="{CB1523A8-F852-8847-9333-D5F6CFCA199A}"/>
              </a:ext>
            </a:extLst>
          </p:cNvPr>
          <p:cNvSpPr/>
          <p:nvPr/>
        </p:nvSpPr>
        <p:spPr>
          <a:xfrm>
            <a:off x="11213706" y="4459853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E608068B-A04E-BC4F-A1AE-459341E49ACA}"/>
              </a:ext>
            </a:extLst>
          </p:cNvPr>
          <p:cNvSpPr/>
          <p:nvPr/>
        </p:nvSpPr>
        <p:spPr>
          <a:xfrm>
            <a:off x="11270812" y="4495517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82378043-7512-DF40-8B8B-E7F1B053F6B5}"/>
              </a:ext>
            </a:extLst>
          </p:cNvPr>
          <p:cNvSpPr/>
          <p:nvPr/>
        </p:nvSpPr>
        <p:spPr>
          <a:xfrm>
            <a:off x="11405022" y="4495517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51DAF216-3AE4-7145-95A0-276448D09E37}"/>
              </a:ext>
            </a:extLst>
          </p:cNvPr>
          <p:cNvSpPr/>
          <p:nvPr/>
        </p:nvSpPr>
        <p:spPr>
          <a:xfrm>
            <a:off x="11539233" y="4495517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B17EBA1B-F139-1A43-A3C5-EEA701B2060C}"/>
              </a:ext>
            </a:extLst>
          </p:cNvPr>
          <p:cNvSpPr/>
          <p:nvPr/>
        </p:nvSpPr>
        <p:spPr>
          <a:xfrm>
            <a:off x="11676501" y="4495517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7FAECA58-DEF5-DB43-8384-283ED63793F5}"/>
              </a:ext>
            </a:extLst>
          </p:cNvPr>
          <p:cNvSpPr/>
          <p:nvPr/>
        </p:nvSpPr>
        <p:spPr>
          <a:xfrm>
            <a:off x="11270812" y="3009197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EE55FBBB-B8E3-0446-8907-E668F8E7B6D7}"/>
              </a:ext>
            </a:extLst>
          </p:cNvPr>
          <p:cNvSpPr/>
          <p:nvPr/>
        </p:nvSpPr>
        <p:spPr>
          <a:xfrm>
            <a:off x="11405022" y="3009197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5524B884-EE31-A14A-9FCA-4B49C4AAD788}"/>
              </a:ext>
            </a:extLst>
          </p:cNvPr>
          <p:cNvSpPr/>
          <p:nvPr/>
        </p:nvSpPr>
        <p:spPr>
          <a:xfrm>
            <a:off x="11539233" y="3009197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C8541191-753A-EE49-A315-C655F5965C6C}"/>
              </a:ext>
            </a:extLst>
          </p:cNvPr>
          <p:cNvSpPr/>
          <p:nvPr/>
        </p:nvSpPr>
        <p:spPr>
          <a:xfrm>
            <a:off x="11676501" y="3009197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ounded Rectangle 267">
            <a:extLst>
              <a:ext uri="{FF2B5EF4-FFF2-40B4-BE49-F238E27FC236}">
                <a16:creationId xmlns:a16="http://schemas.microsoft.com/office/drawing/2014/main" id="{132CE71F-FAD2-2F44-8D70-DD2DA916D12D}"/>
              </a:ext>
            </a:extLst>
          </p:cNvPr>
          <p:cNvSpPr/>
          <p:nvPr/>
        </p:nvSpPr>
        <p:spPr>
          <a:xfrm>
            <a:off x="11150403" y="3713143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EB64AAA0-68DC-C647-B872-37058A7F9A7F}"/>
              </a:ext>
            </a:extLst>
          </p:cNvPr>
          <p:cNvSpPr/>
          <p:nvPr/>
        </p:nvSpPr>
        <p:spPr>
          <a:xfrm>
            <a:off x="11196483" y="3747464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F57DF040-27E7-A84D-B772-ADCD10A7626A}"/>
              </a:ext>
            </a:extLst>
          </p:cNvPr>
          <p:cNvSpPr/>
          <p:nvPr/>
        </p:nvSpPr>
        <p:spPr>
          <a:xfrm>
            <a:off x="11330693" y="3747464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1FABA36B-5AEB-3D41-91C2-E9B1F1CA4C1F}"/>
              </a:ext>
            </a:extLst>
          </p:cNvPr>
          <p:cNvSpPr/>
          <p:nvPr/>
        </p:nvSpPr>
        <p:spPr>
          <a:xfrm>
            <a:off x="11464904" y="3747464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008063FF-510A-414B-AC11-43E07619D0FD}"/>
              </a:ext>
            </a:extLst>
          </p:cNvPr>
          <p:cNvSpPr/>
          <p:nvPr/>
        </p:nvSpPr>
        <p:spPr>
          <a:xfrm>
            <a:off x="11602172" y="3747464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C323FAA0-B2D6-3540-B161-734017E687D8}"/>
              </a:ext>
            </a:extLst>
          </p:cNvPr>
          <p:cNvSpPr/>
          <p:nvPr/>
        </p:nvSpPr>
        <p:spPr>
          <a:xfrm>
            <a:off x="11742780" y="3748936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ounded Rectangle 273">
            <a:extLst>
              <a:ext uri="{FF2B5EF4-FFF2-40B4-BE49-F238E27FC236}">
                <a16:creationId xmlns:a16="http://schemas.microsoft.com/office/drawing/2014/main" id="{BE10086D-AD3E-B443-BD1A-FBA9D7A23FB2}"/>
              </a:ext>
            </a:extLst>
          </p:cNvPr>
          <p:cNvSpPr/>
          <p:nvPr/>
        </p:nvSpPr>
        <p:spPr>
          <a:xfrm>
            <a:off x="11224110" y="2978899"/>
            <a:ext cx="614817" cy="20062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ight Arrow 274">
            <a:extLst>
              <a:ext uri="{FF2B5EF4-FFF2-40B4-BE49-F238E27FC236}">
                <a16:creationId xmlns:a16="http://schemas.microsoft.com/office/drawing/2014/main" id="{B7F402D6-422E-EC41-B732-575242AAE55B}"/>
              </a:ext>
            </a:extLst>
          </p:cNvPr>
          <p:cNvSpPr/>
          <p:nvPr/>
        </p:nvSpPr>
        <p:spPr>
          <a:xfrm rot="16200000">
            <a:off x="11362494" y="3328639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ight Arrow 275">
            <a:extLst>
              <a:ext uri="{FF2B5EF4-FFF2-40B4-BE49-F238E27FC236}">
                <a16:creationId xmlns:a16="http://schemas.microsoft.com/office/drawing/2014/main" id="{F46C018E-AC35-FE4C-BC94-F5054BF6795B}"/>
              </a:ext>
            </a:extLst>
          </p:cNvPr>
          <p:cNvSpPr/>
          <p:nvPr/>
        </p:nvSpPr>
        <p:spPr>
          <a:xfrm rot="16200000">
            <a:off x="11374245" y="4081940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7" name="Content Placeholder 2">
                <a:extLst>
                  <a:ext uri="{FF2B5EF4-FFF2-40B4-BE49-F238E27FC236}">
                    <a16:creationId xmlns:a16="http://schemas.microsoft.com/office/drawing/2014/main" id="{7AA2DB0E-237A-8F41-94E3-07534700EF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13467" y="4038144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77" name="Content Placeholder 2">
                <a:extLst>
                  <a:ext uri="{FF2B5EF4-FFF2-40B4-BE49-F238E27FC236}">
                    <a16:creationId xmlns:a16="http://schemas.microsoft.com/office/drawing/2014/main" id="{7AA2DB0E-237A-8F41-94E3-07534700E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467" y="4038144"/>
                <a:ext cx="382222" cy="324470"/>
              </a:xfrm>
              <a:prstGeom prst="rect">
                <a:avLst/>
              </a:prstGeom>
              <a:blipFill>
                <a:blip r:embed="rId19"/>
                <a:stretch>
                  <a:fillRect l="-3226" r="-2580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8" name="Content Placeholder 2">
                <a:extLst>
                  <a:ext uri="{FF2B5EF4-FFF2-40B4-BE49-F238E27FC236}">
                    <a16:creationId xmlns:a16="http://schemas.microsoft.com/office/drawing/2014/main" id="{586E499D-071F-9C4F-9081-1E15CE1B57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17451" y="3278534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78" name="Content Placeholder 2">
                <a:extLst>
                  <a:ext uri="{FF2B5EF4-FFF2-40B4-BE49-F238E27FC236}">
                    <a16:creationId xmlns:a16="http://schemas.microsoft.com/office/drawing/2014/main" id="{586E499D-071F-9C4F-9081-1E15CE1B5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7451" y="3278534"/>
                <a:ext cx="382222" cy="324470"/>
              </a:xfrm>
              <a:prstGeom prst="rect">
                <a:avLst/>
              </a:prstGeom>
              <a:blipFill>
                <a:blip r:embed="rId5"/>
                <a:stretch>
                  <a:fillRect l="-3226" r="-645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9" name="Content Placeholder 2">
                <a:extLst>
                  <a:ext uri="{FF2B5EF4-FFF2-40B4-BE49-F238E27FC236}">
                    <a16:creationId xmlns:a16="http://schemas.microsoft.com/office/drawing/2014/main" id="{D0106277-2F72-1242-AE54-D2E667E2B1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57261" y="2460679"/>
                <a:ext cx="859325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79" name="Content Placeholder 2">
                <a:extLst>
                  <a:ext uri="{FF2B5EF4-FFF2-40B4-BE49-F238E27FC236}">
                    <a16:creationId xmlns:a16="http://schemas.microsoft.com/office/drawing/2014/main" id="{D0106277-2F72-1242-AE54-D2E667E2B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261" y="2460679"/>
                <a:ext cx="859325" cy="324470"/>
              </a:xfrm>
              <a:prstGeom prst="rect">
                <a:avLst/>
              </a:prstGeom>
              <a:blipFill>
                <a:blip r:embed="rId20"/>
                <a:stretch>
                  <a:fillRect b="-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0" name="Content Placeholder 2">
                <a:extLst>
                  <a:ext uri="{FF2B5EF4-FFF2-40B4-BE49-F238E27FC236}">
                    <a16:creationId xmlns:a16="http://schemas.microsoft.com/office/drawing/2014/main" id="{B122AF13-10DC-A54F-9AA9-FCB7259A44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10898" y="2530557"/>
                <a:ext cx="859325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80" name="Content Placeholder 2">
                <a:extLst>
                  <a:ext uri="{FF2B5EF4-FFF2-40B4-BE49-F238E27FC236}">
                    <a16:creationId xmlns:a16="http://schemas.microsoft.com/office/drawing/2014/main" id="{B122AF13-10DC-A54F-9AA9-FCB7259A4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0898" y="2530557"/>
                <a:ext cx="859325" cy="324470"/>
              </a:xfrm>
              <a:prstGeom prst="rect">
                <a:avLst/>
              </a:prstGeom>
              <a:blipFill>
                <a:blip r:embed="rId21"/>
                <a:stretch>
                  <a:fillRect b="-6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1" name="Content Placeholder 2">
                <a:extLst>
                  <a:ext uri="{FF2B5EF4-FFF2-40B4-BE49-F238E27FC236}">
                    <a16:creationId xmlns:a16="http://schemas.microsoft.com/office/drawing/2014/main" id="{C7C8E49D-5F1B-664E-BBA1-21C5D742D6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64942" y="2525016"/>
                <a:ext cx="859325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81" name="Content Placeholder 2">
                <a:extLst>
                  <a:ext uri="{FF2B5EF4-FFF2-40B4-BE49-F238E27FC236}">
                    <a16:creationId xmlns:a16="http://schemas.microsoft.com/office/drawing/2014/main" id="{C7C8E49D-5F1B-664E-BBA1-21C5D742D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942" y="2525016"/>
                <a:ext cx="859325" cy="324470"/>
              </a:xfrm>
              <a:prstGeom prst="rect">
                <a:avLst/>
              </a:prstGeom>
              <a:blipFill>
                <a:blip r:embed="rId22"/>
                <a:stretch>
                  <a:fillRect b="-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2" name="Content Placeholder 2">
                <a:extLst>
                  <a:ext uri="{FF2B5EF4-FFF2-40B4-BE49-F238E27FC236}">
                    <a16:creationId xmlns:a16="http://schemas.microsoft.com/office/drawing/2014/main" id="{11128F9D-6AA9-9749-B341-E025CEC7BF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34304" y="4712566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82" name="Content Placeholder 2">
                <a:extLst>
                  <a:ext uri="{FF2B5EF4-FFF2-40B4-BE49-F238E27FC236}">
                    <a16:creationId xmlns:a16="http://schemas.microsoft.com/office/drawing/2014/main" id="{11128F9D-6AA9-9749-B341-E025CEC7B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304" y="4712566"/>
                <a:ext cx="254169" cy="324470"/>
              </a:xfrm>
              <a:prstGeom prst="rect">
                <a:avLst/>
              </a:prstGeom>
              <a:blipFill>
                <a:blip r:embed="rId23"/>
                <a:stretch>
                  <a:fillRect r="-80000" b="-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3" name="Content Placeholder 2">
                <a:extLst>
                  <a:ext uri="{FF2B5EF4-FFF2-40B4-BE49-F238E27FC236}">
                    <a16:creationId xmlns:a16="http://schemas.microsoft.com/office/drawing/2014/main" id="{6804BE15-6565-1C40-AEEC-AD32F276B3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80864" y="4706246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83" name="Content Placeholder 2">
                <a:extLst>
                  <a:ext uri="{FF2B5EF4-FFF2-40B4-BE49-F238E27FC236}">
                    <a16:creationId xmlns:a16="http://schemas.microsoft.com/office/drawing/2014/main" id="{6804BE15-6565-1C40-AEEC-AD32F276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864" y="4706246"/>
                <a:ext cx="254169" cy="324470"/>
              </a:xfrm>
              <a:prstGeom prst="rect">
                <a:avLst/>
              </a:prstGeom>
              <a:blipFill>
                <a:blip r:embed="rId24"/>
                <a:stretch>
                  <a:fillRect r="-71429" b="-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4" name="Content Placeholder 2">
                <a:extLst>
                  <a:ext uri="{FF2B5EF4-FFF2-40B4-BE49-F238E27FC236}">
                    <a16:creationId xmlns:a16="http://schemas.microsoft.com/office/drawing/2014/main" id="{8F0EF58B-1623-EE46-8A6F-4E03421A61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84374" y="4698333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84" name="Content Placeholder 2">
                <a:extLst>
                  <a:ext uri="{FF2B5EF4-FFF2-40B4-BE49-F238E27FC236}">
                    <a16:creationId xmlns:a16="http://schemas.microsoft.com/office/drawing/2014/main" id="{8F0EF58B-1623-EE46-8A6F-4E03421A6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374" y="4698333"/>
                <a:ext cx="254169" cy="324470"/>
              </a:xfrm>
              <a:prstGeom prst="rect">
                <a:avLst/>
              </a:prstGeom>
              <a:blipFill>
                <a:blip r:embed="rId25"/>
                <a:stretch>
                  <a:fillRect r="-80000" b="-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5" name="Content Placeholder 2">
                <a:extLst>
                  <a:ext uri="{FF2B5EF4-FFF2-40B4-BE49-F238E27FC236}">
                    <a16:creationId xmlns:a16="http://schemas.microsoft.com/office/drawing/2014/main" id="{9013CB61-EA1F-E24C-BB33-AB5009FED8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58746" y="4712566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85" name="Content Placeholder 2">
                <a:extLst>
                  <a:ext uri="{FF2B5EF4-FFF2-40B4-BE49-F238E27FC236}">
                    <a16:creationId xmlns:a16="http://schemas.microsoft.com/office/drawing/2014/main" id="{9013CB61-EA1F-E24C-BB33-AB5009FED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746" y="4712566"/>
                <a:ext cx="254169" cy="324470"/>
              </a:xfrm>
              <a:prstGeom prst="rect">
                <a:avLst/>
              </a:prstGeom>
              <a:blipFill>
                <a:blip r:embed="rId26"/>
                <a:stretch>
                  <a:fillRect r="-71429" b="-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" name="Right Arrow 285">
            <a:extLst>
              <a:ext uri="{FF2B5EF4-FFF2-40B4-BE49-F238E27FC236}">
                <a16:creationId xmlns:a16="http://schemas.microsoft.com/office/drawing/2014/main" id="{2D3B06B3-E101-5F4E-9FED-5E2D2EFD58F2}"/>
              </a:ext>
            </a:extLst>
          </p:cNvPr>
          <p:cNvSpPr/>
          <p:nvPr/>
        </p:nvSpPr>
        <p:spPr>
          <a:xfrm>
            <a:off x="8287742" y="3672879"/>
            <a:ext cx="309252" cy="21229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7" name="Content Placeholder 2">
                <a:extLst>
                  <a:ext uri="{FF2B5EF4-FFF2-40B4-BE49-F238E27FC236}">
                    <a16:creationId xmlns:a16="http://schemas.microsoft.com/office/drawing/2014/main" id="{F73E43AB-2E0D-F54C-83EF-D449DEF26E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4771" y="3376112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87" name="Content Placeholder 2">
                <a:extLst>
                  <a:ext uri="{FF2B5EF4-FFF2-40B4-BE49-F238E27FC236}">
                    <a16:creationId xmlns:a16="http://schemas.microsoft.com/office/drawing/2014/main" id="{F73E43AB-2E0D-F54C-83EF-D449DEF26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771" y="3376112"/>
                <a:ext cx="382222" cy="324470"/>
              </a:xfrm>
              <a:prstGeom prst="rect">
                <a:avLst/>
              </a:prstGeom>
              <a:blipFill>
                <a:blip r:embed="rId27"/>
                <a:stretch>
                  <a:fillRect l="-6667" r="-3333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8" name="Right Arrow 287">
            <a:extLst>
              <a:ext uri="{FF2B5EF4-FFF2-40B4-BE49-F238E27FC236}">
                <a16:creationId xmlns:a16="http://schemas.microsoft.com/office/drawing/2014/main" id="{2C643A61-6A94-4C4C-9E9A-BCD9AAC3D581}"/>
              </a:ext>
            </a:extLst>
          </p:cNvPr>
          <p:cNvSpPr/>
          <p:nvPr/>
        </p:nvSpPr>
        <p:spPr>
          <a:xfrm>
            <a:off x="9485958" y="3699425"/>
            <a:ext cx="309252" cy="21229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9" name="Content Placeholder 2">
                <a:extLst>
                  <a:ext uri="{FF2B5EF4-FFF2-40B4-BE49-F238E27FC236}">
                    <a16:creationId xmlns:a16="http://schemas.microsoft.com/office/drawing/2014/main" id="{B372D9F7-C7BD-B744-9FEE-19EC3159E9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12988" y="3402659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89" name="Content Placeholder 2">
                <a:extLst>
                  <a:ext uri="{FF2B5EF4-FFF2-40B4-BE49-F238E27FC236}">
                    <a16:creationId xmlns:a16="http://schemas.microsoft.com/office/drawing/2014/main" id="{B372D9F7-C7BD-B744-9FEE-19EC3159E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988" y="3402659"/>
                <a:ext cx="382222" cy="324470"/>
              </a:xfrm>
              <a:prstGeom prst="rect">
                <a:avLst/>
              </a:prstGeom>
              <a:blipFill>
                <a:blip r:embed="rId13"/>
                <a:stretch>
                  <a:fillRect l="-322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0" name="Right Arrow 289">
            <a:extLst>
              <a:ext uri="{FF2B5EF4-FFF2-40B4-BE49-F238E27FC236}">
                <a16:creationId xmlns:a16="http://schemas.microsoft.com/office/drawing/2014/main" id="{517F0BF8-6631-AD43-AF5C-C86FE17C4402}"/>
              </a:ext>
            </a:extLst>
          </p:cNvPr>
          <p:cNvSpPr/>
          <p:nvPr/>
        </p:nvSpPr>
        <p:spPr>
          <a:xfrm>
            <a:off x="10732678" y="3713143"/>
            <a:ext cx="309252" cy="21229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1" name="Content Placeholder 2">
                <a:extLst>
                  <a:ext uri="{FF2B5EF4-FFF2-40B4-BE49-F238E27FC236}">
                    <a16:creationId xmlns:a16="http://schemas.microsoft.com/office/drawing/2014/main" id="{C420C0B7-72D4-FD4B-870C-F2BCD3AF26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59707" y="3416377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91" name="Content Placeholder 2">
                <a:extLst>
                  <a:ext uri="{FF2B5EF4-FFF2-40B4-BE49-F238E27FC236}">
                    <a16:creationId xmlns:a16="http://schemas.microsoft.com/office/drawing/2014/main" id="{C420C0B7-72D4-FD4B-870C-F2BCD3AF2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9707" y="3416377"/>
                <a:ext cx="382222" cy="324470"/>
              </a:xfrm>
              <a:prstGeom prst="rect">
                <a:avLst/>
              </a:prstGeom>
              <a:blipFill>
                <a:blip r:embed="rId13"/>
                <a:stretch>
                  <a:fillRect l="-322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2" name="Content Placeholder 2">
                <a:extLst>
                  <a:ext uri="{FF2B5EF4-FFF2-40B4-BE49-F238E27FC236}">
                    <a16:creationId xmlns:a16="http://schemas.microsoft.com/office/drawing/2014/main" id="{213883ED-3CB9-FB4E-9A6B-DA94C97AF0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7647" y="2410397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92" name="Content Placeholder 2">
                <a:extLst>
                  <a:ext uri="{FF2B5EF4-FFF2-40B4-BE49-F238E27FC236}">
                    <a16:creationId xmlns:a16="http://schemas.microsoft.com/office/drawing/2014/main" id="{213883ED-3CB9-FB4E-9A6B-DA94C97AF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647" y="2410397"/>
                <a:ext cx="254169" cy="324470"/>
              </a:xfrm>
              <a:prstGeom prst="rect">
                <a:avLst/>
              </a:prstGeom>
              <a:blipFill>
                <a:blip r:embed="rId28"/>
                <a:stretch>
                  <a:fillRect r="-80000" b="-5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3" name="Content Placeholder 2">
                <a:extLst>
                  <a:ext uri="{FF2B5EF4-FFF2-40B4-BE49-F238E27FC236}">
                    <a16:creationId xmlns:a16="http://schemas.microsoft.com/office/drawing/2014/main" id="{EF943C26-1132-C849-A85A-7FF858188F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81157" y="2402484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93" name="Content Placeholder 2">
                <a:extLst>
                  <a:ext uri="{FF2B5EF4-FFF2-40B4-BE49-F238E27FC236}">
                    <a16:creationId xmlns:a16="http://schemas.microsoft.com/office/drawing/2014/main" id="{EF943C26-1132-C849-A85A-7FF858188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157" y="2402484"/>
                <a:ext cx="254169" cy="324470"/>
              </a:xfrm>
              <a:prstGeom prst="rect">
                <a:avLst/>
              </a:prstGeom>
              <a:blipFill>
                <a:blip r:embed="rId29"/>
                <a:stretch>
                  <a:fillRect r="-68182" b="-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4" name="Content Placeholder 2">
                <a:extLst>
                  <a:ext uri="{FF2B5EF4-FFF2-40B4-BE49-F238E27FC236}">
                    <a16:creationId xmlns:a16="http://schemas.microsoft.com/office/drawing/2014/main" id="{81E31966-9482-FA49-B80D-8E1479922B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5529" y="2416717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94" name="Content Placeholder 2">
                <a:extLst>
                  <a:ext uri="{FF2B5EF4-FFF2-40B4-BE49-F238E27FC236}">
                    <a16:creationId xmlns:a16="http://schemas.microsoft.com/office/drawing/2014/main" id="{81E31966-9482-FA49-B80D-8E1479922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529" y="2416717"/>
                <a:ext cx="254169" cy="324470"/>
              </a:xfrm>
              <a:prstGeom prst="rect">
                <a:avLst/>
              </a:prstGeom>
              <a:blipFill>
                <a:blip r:embed="rId26"/>
                <a:stretch>
                  <a:fillRect r="-71429" b="-5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5" name="Content Placeholder 2">
                <a:extLst>
                  <a:ext uri="{FF2B5EF4-FFF2-40B4-BE49-F238E27FC236}">
                    <a16:creationId xmlns:a16="http://schemas.microsoft.com/office/drawing/2014/main" id="{133ECE5A-E02C-EB49-B3B7-AC39E735AD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4424" y="2441250"/>
                <a:ext cx="416596" cy="4290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95" name="Content Placeholder 2">
                <a:extLst>
                  <a:ext uri="{FF2B5EF4-FFF2-40B4-BE49-F238E27FC236}">
                    <a16:creationId xmlns:a16="http://schemas.microsoft.com/office/drawing/2014/main" id="{133ECE5A-E02C-EB49-B3B7-AC39E735A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424" y="2441250"/>
                <a:ext cx="416596" cy="429074"/>
              </a:xfrm>
              <a:prstGeom prst="rect">
                <a:avLst/>
              </a:prstGeom>
              <a:blipFill>
                <a:blip r:embed="rId30"/>
                <a:stretch>
                  <a:fillRect r="-8824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Slide Number Placeholder 9">
            <a:extLst>
              <a:ext uri="{FF2B5EF4-FFF2-40B4-BE49-F238E27FC236}">
                <a16:creationId xmlns:a16="http://schemas.microsoft.com/office/drawing/2014/main" id="{78ECC67F-DF9F-A042-975B-CEEF061F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01" name="Title 1">
            <a:extLst>
              <a:ext uri="{FF2B5EF4-FFF2-40B4-BE49-F238E27FC236}">
                <a16:creationId xmlns:a16="http://schemas.microsoft.com/office/drawing/2014/main" id="{19CEFA14-215A-8049-9DD1-35338D0293D5}"/>
              </a:ext>
            </a:extLst>
          </p:cNvPr>
          <p:cNvSpPr txBox="1">
            <a:spLocks/>
          </p:cNvSpPr>
          <p:nvPr/>
        </p:nvSpPr>
        <p:spPr>
          <a:xfrm>
            <a:off x="1005620" y="5696662"/>
            <a:ext cx="5082028" cy="5735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Auto-regressive</a:t>
            </a:r>
          </a:p>
        </p:txBody>
      </p:sp>
      <p:sp>
        <p:nvSpPr>
          <p:cNvPr id="202" name="Title 1">
            <a:extLst>
              <a:ext uri="{FF2B5EF4-FFF2-40B4-BE49-F238E27FC236}">
                <a16:creationId xmlns:a16="http://schemas.microsoft.com/office/drawing/2014/main" id="{29BF6FB6-6D3A-534C-8FEE-5CF958B2B02A}"/>
              </a:ext>
            </a:extLst>
          </p:cNvPr>
          <p:cNvSpPr txBox="1">
            <a:spLocks/>
          </p:cNvSpPr>
          <p:nvPr/>
        </p:nvSpPr>
        <p:spPr>
          <a:xfrm>
            <a:off x="7429557" y="5726121"/>
            <a:ext cx="4343664" cy="5735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Non-Auto-regressive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1B42763E-38A8-4642-B1D2-FB54BD95CC64}"/>
              </a:ext>
            </a:extLst>
          </p:cNvPr>
          <p:cNvSpPr/>
          <p:nvPr/>
        </p:nvSpPr>
        <p:spPr>
          <a:xfrm>
            <a:off x="212512" y="2133600"/>
            <a:ext cx="11745841" cy="357835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ular Callout 12">
            <a:extLst>
              <a:ext uri="{FF2B5EF4-FFF2-40B4-BE49-F238E27FC236}">
                <a16:creationId xmlns:a16="http://schemas.microsoft.com/office/drawing/2014/main" id="{FBCE7E50-31CA-984E-9CDF-52209EBA6ECD}"/>
              </a:ext>
            </a:extLst>
          </p:cNvPr>
          <p:cNvSpPr/>
          <p:nvPr/>
        </p:nvSpPr>
        <p:spPr>
          <a:xfrm>
            <a:off x="3787178" y="2458672"/>
            <a:ext cx="6551259" cy="3062255"/>
          </a:xfrm>
          <a:custGeom>
            <a:avLst/>
            <a:gdLst>
              <a:gd name="connsiteX0" fmla="*/ 0 w 5699688"/>
              <a:gd name="connsiteY0" fmla="*/ 0 h 760666"/>
              <a:gd name="connsiteX1" fmla="*/ 949948 w 5699688"/>
              <a:gd name="connsiteY1" fmla="*/ 0 h 760666"/>
              <a:gd name="connsiteX2" fmla="*/ 949948 w 5699688"/>
              <a:gd name="connsiteY2" fmla="*/ 0 h 760666"/>
              <a:gd name="connsiteX3" fmla="*/ 2374870 w 5699688"/>
              <a:gd name="connsiteY3" fmla="*/ 0 h 760666"/>
              <a:gd name="connsiteX4" fmla="*/ 5699688 w 5699688"/>
              <a:gd name="connsiteY4" fmla="*/ 0 h 760666"/>
              <a:gd name="connsiteX5" fmla="*/ 5699688 w 5699688"/>
              <a:gd name="connsiteY5" fmla="*/ 443722 h 760666"/>
              <a:gd name="connsiteX6" fmla="*/ 5699688 w 5699688"/>
              <a:gd name="connsiteY6" fmla="*/ 443722 h 760666"/>
              <a:gd name="connsiteX7" fmla="*/ 5699688 w 5699688"/>
              <a:gd name="connsiteY7" fmla="*/ 633888 h 760666"/>
              <a:gd name="connsiteX8" fmla="*/ 5699688 w 5699688"/>
              <a:gd name="connsiteY8" fmla="*/ 760666 h 760666"/>
              <a:gd name="connsiteX9" fmla="*/ 2374870 w 5699688"/>
              <a:gd name="connsiteY9" fmla="*/ 760666 h 760666"/>
              <a:gd name="connsiteX10" fmla="*/ 1662428 w 5699688"/>
              <a:gd name="connsiteY10" fmla="*/ 855749 h 760666"/>
              <a:gd name="connsiteX11" fmla="*/ 949948 w 5699688"/>
              <a:gd name="connsiteY11" fmla="*/ 760666 h 760666"/>
              <a:gd name="connsiteX12" fmla="*/ 0 w 5699688"/>
              <a:gd name="connsiteY12" fmla="*/ 760666 h 760666"/>
              <a:gd name="connsiteX13" fmla="*/ 0 w 5699688"/>
              <a:gd name="connsiteY13" fmla="*/ 633888 h 760666"/>
              <a:gd name="connsiteX14" fmla="*/ 0 w 5699688"/>
              <a:gd name="connsiteY14" fmla="*/ 443722 h 760666"/>
              <a:gd name="connsiteX15" fmla="*/ 0 w 5699688"/>
              <a:gd name="connsiteY15" fmla="*/ 443722 h 760666"/>
              <a:gd name="connsiteX16" fmla="*/ 0 w 5699688"/>
              <a:gd name="connsiteY16" fmla="*/ 0 h 760666"/>
              <a:gd name="connsiteX0" fmla="*/ 0 w 5699688"/>
              <a:gd name="connsiteY0" fmla="*/ 0 h 855749"/>
              <a:gd name="connsiteX1" fmla="*/ 949948 w 5699688"/>
              <a:gd name="connsiteY1" fmla="*/ 0 h 855749"/>
              <a:gd name="connsiteX2" fmla="*/ 949948 w 5699688"/>
              <a:gd name="connsiteY2" fmla="*/ 0 h 855749"/>
              <a:gd name="connsiteX3" fmla="*/ 2374870 w 5699688"/>
              <a:gd name="connsiteY3" fmla="*/ 0 h 855749"/>
              <a:gd name="connsiteX4" fmla="*/ 5699688 w 5699688"/>
              <a:gd name="connsiteY4" fmla="*/ 0 h 855749"/>
              <a:gd name="connsiteX5" fmla="*/ 5699688 w 5699688"/>
              <a:gd name="connsiteY5" fmla="*/ 443722 h 855749"/>
              <a:gd name="connsiteX6" fmla="*/ 5699688 w 5699688"/>
              <a:gd name="connsiteY6" fmla="*/ 443722 h 855749"/>
              <a:gd name="connsiteX7" fmla="*/ 5699688 w 5699688"/>
              <a:gd name="connsiteY7" fmla="*/ 633888 h 855749"/>
              <a:gd name="connsiteX8" fmla="*/ 5699688 w 5699688"/>
              <a:gd name="connsiteY8" fmla="*/ 760666 h 855749"/>
              <a:gd name="connsiteX9" fmla="*/ 1435070 w 5699688"/>
              <a:gd name="connsiteY9" fmla="*/ 786066 h 855749"/>
              <a:gd name="connsiteX10" fmla="*/ 1662428 w 5699688"/>
              <a:gd name="connsiteY10" fmla="*/ 855749 h 855749"/>
              <a:gd name="connsiteX11" fmla="*/ 949948 w 5699688"/>
              <a:gd name="connsiteY11" fmla="*/ 760666 h 855749"/>
              <a:gd name="connsiteX12" fmla="*/ 0 w 5699688"/>
              <a:gd name="connsiteY12" fmla="*/ 760666 h 855749"/>
              <a:gd name="connsiteX13" fmla="*/ 0 w 5699688"/>
              <a:gd name="connsiteY13" fmla="*/ 633888 h 855749"/>
              <a:gd name="connsiteX14" fmla="*/ 0 w 5699688"/>
              <a:gd name="connsiteY14" fmla="*/ 443722 h 855749"/>
              <a:gd name="connsiteX15" fmla="*/ 0 w 5699688"/>
              <a:gd name="connsiteY15" fmla="*/ 443722 h 855749"/>
              <a:gd name="connsiteX16" fmla="*/ 0 w 5699688"/>
              <a:gd name="connsiteY16" fmla="*/ 0 h 855749"/>
              <a:gd name="connsiteX0" fmla="*/ 0 w 5699688"/>
              <a:gd name="connsiteY0" fmla="*/ 0 h 1097049"/>
              <a:gd name="connsiteX1" fmla="*/ 949948 w 5699688"/>
              <a:gd name="connsiteY1" fmla="*/ 0 h 1097049"/>
              <a:gd name="connsiteX2" fmla="*/ 949948 w 5699688"/>
              <a:gd name="connsiteY2" fmla="*/ 0 h 1097049"/>
              <a:gd name="connsiteX3" fmla="*/ 2374870 w 5699688"/>
              <a:gd name="connsiteY3" fmla="*/ 0 h 1097049"/>
              <a:gd name="connsiteX4" fmla="*/ 5699688 w 5699688"/>
              <a:gd name="connsiteY4" fmla="*/ 0 h 1097049"/>
              <a:gd name="connsiteX5" fmla="*/ 5699688 w 5699688"/>
              <a:gd name="connsiteY5" fmla="*/ 443722 h 1097049"/>
              <a:gd name="connsiteX6" fmla="*/ 5699688 w 5699688"/>
              <a:gd name="connsiteY6" fmla="*/ 443722 h 1097049"/>
              <a:gd name="connsiteX7" fmla="*/ 5699688 w 5699688"/>
              <a:gd name="connsiteY7" fmla="*/ 633888 h 1097049"/>
              <a:gd name="connsiteX8" fmla="*/ 5699688 w 5699688"/>
              <a:gd name="connsiteY8" fmla="*/ 760666 h 1097049"/>
              <a:gd name="connsiteX9" fmla="*/ 1435070 w 5699688"/>
              <a:gd name="connsiteY9" fmla="*/ 786066 h 1097049"/>
              <a:gd name="connsiteX10" fmla="*/ 1256028 w 5699688"/>
              <a:gd name="connsiteY10" fmla="*/ 1097049 h 1097049"/>
              <a:gd name="connsiteX11" fmla="*/ 949948 w 5699688"/>
              <a:gd name="connsiteY11" fmla="*/ 760666 h 1097049"/>
              <a:gd name="connsiteX12" fmla="*/ 0 w 5699688"/>
              <a:gd name="connsiteY12" fmla="*/ 760666 h 1097049"/>
              <a:gd name="connsiteX13" fmla="*/ 0 w 5699688"/>
              <a:gd name="connsiteY13" fmla="*/ 633888 h 1097049"/>
              <a:gd name="connsiteX14" fmla="*/ 0 w 5699688"/>
              <a:gd name="connsiteY14" fmla="*/ 443722 h 1097049"/>
              <a:gd name="connsiteX15" fmla="*/ 0 w 5699688"/>
              <a:gd name="connsiteY15" fmla="*/ 443722 h 1097049"/>
              <a:gd name="connsiteX16" fmla="*/ 0 w 5699688"/>
              <a:gd name="connsiteY16" fmla="*/ 0 h 1097049"/>
              <a:gd name="connsiteX0" fmla="*/ 66418 w 5766106"/>
              <a:gd name="connsiteY0" fmla="*/ 0 h 1071649"/>
              <a:gd name="connsiteX1" fmla="*/ 1016366 w 5766106"/>
              <a:gd name="connsiteY1" fmla="*/ 0 h 1071649"/>
              <a:gd name="connsiteX2" fmla="*/ 1016366 w 5766106"/>
              <a:gd name="connsiteY2" fmla="*/ 0 h 1071649"/>
              <a:gd name="connsiteX3" fmla="*/ 2441288 w 5766106"/>
              <a:gd name="connsiteY3" fmla="*/ 0 h 1071649"/>
              <a:gd name="connsiteX4" fmla="*/ 5766106 w 5766106"/>
              <a:gd name="connsiteY4" fmla="*/ 0 h 1071649"/>
              <a:gd name="connsiteX5" fmla="*/ 5766106 w 5766106"/>
              <a:gd name="connsiteY5" fmla="*/ 443722 h 1071649"/>
              <a:gd name="connsiteX6" fmla="*/ 5766106 w 5766106"/>
              <a:gd name="connsiteY6" fmla="*/ 443722 h 1071649"/>
              <a:gd name="connsiteX7" fmla="*/ 5766106 w 5766106"/>
              <a:gd name="connsiteY7" fmla="*/ 633888 h 1071649"/>
              <a:gd name="connsiteX8" fmla="*/ 5766106 w 5766106"/>
              <a:gd name="connsiteY8" fmla="*/ 760666 h 1071649"/>
              <a:gd name="connsiteX9" fmla="*/ 1501488 w 5766106"/>
              <a:gd name="connsiteY9" fmla="*/ 786066 h 1071649"/>
              <a:gd name="connsiteX10" fmla="*/ 0 w 5766106"/>
              <a:gd name="connsiteY10" fmla="*/ 1071649 h 1071649"/>
              <a:gd name="connsiteX11" fmla="*/ 1016366 w 5766106"/>
              <a:gd name="connsiteY11" fmla="*/ 760666 h 1071649"/>
              <a:gd name="connsiteX12" fmla="*/ 66418 w 5766106"/>
              <a:gd name="connsiteY12" fmla="*/ 760666 h 1071649"/>
              <a:gd name="connsiteX13" fmla="*/ 66418 w 5766106"/>
              <a:gd name="connsiteY13" fmla="*/ 633888 h 1071649"/>
              <a:gd name="connsiteX14" fmla="*/ 66418 w 5766106"/>
              <a:gd name="connsiteY14" fmla="*/ 443722 h 1071649"/>
              <a:gd name="connsiteX15" fmla="*/ 66418 w 5766106"/>
              <a:gd name="connsiteY15" fmla="*/ 443722 h 1071649"/>
              <a:gd name="connsiteX16" fmla="*/ 66418 w 5766106"/>
              <a:gd name="connsiteY16" fmla="*/ 0 h 1071649"/>
              <a:gd name="connsiteX0" fmla="*/ 66418 w 5766106"/>
              <a:gd name="connsiteY0" fmla="*/ 0 h 1071649"/>
              <a:gd name="connsiteX1" fmla="*/ 1016366 w 5766106"/>
              <a:gd name="connsiteY1" fmla="*/ 0 h 1071649"/>
              <a:gd name="connsiteX2" fmla="*/ 1016366 w 5766106"/>
              <a:gd name="connsiteY2" fmla="*/ 0 h 1071649"/>
              <a:gd name="connsiteX3" fmla="*/ 2441288 w 5766106"/>
              <a:gd name="connsiteY3" fmla="*/ 0 h 1071649"/>
              <a:gd name="connsiteX4" fmla="*/ 5766106 w 5766106"/>
              <a:gd name="connsiteY4" fmla="*/ 0 h 1071649"/>
              <a:gd name="connsiteX5" fmla="*/ 5766106 w 5766106"/>
              <a:gd name="connsiteY5" fmla="*/ 443722 h 1071649"/>
              <a:gd name="connsiteX6" fmla="*/ 5766106 w 5766106"/>
              <a:gd name="connsiteY6" fmla="*/ 443722 h 1071649"/>
              <a:gd name="connsiteX7" fmla="*/ 5766106 w 5766106"/>
              <a:gd name="connsiteY7" fmla="*/ 633888 h 1071649"/>
              <a:gd name="connsiteX8" fmla="*/ 5766106 w 5766106"/>
              <a:gd name="connsiteY8" fmla="*/ 760666 h 1071649"/>
              <a:gd name="connsiteX9" fmla="*/ 1501488 w 5766106"/>
              <a:gd name="connsiteY9" fmla="*/ 786066 h 1071649"/>
              <a:gd name="connsiteX10" fmla="*/ 0 w 5766106"/>
              <a:gd name="connsiteY10" fmla="*/ 1071649 h 1071649"/>
              <a:gd name="connsiteX11" fmla="*/ 547112 w 5766106"/>
              <a:gd name="connsiteY11" fmla="*/ 747966 h 1071649"/>
              <a:gd name="connsiteX12" fmla="*/ 66418 w 5766106"/>
              <a:gd name="connsiteY12" fmla="*/ 760666 h 1071649"/>
              <a:gd name="connsiteX13" fmla="*/ 66418 w 5766106"/>
              <a:gd name="connsiteY13" fmla="*/ 633888 h 1071649"/>
              <a:gd name="connsiteX14" fmla="*/ 66418 w 5766106"/>
              <a:gd name="connsiteY14" fmla="*/ 443722 h 1071649"/>
              <a:gd name="connsiteX15" fmla="*/ 66418 w 5766106"/>
              <a:gd name="connsiteY15" fmla="*/ 443722 h 1071649"/>
              <a:gd name="connsiteX16" fmla="*/ 66418 w 5766106"/>
              <a:gd name="connsiteY16" fmla="*/ 0 h 107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66106" h="1071649">
                <a:moveTo>
                  <a:pt x="66418" y="0"/>
                </a:moveTo>
                <a:lnTo>
                  <a:pt x="1016366" y="0"/>
                </a:lnTo>
                <a:lnTo>
                  <a:pt x="1016366" y="0"/>
                </a:lnTo>
                <a:lnTo>
                  <a:pt x="2441288" y="0"/>
                </a:lnTo>
                <a:lnTo>
                  <a:pt x="5766106" y="0"/>
                </a:lnTo>
                <a:lnTo>
                  <a:pt x="5766106" y="443722"/>
                </a:lnTo>
                <a:lnTo>
                  <a:pt x="5766106" y="443722"/>
                </a:lnTo>
                <a:lnTo>
                  <a:pt x="5766106" y="633888"/>
                </a:lnTo>
                <a:lnTo>
                  <a:pt x="5766106" y="760666"/>
                </a:lnTo>
                <a:lnTo>
                  <a:pt x="1501488" y="786066"/>
                </a:lnTo>
                <a:lnTo>
                  <a:pt x="0" y="1071649"/>
                </a:lnTo>
                <a:lnTo>
                  <a:pt x="547112" y="747966"/>
                </a:lnTo>
                <a:lnTo>
                  <a:pt x="66418" y="760666"/>
                </a:lnTo>
                <a:lnTo>
                  <a:pt x="66418" y="633888"/>
                </a:lnTo>
                <a:lnTo>
                  <a:pt x="66418" y="443722"/>
                </a:lnTo>
                <a:lnTo>
                  <a:pt x="66418" y="443722"/>
                </a:lnTo>
                <a:lnTo>
                  <a:pt x="66418" y="0"/>
                </a:lnTo>
                <a:close/>
              </a:path>
            </a:pathLst>
          </a:custGeom>
          <a:solidFill>
            <a:srgbClr val="FFF2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204" name="Title 1">
            <a:extLst>
              <a:ext uri="{FF2B5EF4-FFF2-40B4-BE49-F238E27FC236}">
                <a16:creationId xmlns:a16="http://schemas.microsoft.com/office/drawing/2014/main" id="{28E5655A-71B7-DC4F-97DC-AAFF83B8CE56}"/>
              </a:ext>
            </a:extLst>
          </p:cNvPr>
          <p:cNvSpPr txBox="1">
            <a:spLocks/>
          </p:cNvSpPr>
          <p:nvPr/>
        </p:nvSpPr>
        <p:spPr>
          <a:xfrm>
            <a:off x="4266348" y="2786247"/>
            <a:ext cx="5981498" cy="1242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/>
              <a:t>If it’s </a:t>
            </a:r>
            <a:r>
              <a:rPr lang="en-US" sz="2400" dirty="0">
                <a:solidFill>
                  <a:srgbClr val="C00000"/>
                </a:solidFill>
              </a:rPr>
              <a:t>regressive or not</a:t>
            </a:r>
            <a:r>
              <a:rPr lang="en-US" sz="2400" dirty="0"/>
              <a:t> depends on if each </a:t>
            </a:r>
            <a:r>
              <a:rPr lang="en-US" sz="2400" u="sng" dirty="0"/>
              <a:t>output</a:t>
            </a:r>
            <a:r>
              <a:rPr lang="en-US" sz="2400" dirty="0"/>
              <a:t> is fed back in as the next </a:t>
            </a:r>
            <a:r>
              <a:rPr lang="en-US" sz="2400" u="sng" dirty="0"/>
              <a:t>input</a:t>
            </a:r>
            <a:r>
              <a:rPr lang="en-US" sz="2400" dirty="0"/>
              <a:t>.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34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Sequential Modelling</a:t>
            </a: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7C7A3870-AA4F-6541-9A2C-FAB7F09C92C2}"/>
              </a:ext>
            </a:extLst>
          </p:cNvPr>
          <p:cNvSpPr txBox="1">
            <a:spLocks/>
          </p:cNvSpPr>
          <p:nvPr/>
        </p:nvSpPr>
        <p:spPr>
          <a:xfrm>
            <a:off x="3941733" y="1326545"/>
            <a:ext cx="4838565" cy="7819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Many-to-1 classification</a:t>
            </a:r>
          </a:p>
        </p:txBody>
      </p:sp>
      <p:sp>
        <p:nvSpPr>
          <p:cNvPr id="210" name="Title 1">
            <a:extLst>
              <a:ext uri="{FF2B5EF4-FFF2-40B4-BE49-F238E27FC236}">
                <a16:creationId xmlns:a16="http://schemas.microsoft.com/office/drawing/2014/main" id="{5C9C63C4-03C4-8F40-9F07-7DC03DB5EAA9}"/>
              </a:ext>
            </a:extLst>
          </p:cNvPr>
          <p:cNvSpPr txBox="1">
            <a:spLocks/>
          </p:cNvSpPr>
          <p:nvPr/>
        </p:nvSpPr>
        <p:spPr>
          <a:xfrm>
            <a:off x="6913981" y="2283519"/>
            <a:ext cx="2991364" cy="3395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Sentiment score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96ED1E6A-5575-1743-8AFD-673F212EE219}"/>
              </a:ext>
            </a:extLst>
          </p:cNvPr>
          <p:cNvSpPr txBox="1">
            <a:spLocks/>
          </p:cNvSpPr>
          <p:nvPr/>
        </p:nvSpPr>
        <p:spPr>
          <a:xfrm>
            <a:off x="2435629" y="4415122"/>
            <a:ext cx="1649810" cy="35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52E833FE-52F3-3C4C-AAB0-DF7F2E5383B8}"/>
              </a:ext>
            </a:extLst>
          </p:cNvPr>
          <p:cNvSpPr txBox="1">
            <a:spLocks/>
          </p:cNvSpPr>
          <p:nvPr/>
        </p:nvSpPr>
        <p:spPr>
          <a:xfrm>
            <a:off x="2527302" y="3666333"/>
            <a:ext cx="1607364" cy="365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F068A0B0-974B-1E4D-9C78-A92BFF8B4340}"/>
              </a:ext>
            </a:extLst>
          </p:cNvPr>
          <p:cNvSpPr txBox="1">
            <a:spLocks/>
          </p:cNvSpPr>
          <p:nvPr/>
        </p:nvSpPr>
        <p:spPr>
          <a:xfrm>
            <a:off x="2527301" y="2934184"/>
            <a:ext cx="1649810" cy="351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4D37BFD3-65FB-2444-98D1-5816594A3E3E}"/>
              </a:ext>
            </a:extLst>
          </p:cNvPr>
          <p:cNvSpPr/>
          <p:nvPr/>
        </p:nvSpPr>
        <p:spPr>
          <a:xfrm>
            <a:off x="4503004" y="4438598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E5D9789-623A-894F-BFBE-9137B277D649}"/>
              </a:ext>
            </a:extLst>
          </p:cNvPr>
          <p:cNvSpPr/>
          <p:nvPr/>
        </p:nvSpPr>
        <p:spPr>
          <a:xfrm>
            <a:off x="4560110" y="4474262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BA7C3B53-7F0E-2D4B-95AD-20891C7BD59A}"/>
              </a:ext>
            </a:extLst>
          </p:cNvPr>
          <p:cNvSpPr/>
          <p:nvPr/>
        </p:nvSpPr>
        <p:spPr>
          <a:xfrm>
            <a:off x="4694321" y="4474262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2A39531-C734-BE44-8AD1-0DE84059CDCB}"/>
              </a:ext>
            </a:extLst>
          </p:cNvPr>
          <p:cNvSpPr/>
          <p:nvPr/>
        </p:nvSpPr>
        <p:spPr>
          <a:xfrm>
            <a:off x="4828531" y="4474262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331B755-5505-B64F-A687-9415D56A551F}"/>
              </a:ext>
            </a:extLst>
          </p:cNvPr>
          <p:cNvSpPr/>
          <p:nvPr/>
        </p:nvSpPr>
        <p:spPr>
          <a:xfrm>
            <a:off x="4965799" y="4474262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CA08CBE1-9572-454E-A421-0DC2F53BFC16}"/>
              </a:ext>
            </a:extLst>
          </p:cNvPr>
          <p:cNvSpPr/>
          <p:nvPr/>
        </p:nvSpPr>
        <p:spPr>
          <a:xfrm>
            <a:off x="4439701" y="3691889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91C5B7AC-2CFC-D647-A00D-E5BBAFB7DBA9}"/>
              </a:ext>
            </a:extLst>
          </p:cNvPr>
          <p:cNvSpPr/>
          <p:nvPr/>
        </p:nvSpPr>
        <p:spPr>
          <a:xfrm>
            <a:off x="4485780" y="3726210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F05557B-83B6-DD42-92BE-981356C75085}"/>
              </a:ext>
            </a:extLst>
          </p:cNvPr>
          <p:cNvSpPr/>
          <p:nvPr/>
        </p:nvSpPr>
        <p:spPr>
          <a:xfrm>
            <a:off x="4619992" y="3726210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786138CC-0686-2F48-8BAD-2D4F37D55F97}"/>
              </a:ext>
            </a:extLst>
          </p:cNvPr>
          <p:cNvSpPr/>
          <p:nvPr/>
        </p:nvSpPr>
        <p:spPr>
          <a:xfrm>
            <a:off x="4754202" y="3726210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0ABDF913-49ED-B944-BAEF-345BD785287B}"/>
              </a:ext>
            </a:extLst>
          </p:cNvPr>
          <p:cNvSpPr/>
          <p:nvPr/>
        </p:nvSpPr>
        <p:spPr>
          <a:xfrm>
            <a:off x="4891470" y="3726210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6A6E6DE1-480A-1C4A-AB1D-44CEB53EC43D}"/>
              </a:ext>
            </a:extLst>
          </p:cNvPr>
          <p:cNvSpPr/>
          <p:nvPr/>
        </p:nvSpPr>
        <p:spPr>
          <a:xfrm>
            <a:off x="5032078" y="3727681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ight Arrow 124">
            <a:extLst>
              <a:ext uri="{FF2B5EF4-FFF2-40B4-BE49-F238E27FC236}">
                <a16:creationId xmlns:a16="http://schemas.microsoft.com/office/drawing/2014/main" id="{7C3D8FA4-EFA5-4144-B38C-BE0D47AA17F6}"/>
              </a:ext>
            </a:extLst>
          </p:cNvPr>
          <p:cNvSpPr/>
          <p:nvPr/>
        </p:nvSpPr>
        <p:spPr>
          <a:xfrm rot="16200000">
            <a:off x="4651793" y="3307384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ight Arrow 125">
            <a:extLst>
              <a:ext uri="{FF2B5EF4-FFF2-40B4-BE49-F238E27FC236}">
                <a16:creationId xmlns:a16="http://schemas.microsoft.com/office/drawing/2014/main" id="{65EAE29E-4E3B-4345-A928-F8CED4908637}"/>
              </a:ext>
            </a:extLst>
          </p:cNvPr>
          <p:cNvSpPr/>
          <p:nvPr/>
        </p:nvSpPr>
        <p:spPr>
          <a:xfrm rot="16200000">
            <a:off x="4663543" y="4060686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Content Placeholder 2">
                <a:extLst>
                  <a:ext uri="{FF2B5EF4-FFF2-40B4-BE49-F238E27FC236}">
                    <a16:creationId xmlns:a16="http://schemas.microsoft.com/office/drawing/2014/main" id="{1B2DD89D-C4A5-0448-9D9B-D7BFA786EB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2765" y="4016889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7" name="Content Placeholder 2">
                <a:extLst>
                  <a:ext uri="{FF2B5EF4-FFF2-40B4-BE49-F238E27FC236}">
                    <a16:creationId xmlns:a16="http://schemas.microsoft.com/office/drawing/2014/main" id="{1B2DD89D-C4A5-0448-9D9B-D7BFA786E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765" y="4016889"/>
                <a:ext cx="382222" cy="324470"/>
              </a:xfrm>
              <a:prstGeom prst="rect">
                <a:avLst/>
              </a:prstGeom>
              <a:blipFill>
                <a:blip r:embed="rId2"/>
                <a:stretch>
                  <a:fillRect l="-3226" r="-2580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E0AB4B32-E183-7042-BF3D-60FD33917E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6749" y="3257279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E0AB4B32-E183-7042-BF3D-60FD33917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749" y="3257279"/>
                <a:ext cx="382222" cy="324470"/>
              </a:xfrm>
              <a:prstGeom prst="rect">
                <a:avLst/>
              </a:prstGeom>
              <a:blipFill>
                <a:blip r:embed="rId3"/>
                <a:stretch>
                  <a:fillRect l="-3226" r="-322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C94F4F1D-5C28-8B41-9A01-1F887D4EEC76}"/>
              </a:ext>
            </a:extLst>
          </p:cNvPr>
          <p:cNvSpPr/>
          <p:nvPr/>
        </p:nvSpPr>
        <p:spPr>
          <a:xfrm>
            <a:off x="5692690" y="4456135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9F20D3B3-CB5A-5F4E-9957-C2FF5A09926A}"/>
              </a:ext>
            </a:extLst>
          </p:cNvPr>
          <p:cNvSpPr/>
          <p:nvPr/>
        </p:nvSpPr>
        <p:spPr>
          <a:xfrm>
            <a:off x="5749796" y="4491799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AD53636E-726B-D841-811B-0C0FEF3E2DC0}"/>
              </a:ext>
            </a:extLst>
          </p:cNvPr>
          <p:cNvSpPr/>
          <p:nvPr/>
        </p:nvSpPr>
        <p:spPr>
          <a:xfrm>
            <a:off x="5884007" y="4491799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498C6A7D-9C50-4F4D-8D31-EBE5625934FB}"/>
              </a:ext>
            </a:extLst>
          </p:cNvPr>
          <p:cNvSpPr/>
          <p:nvPr/>
        </p:nvSpPr>
        <p:spPr>
          <a:xfrm>
            <a:off x="6018218" y="4491799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B4BA87C5-1903-F648-BBDD-233A81E6E03B}"/>
              </a:ext>
            </a:extLst>
          </p:cNvPr>
          <p:cNvSpPr/>
          <p:nvPr/>
        </p:nvSpPr>
        <p:spPr>
          <a:xfrm>
            <a:off x="6155487" y="4491799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FCB434C0-6EAD-1642-8041-5F87CDB171E5}"/>
              </a:ext>
            </a:extLst>
          </p:cNvPr>
          <p:cNvSpPr/>
          <p:nvPr/>
        </p:nvSpPr>
        <p:spPr>
          <a:xfrm>
            <a:off x="5629387" y="3709426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AD8B54DA-226C-784B-9D46-5F5A68A18E1E}"/>
              </a:ext>
            </a:extLst>
          </p:cNvPr>
          <p:cNvSpPr/>
          <p:nvPr/>
        </p:nvSpPr>
        <p:spPr>
          <a:xfrm>
            <a:off x="5675467" y="3743747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1C874DF7-5C73-354C-8294-68E69EFB4F30}"/>
              </a:ext>
            </a:extLst>
          </p:cNvPr>
          <p:cNvSpPr/>
          <p:nvPr/>
        </p:nvSpPr>
        <p:spPr>
          <a:xfrm>
            <a:off x="5809678" y="3743747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12D75DA2-07D5-CA41-B352-8F998FE3A359}"/>
              </a:ext>
            </a:extLst>
          </p:cNvPr>
          <p:cNvSpPr/>
          <p:nvPr/>
        </p:nvSpPr>
        <p:spPr>
          <a:xfrm>
            <a:off x="5943888" y="3743747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F3D8BA81-FA73-3C40-BBEB-18B3DAF110E0}"/>
              </a:ext>
            </a:extLst>
          </p:cNvPr>
          <p:cNvSpPr/>
          <p:nvPr/>
        </p:nvSpPr>
        <p:spPr>
          <a:xfrm>
            <a:off x="6081156" y="3743747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5752B150-56FC-594C-A30E-1C0E581E83D0}"/>
              </a:ext>
            </a:extLst>
          </p:cNvPr>
          <p:cNvSpPr/>
          <p:nvPr/>
        </p:nvSpPr>
        <p:spPr>
          <a:xfrm>
            <a:off x="6221764" y="3745218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ight Arrow 145">
            <a:extLst>
              <a:ext uri="{FF2B5EF4-FFF2-40B4-BE49-F238E27FC236}">
                <a16:creationId xmlns:a16="http://schemas.microsoft.com/office/drawing/2014/main" id="{15ED830C-D7E1-B540-9922-1995AE138340}"/>
              </a:ext>
            </a:extLst>
          </p:cNvPr>
          <p:cNvSpPr/>
          <p:nvPr/>
        </p:nvSpPr>
        <p:spPr>
          <a:xfrm rot="16200000">
            <a:off x="5841479" y="3324921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ight Arrow 146">
            <a:extLst>
              <a:ext uri="{FF2B5EF4-FFF2-40B4-BE49-F238E27FC236}">
                <a16:creationId xmlns:a16="http://schemas.microsoft.com/office/drawing/2014/main" id="{8F205D91-A2BE-C942-810D-CD2B0D9B84D8}"/>
              </a:ext>
            </a:extLst>
          </p:cNvPr>
          <p:cNvSpPr/>
          <p:nvPr/>
        </p:nvSpPr>
        <p:spPr>
          <a:xfrm rot="16200000">
            <a:off x="5853229" y="4078223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Content Placeholder 2">
                <a:extLst>
                  <a:ext uri="{FF2B5EF4-FFF2-40B4-BE49-F238E27FC236}">
                    <a16:creationId xmlns:a16="http://schemas.microsoft.com/office/drawing/2014/main" id="{A932CC80-A328-CA4A-A19F-532F6EA268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92451" y="4034426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8" name="Content Placeholder 2">
                <a:extLst>
                  <a:ext uri="{FF2B5EF4-FFF2-40B4-BE49-F238E27FC236}">
                    <a16:creationId xmlns:a16="http://schemas.microsoft.com/office/drawing/2014/main" id="{A932CC80-A328-CA4A-A19F-532F6EA26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451" y="4034426"/>
                <a:ext cx="382222" cy="324470"/>
              </a:xfrm>
              <a:prstGeom prst="rect">
                <a:avLst/>
              </a:prstGeom>
              <a:blipFill>
                <a:blip r:embed="rId4"/>
                <a:stretch>
                  <a:fillRect l="-3226" r="-2580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Content Placeholder 2">
                <a:extLst>
                  <a:ext uri="{FF2B5EF4-FFF2-40B4-BE49-F238E27FC236}">
                    <a16:creationId xmlns:a16="http://schemas.microsoft.com/office/drawing/2014/main" id="{2C9F1A03-BAA3-CB46-AB7A-B0C6687152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96435" y="3274816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9" name="Content Placeholder 2">
                <a:extLst>
                  <a:ext uri="{FF2B5EF4-FFF2-40B4-BE49-F238E27FC236}">
                    <a16:creationId xmlns:a16="http://schemas.microsoft.com/office/drawing/2014/main" id="{2C9F1A03-BAA3-CB46-AB7A-B0C668715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435" y="3274816"/>
                <a:ext cx="382222" cy="324470"/>
              </a:xfrm>
              <a:prstGeom prst="rect">
                <a:avLst/>
              </a:prstGeom>
              <a:blipFill>
                <a:blip r:embed="rId5"/>
                <a:stretch>
                  <a:fillRect l="-3226" r="-645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1ECB2172-015C-CC46-BB8B-D8A12795A193}"/>
              </a:ext>
            </a:extLst>
          </p:cNvPr>
          <p:cNvSpPr/>
          <p:nvPr/>
        </p:nvSpPr>
        <p:spPr>
          <a:xfrm>
            <a:off x="6932870" y="4466714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A059E965-FFF6-AF44-8933-D47826F7B655}"/>
              </a:ext>
            </a:extLst>
          </p:cNvPr>
          <p:cNvSpPr/>
          <p:nvPr/>
        </p:nvSpPr>
        <p:spPr>
          <a:xfrm>
            <a:off x="6989976" y="4502377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E51AFCD1-48DB-964A-BF7C-ADF6AEBA44C1}"/>
              </a:ext>
            </a:extLst>
          </p:cNvPr>
          <p:cNvSpPr/>
          <p:nvPr/>
        </p:nvSpPr>
        <p:spPr>
          <a:xfrm>
            <a:off x="7124187" y="4502377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D04BFD07-BBED-4144-B529-706573A05AAA}"/>
              </a:ext>
            </a:extLst>
          </p:cNvPr>
          <p:cNvSpPr/>
          <p:nvPr/>
        </p:nvSpPr>
        <p:spPr>
          <a:xfrm>
            <a:off x="7258397" y="4502377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B00C2717-56E0-F64A-8415-528AC2FFCE6A}"/>
              </a:ext>
            </a:extLst>
          </p:cNvPr>
          <p:cNvSpPr/>
          <p:nvPr/>
        </p:nvSpPr>
        <p:spPr>
          <a:xfrm>
            <a:off x="7395665" y="4502377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3B9F3C17-51D8-1242-8A13-93F899B5D30A}"/>
              </a:ext>
            </a:extLst>
          </p:cNvPr>
          <p:cNvSpPr/>
          <p:nvPr/>
        </p:nvSpPr>
        <p:spPr>
          <a:xfrm>
            <a:off x="6869566" y="3720005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6B58DBF9-F14F-6844-AA6E-414CCF71E63E}"/>
              </a:ext>
            </a:extLst>
          </p:cNvPr>
          <p:cNvSpPr/>
          <p:nvPr/>
        </p:nvSpPr>
        <p:spPr>
          <a:xfrm>
            <a:off x="6915646" y="3754325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B6CC8D9A-151E-104A-965D-C8BF39C27288}"/>
              </a:ext>
            </a:extLst>
          </p:cNvPr>
          <p:cNvSpPr/>
          <p:nvPr/>
        </p:nvSpPr>
        <p:spPr>
          <a:xfrm>
            <a:off x="7049856" y="3754325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A0286719-6809-CF4C-9B2E-2C10064BF3BB}"/>
              </a:ext>
            </a:extLst>
          </p:cNvPr>
          <p:cNvSpPr/>
          <p:nvPr/>
        </p:nvSpPr>
        <p:spPr>
          <a:xfrm>
            <a:off x="7184067" y="3754325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BA76D1BD-DDCD-D246-B115-58F961F1E0D5}"/>
              </a:ext>
            </a:extLst>
          </p:cNvPr>
          <p:cNvSpPr/>
          <p:nvPr/>
        </p:nvSpPr>
        <p:spPr>
          <a:xfrm>
            <a:off x="7321335" y="3754325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1DDCE58A-3AB9-DA4E-B011-DCC45FF6BDD0}"/>
              </a:ext>
            </a:extLst>
          </p:cNvPr>
          <p:cNvSpPr/>
          <p:nvPr/>
        </p:nvSpPr>
        <p:spPr>
          <a:xfrm>
            <a:off x="7461943" y="3755796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id="{9A66D07F-82EF-9C48-80AA-67246C91B0AC}"/>
              </a:ext>
            </a:extLst>
          </p:cNvPr>
          <p:cNvSpPr/>
          <p:nvPr/>
        </p:nvSpPr>
        <p:spPr>
          <a:xfrm rot="16200000">
            <a:off x="7081659" y="3335500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ight Arrow 167">
            <a:extLst>
              <a:ext uri="{FF2B5EF4-FFF2-40B4-BE49-F238E27FC236}">
                <a16:creationId xmlns:a16="http://schemas.microsoft.com/office/drawing/2014/main" id="{21200ABD-CC10-F64C-B79D-D7EA5300F954}"/>
              </a:ext>
            </a:extLst>
          </p:cNvPr>
          <p:cNvSpPr/>
          <p:nvPr/>
        </p:nvSpPr>
        <p:spPr>
          <a:xfrm rot="16200000">
            <a:off x="7093408" y="4088801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Content Placeholder 2">
                <a:extLst>
                  <a:ext uri="{FF2B5EF4-FFF2-40B4-BE49-F238E27FC236}">
                    <a16:creationId xmlns:a16="http://schemas.microsoft.com/office/drawing/2014/main" id="{1AEEF88D-EA57-A240-A794-5A09A5F45F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2631" y="4045005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9" name="Content Placeholder 2">
                <a:extLst>
                  <a:ext uri="{FF2B5EF4-FFF2-40B4-BE49-F238E27FC236}">
                    <a16:creationId xmlns:a16="http://schemas.microsoft.com/office/drawing/2014/main" id="{1AEEF88D-EA57-A240-A794-5A09A5F45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631" y="4045005"/>
                <a:ext cx="382222" cy="324470"/>
              </a:xfrm>
              <a:prstGeom prst="rect">
                <a:avLst/>
              </a:prstGeom>
              <a:blipFill>
                <a:blip r:embed="rId6"/>
                <a:stretch>
                  <a:fillRect l="-3226" r="-22581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Content Placeholder 2">
                <a:extLst>
                  <a:ext uri="{FF2B5EF4-FFF2-40B4-BE49-F238E27FC236}">
                    <a16:creationId xmlns:a16="http://schemas.microsoft.com/office/drawing/2014/main" id="{68906398-6E6D-5848-B4EB-CFC31F28FA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6614" y="3285394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0" name="Content Placeholder 2">
                <a:extLst>
                  <a:ext uri="{FF2B5EF4-FFF2-40B4-BE49-F238E27FC236}">
                    <a16:creationId xmlns:a16="http://schemas.microsoft.com/office/drawing/2014/main" id="{68906398-6E6D-5848-B4EB-CFC31F28F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614" y="3285394"/>
                <a:ext cx="382222" cy="324470"/>
              </a:xfrm>
              <a:prstGeom prst="rect">
                <a:avLst/>
              </a:prstGeom>
              <a:blipFill>
                <a:blip r:embed="rId7"/>
                <a:stretch>
                  <a:fillRect l="-3226" r="-645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9AEE1825-C055-7346-892B-0FF0F8E8F26D}"/>
              </a:ext>
            </a:extLst>
          </p:cNvPr>
          <p:cNvSpPr/>
          <p:nvPr/>
        </p:nvSpPr>
        <p:spPr>
          <a:xfrm>
            <a:off x="8186914" y="4472501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F4AF2FFD-642A-004F-8FBB-42622B6CE913}"/>
              </a:ext>
            </a:extLst>
          </p:cNvPr>
          <p:cNvSpPr/>
          <p:nvPr/>
        </p:nvSpPr>
        <p:spPr>
          <a:xfrm>
            <a:off x="8244020" y="4508165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D88149BB-FE12-E742-9C59-E3B4AE20E0FE}"/>
              </a:ext>
            </a:extLst>
          </p:cNvPr>
          <p:cNvSpPr/>
          <p:nvPr/>
        </p:nvSpPr>
        <p:spPr>
          <a:xfrm>
            <a:off x="8378230" y="4508165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3085B5D0-D9DA-834A-ACFE-A433E36CB989}"/>
              </a:ext>
            </a:extLst>
          </p:cNvPr>
          <p:cNvSpPr/>
          <p:nvPr/>
        </p:nvSpPr>
        <p:spPr>
          <a:xfrm>
            <a:off x="8512441" y="4508165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1EE873D1-55AD-2B44-A539-54BA5EE09ED6}"/>
              </a:ext>
            </a:extLst>
          </p:cNvPr>
          <p:cNvSpPr/>
          <p:nvPr/>
        </p:nvSpPr>
        <p:spPr>
          <a:xfrm>
            <a:off x="8649709" y="4508165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27220D50-40BE-1347-ABA6-1E554895086E}"/>
              </a:ext>
            </a:extLst>
          </p:cNvPr>
          <p:cNvSpPr/>
          <p:nvPr/>
        </p:nvSpPr>
        <p:spPr>
          <a:xfrm>
            <a:off x="8244020" y="3021845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E25E0D3E-CB5A-F745-A277-7BF63940EDBE}"/>
              </a:ext>
            </a:extLst>
          </p:cNvPr>
          <p:cNvSpPr/>
          <p:nvPr/>
        </p:nvSpPr>
        <p:spPr>
          <a:xfrm>
            <a:off x="8378230" y="3021845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040199BC-7367-7446-9972-4CC9AC735922}"/>
              </a:ext>
            </a:extLst>
          </p:cNvPr>
          <p:cNvSpPr/>
          <p:nvPr/>
        </p:nvSpPr>
        <p:spPr>
          <a:xfrm>
            <a:off x="8512441" y="3021845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ECBF7A39-13C1-4F49-93F9-8A380C0FB81C}"/>
              </a:ext>
            </a:extLst>
          </p:cNvPr>
          <p:cNvSpPr/>
          <p:nvPr/>
        </p:nvSpPr>
        <p:spPr>
          <a:xfrm>
            <a:off x="8649709" y="3021845"/>
            <a:ext cx="110744" cy="13092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ounded Rectangle 180">
            <a:extLst>
              <a:ext uri="{FF2B5EF4-FFF2-40B4-BE49-F238E27FC236}">
                <a16:creationId xmlns:a16="http://schemas.microsoft.com/office/drawing/2014/main" id="{ECC1DED3-6549-D94E-8CBE-B1D927F4394A}"/>
              </a:ext>
            </a:extLst>
          </p:cNvPr>
          <p:cNvSpPr/>
          <p:nvPr/>
        </p:nvSpPr>
        <p:spPr>
          <a:xfrm>
            <a:off x="8123611" y="3725791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50E39EBF-4129-A44E-82A4-A0927070B5AD}"/>
              </a:ext>
            </a:extLst>
          </p:cNvPr>
          <p:cNvSpPr/>
          <p:nvPr/>
        </p:nvSpPr>
        <p:spPr>
          <a:xfrm>
            <a:off x="8169691" y="3760112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2DD6F5B9-67E4-404B-9967-1D6D1BF347CB}"/>
              </a:ext>
            </a:extLst>
          </p:cNvPr>
          <p:cNvSpPr/>
          <p:nvPr/>
        </p:nvSpPr>
        <p:spPr>
          <a:xfrm>
            <a:off x="8303901" y="3760112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0A8DC5D5-F48E-B94D-8199-4518C28DF38B}"/>
              </a:ext>
            </a:extLst>
          </p:cNvPr>
          <p:cNvSpPr/>
          <p:nvPr/>
        </p:nvSpPr>
        <p:spPr>
          <a:xfrm>
            <a:off x="8438112" y="3760112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E3B0DA69-5B18-C54E-BDEA-D58CAF7DBE41}"/>
              </a:ext>
            </a:extLst>
          </p:cNvPr>
          <p:cNvSpPr/>
          <p:nvPr/>
        </p:nvSpPr>
        <p:spPr>
          <a:xfrm>
            <a:off x="8575380" y="3760112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59A9D3F4-8278-FB42-B0E9-C45B60CE1B98}"/>
              </a:ext>
            </a:extLst>
          </p:cNvPr>
          <p:cNvSpPr/>
          <p:nvPr/>
        </p:nvSpPr>
        <p:spPr>
          <a:xfrm>
            <a:off x="8715988" y="3761584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ounded Rectangle 198">
            <a:extLst>
              <a:ext uri="{FF2B5EF4-FFF2-40B4-BE49-F238E27FC236}">
                <a16:creationId xmlns:a16="http://schemas.microsoft.com/office/drawing/2014/main" id="{A0B4FA85-362D-2448-BD85-FCBBDF544275}"/>
              </a:ext>
            </a:extLst>
          </p:cNvPr>
          <p:cNvSpPr/>
          <p:nvPr/>
        </p:nvSpPr>
        <p:spPr>
          <a:xfrm>
            <a:off x="8197318" y="2991547"/>
            <a:ext cx="614817" cy="20062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ight Arrow 210">
            <a:extLst>
              <a:ext uri="{FF2B5EF4-FFF2-40B4-BE49-F238E27FC236}">
                <a16:creationId xmlns:a16="http://schemas.microsoft.com/office/drawing/2014/main" id="{02B00693-6C44-3741-AE52-327750C9FD5C}"/>
              </a:ext>
            </a:extLst>
          </p:cNvPr>
          <p:cNvSpPr/>
          <p:nvPr/>
        </p:nvSpPr>
        <p:spPr>
          <a:xfrm rot="16200000">
            <a:off x="8335702" y="3341287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ight Arrow 211">
            <a:extLst>
              <a:ext uri="{FF2B5EF4-FFF2-40B4-BE49-F238E27FC236}">
                <a16:creationId xmlns:a16="http://schemas.microsoft.com/office/drawing/2014/main" id="{BFBADDED-61EB-AE40-A7B4-18297CFCC833}"/>
              </a:ext>
            </a:extLst>
          </p:cNvPr>
          <p:cNvSpPr/>
          <p:nvPr/>
        </p:nvSpPr>
        <p:spPr>
          <a:xfrm rot="16200000">
            <a:off x="8347453" y="4094588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Content Placeholder 2">
                <a:extLst>
                  <a:ext uri="{FF2B5EF4-FFF2-40B4-BE49-F238E27FC236}">
                    <a16:creationId xmlns:a16="http://schemas.microsoft.com/office/drawing/2014/main" id="{4AE919F9-A5B3-EF46-B9D7-199323C7B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6675" y="4050792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3" name="Content Placeholder 2">
                <a:extLst>
                  <a:ext uri="{FF2B5EF4-FFF2-40B4-BE49-F238E27FC236}">
                    <a16:creationId xmlns:a16="http://schemas.microsoft.com/office/drawing/2014/main" id="{4AE919F9-A5B3-EF46-B9D7-199323C7B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675" y="4050792"/>
                <a:ext cx="382222" cy="324470"/>
              </a:xfrm>
              <a:prstGeom prst="rect">
                <a:avLst/>
              </a:prstGeom>
              <a:blipFill>
                <a:blip r:embed="rId8"/>
                <a:stretch>
                  <a:fillRect l="-3226" r="-25806" b="-4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Content Placeholder 2">
                <a:extLst>
                  <a:ext uri="{FF2B5EF4-FFF2-40B4-BE49-F238E27FC236}">
                    <a16:creationId xmlns:a16="http://schemas.microsoft.com/office/drawing/2014/main" id="{D4EEFB27-6A70-3047-973A-08E0CC1EF5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90659" y="3291182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4" name="Content Placeholder 2">
                <a:extLst>
                  <a:ext uri="{FF2B5EF4-FFF2-40B4-BE49-F238E27FC236}">
                    <a16:creationId xmlns:a16="http://schemas.microsoft.com/office/drawing/2014/main" id="{D4EEFB27-6A70-3047-973A-08E0CC1EF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659" y="3291182"/>
                <a:ext cx="382222" cy="324470"/>
              </a:xfrm>
              <a:prstGeom prst="rect">
                <a:avLst/>
              </a:prstGeom>
              <a:blipFill>
                <a:blip r:embed="rId9"/>
                <a:stretch>
                  <a:fillRect r="-625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Content Placeholder 2">
                <a:extLst>
                  <a:ext uri="{FF2B5EF4-FFF2-40B4-BE49-F238E27FC236}">
                    <a16:creationId xmlns:a16="http://schemas.microsoft.com/office/drawing/2014/main" id="{997FC16A-1BE7-6349-9867-1D0AC12E11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38150" y="2537664"/>
                <a:ext cx="859325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7" name="Content Placeholder 2">
                <a:extLst>
                  <a:ext uri="{FF2B5EF4-FFF2-40B4-BE49-F238E27FC236}">
                    <a16:creationId xmlns:a16="http://schemas.microsoft.com/office/drawing/2014/main" id="{997FC16A-1BE7-6349-9867-1D0AC12E1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150" y="2537664"/>
                <a:ext cx="859325" cy="324470"/>
              </a:xfrm>
              <a:prstGeom prst="rect">
                <a:avLst/>
              </a:prstGeom>
              <a:blipFill>
                <a:blip r:embed="rId10"/>
                <a:stretch>
                  <a:fillRect b="-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Content Placeholder 2">
                <a:extLst>
                  <a:ext uri="{FF2B5EF4-FFF2-40B4-BE49-F238E27FC236}">
                    <a16:creationId xmlns:a16="http://schemas.microsoft.com/office/drawing/2014/main" id="{392BE404-2426-F043-A95F-51556A39E8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07512" y="4725214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8" name="Content Placeholder 2">
                <a:extLst>
                  <a:ext uri="{FF2B5EF4-FFF2-40B4-BE49-F238E27FC236}">
                    <a16:creationId xmlns:a16="http://schemas.microsoft.com/office/drawing/2014/main" id="{392BE404-2426-F043-A95F-51556A39E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512" y="4725214"/>
                <a:ext cx="254169" cy="324470"/>
              </a:xfrm>
              <a:prstGeom prst="rect">
                <a:avLst/>
              </a:prstGeom>
              <a:blipFill>
                <a:blip r:embed="rId11"/>
                <a:stretch>
                  <a:fillRect r="-71429" b="-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Content Placeholder 2">
                <a:extLst>
                  <a:ext uri="{FF2B5EF4-FFF2-40B4-BE49-F238E27FC236}">
                    <a16:creationId xmlns:a16="http://schemas.microsoft.com/office/drawing/2014/main" id="{BE364215-5B2A-ED48-A9A7-21F3FA38EB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54072" y="4718894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9" name="Content Placeholder 2">
                <a:extLst>
                  <a:ext uri="{FF2B5EF4-FFF2-40B4-BE49-F238E27FC236}">
                    <a16:creationId xmlns:a16="http://schemas.microsoft.com/office/drawing/2014/main" id="{BE364215-5B2A-ED48-A9A7-21F3FA38E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072" y="4718894"/>
                <a:ext cx="254169" cy="324470"/>
              </a:xfrm>
              <a:prstGeom prst="rect">
                <a:avLst/>
              </a:prstGeom>
              <a:blipFill>
                <a:blip r:embed="rId12"/>
                <a:stretch>
                  <a:fillRect r="-76190" b="-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Content Placeholder 2">
                <a:extLst>
                  <a:ext uri="{FF2B5EF4-FFF2-40B4-BE49-F238E27FC236}">
                    <a16:creationId xmlns:a16="http://schemas.microsoft.com/office/drawing/2014/main" id="{DA69C2FF-D0E0-754D-A3B9-AC164B748A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57582" y="4710981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0" name="Content Placeholder 2">
                <a:extLst>
                  <a:ext uri="{FF2B5EF4-FFF2-40B4-BE49-F238E27FC236}">
                    <a16:creationId xmlns:a16="http://schemas.microsoft.com/office/drawing/2014/main" id="{DA69C2FF-D0E0-754D-A3B9-AC164B748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582" y="4710981"/>
                <a:ext cx="254169" cy="324470"/>
              </a:xfrm>
              <a:prstGeom prst="rect">
                <a:avLst/>
              </a:prstGeom>
              <a:blipFill>
                <a:blip r:embed="rId13"/>
                <a:stretch>
                  <a:fillRect r="-76190" b="-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Content Placeholder 2">
                <a:extLst>
                  <a:ext uri="{FF2B5EF4-FFF2-40B4-BE49-F238E27FC236}">
                    <a16:creationId xmlns:a16="http://schemas.microsoft.com/office/drawing/2014/main" id="{ED1A6C34-5F4C-1F49-9EF1-432694904E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31954" y="4725214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1" name="Content Placeholder 2">
                <a:extLst>
                  <a:ext uri="{FF2B5EF4-FFF2-40B4-BE49-F238E27FC236}">
                    <a16:creationId xmlns:a16="http://schemas.microsoft.com/office/drawing/2014/main" id="{ED1A6C34-5F4C-1F49-9EF1-432694904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954" y="4725214"/>
                <a:ext cx="254169" cy="324470"/>
              </a:xfrm>
              <a:prstGeom prst="rect">
                <a:avLst/>
              </a:prstGeom>
              <a:blipFill>
                <a:blip r:embed="rId14"/>
                <a:stretch>
                  <a:fillRect r="-76190" b="-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" name="Right Arrow 221">
            <a:extLst>
              <a:ext uri="{FF2B5EF4-FFF2-40B4-BE49-F238E27FC236}">
                <a16:creationId xmlns:a16="http://schemas.microsoft.com/office/drawing/2014/main" id="{EA94728A-8BBC-7B4B-9B76-9016E40C3C17}"/>
              </a:ext>
            </a:extLst>
          </p:cNvPr>
          <p:cNvSpPr/>
          <p:nvPr/>
        </p:nvSpPr>
        <p:spPr>
          <a:xfrm>
            <a:off x="5260950" y="3685527"/>
            <a:ext cx="309252" cy="21229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Content Placeholder 2">
                <a:extLst>
                  <a:ext uri="{FF2B5EF4-FFF2-40B4-BE49-F238E27FC236}">
                    <a16:creationId xmlns:a16="http://schemas.microsoft.com/office/drawing/2014/main" id="{6047773B-AEAE-D14A-A801-357A16F0FD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87979" y="3388760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3" name="Content Placeholder 2">
                <a:extLst>
                  <a:ext uri="{FF2B5EF4-FFF2-40B4-BE49-F238E27FC236}">
                    <a16:creationId xmlns:a16="http://schemas.microsoft.com/office/drawing/2014/main" id="{6047773B-AEAE-D14A-A801-357A16F0F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979" y="3388760"/>
                <a:ext cx="382222" cy="324470"/>
              </a:xfrm>
              <a:prstGeom prst="rect">
                <a:avLst/>
              </a:prstGeom>
              <a:blipFill>
                <a:blip r:embed="rId15"/>
                <a:stretch>
                  <a:fillRect l="-322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Right Arrow 223">
            <a:extLst>
              <a:ext uri="{FF2B5EF4-FFF2-40B4-BE49-F238E27FC236}">
                <a16:creationId xmlns:a16="http://schemas.microsoft.com/office/drawing/2014/main" id="{DFD81BCD-6EB4-784F-AFB7-8F14A9C1F231}"/>
              </a:ext>
            </a:extLst>
          </p:cNvPr>
          <p:cNvSpPr/>
          <p:nvPr/>
        </p:nvSpPr>
        <p:spPr>
          <a:xfrm>
            <a:off x="6459166" y="3712073"/>
            <a:ext cx="309252" cy="21229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Content Placeholder 2">
                <a:extLst>
                  <a:ext uri="{FF2B5EF4-FFF2-40B4-BE49-F238E27FC236}">
                    <a16:creationId xmlns:a16="http://schemas.microsoft.com/office/drawing/2014/main" id="{5883541A-A7AB-7746-AD83-BA9EEC67B7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86196" y="3415307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5" name="Content Placeholder 2">
                <a:extLst>
                  <a:ext uri="{FF2B5EF4-FFF2-40B4-BE49-F238E27FC236}">
                    <a16:creationId xmlns:a16="http://schemas.microsoft.com/office/drawing/2014/main" id="{5883541A-A7AB-7746-AD83-BA9EEC67B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196" y="3415307"/>
                <a:ext cx="382222" cy="324470"/>
              </a:xfrm>
              <a:prstGeom prst="rect">
                <a:avLst/>
              </a:prstGeom>
              <a:blipFill>
                <a:blip r:embed="rId16"/>
                <a:stretch>
                  <a:fillRect l="-6667" r="-3333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" name="Right Arrow 225">
            <a:extLst>
              <a:ext uri="{FF2B5EF4-FFF2-40B4-BE49-F238E27FC236}">
                <a16:creationId xmlns:a16="http://schemas.microsoft.com/office/drawing/2014/main" id="{061DCE8C-EA23-1740-871D-A71560F0D516}"/>
              </a:ext>
            </a:extLst>
          </p:cNvPr>
          <p:cNvSpPr/>
          <p:nvPr/>
        </p:nvSpPr>
        <p:spPr>
          <a:xfrm>
            <a:off x="7705886" y="3725791"/>
            <a:ext cx="309252" cy="21229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Content Placeholder 2">
                <a:extLst>
                  <a:ext uri="{FF2B5EF4-FFF2-40B4-BE49-F238E27FC236}">
                    <a16:creationId xmlns:a16="http://schemas.microsoft.com/office/drawing/2014/main" id="{4E1009A7-348A-EF42-A5C3-AA75885A34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32915" y="3429025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7" name="Content Placeholder 2">
                <a:extLst>
                  <a:ext uri="{FF2B5EF4-FFF2-40B4-BE49-F238E27FC236}">
                    <a16:creationId xmlns:a16="http://schemas.microsoft.com/office/drawing/2014/main" id="{4E1009A7-348A-EF42-A5C3-AA75885A3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915" y="3429025"/>
                <a:ext cx="382222" cy="324470"/>
              </a:xfrm>
              <a:prstGeom prst="rect">
                <a:avLst/>
              </a:prstGeom>
              <a:blipFill>
                <a:blip r:embed="rId17"/>
                <a:stretch>
                  <a:fillRect b="-4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Slide Number Placeholder 9">
            <a:extLst>
              <a:ext uri="{FF2B5EF4-FFF2-40B4-BE49-F238E27FC236}">
                <a16:creationId xmlns:a16="http://schemas.microsoft.com/office/drawing/2014/main" id="{F4BA3862-F684-4B40-8CEF-33F6511D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C3D65536-CE3F-F34E-B6FF-9F03478CDA5D}"/>
              </a:ext>
            </a:extLst>
          </p:cNvPr>
          <p:cNvSpPr txBox="1">
            <a:spLocks/>
          </p:cNvSpPr>
          <p:nvPr/>
        </p:nvSpPr>
        <p:spPr>
          <a:xfrm>
            <a:off x="8997475" y="344977"/>
            <a:ext cx="2991364" cy="1150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>
                <a:solidFill>
                  <a:srgbClr val="002060"/>
                </a:solidFill>
              </a:rPr>
              <a:t>Regression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</a:rPr>
              <a:t>Binary classification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</a:rPr>
              <a:t>Multi-class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37424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97A94E-3191-454E-9D5B-651F988B897F}"/>
              </a:ext>
            </a:extLst>
          </p:cNvPr>
          <p:cNvSpPr/>
          <p:nvPr/>
        </p:nvSpPr>
        <p:spPr>
          <a:xfrm>
            <a:off x="3035299" y="78248"/>
            <a:ext cx="9061697" cy="6701503"/>
          </a:xfrm>
          <a:prstGeom prst="rect">
            <a:avLst/>
          </a:prstGeom>
          <a:solidFill>
            <a:srgbClr val="FEE47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940EEF-B88C-554B-B25D-830CE2C9CCC3}"/>
              </a:ext>
            </a:extLst>
          </p:cNvPr>
          <p:cNvSpPr/>
          <p:nvPr/>
        </p:nvSpPr>
        <p:spPr>
          <a:xfrm>
            <a:off x="78542" y="78248"/>
            <a:ext cx="12018455" cy="670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6578C99-6A4C-1B40-A415-68F7D9C630A5}"/>
                  </a:ext>
                </a:extLst>
              </p14:cNvPr>
              <p14:cNvContentPartPr/>
              <p14:nvPr/>
            </p14:nvContentPartPr>
            <p14:xfrm>
              <a:off x="3355364" y="-1054527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6578C99-6A4C-1B40-A415-68F7D9C630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6724" y="-106352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0422687-B514-5445-A489-8BAA68C6060E}"/>
              </a:ext>
            </a:extLst>
          </p:cNvPr>
          <p:cNvSpPr/>
          <p:nvPr/>
        </p:nvSpPr>
        <p:spPr>
          <a:xfrm>
            <a:off x="7157782" y="1016000"/>
            <a:ext cx="4691318" cy="14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Avenir Book" panose="02000503020000020003" pitchFamily="2" charset="0"/>
              </a:rPr>
              <a:t>ScHoolboy</a:t>
            </a:r>
            <a:r>
              <a:rPr lang="en-US" sz="3600" b="1" dirty="0">
                <a:latin typeface="Avenir Book" panose="02000503020000020003" pitchFamily="2" charset="0"/>
              </a:rPr>
              <a:t> Q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latin typeface="Avenir Book" panose="02000503020000020003" pitchFamily="2" charset="0"/>
              </a:rPr>
              <a:t>[seq2seq] + Attention </a:t>
            </a:r>
            <a:r>
              <a:rPr lang="en-US" sz="2400" dirty="0">
                <a:latin typeface="Avenir Book" panose="02000503020000020003" pitchFamily="2" charset="0"/>
              </a:rPr>
              <a:t>(2019)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95AEB8-E3BD-6342-A839-53863BBBC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03" y="71694"/>
            <a:ext cx="6708058" cy="670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5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Sequential Modelling</a:t>
            </a: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7C7A3870-AA4F-6541-9A2C-FAB7F09C92C2}"/>
              </a:ext>
            </a:extLst>
          </p:cNvPr>
          <p:cNvSpPr txBox="1">
            <a:spLocks/>
          </p:cNvSpPr>
          <p:nvPr/>
        </p:nvSpPr>
        <p:spPr>
          <a:xfrm>
            <a:off x="3840786" y="983693"/>
            <a:ext cx="4838565" cy="7819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Many-to-1 classification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96ED1E6A-5575-1743-8AFD-673F212EE219}"/>
              </a:ext>
            </a:extLst>
          </p:cNvPr>
          <p:cNvSpPr txBox="1">
            <a:spLocks/>
          </p:cNvSpPr>
          <p:nvPr/>
        </p:nvSpPr>
        <p:spPr>
          <a:xfrm>
            <a:off x="1533963" y="4558728"/>
            <a:ext cx="1649810" cy="35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52E833FE-52F3-3C4C-AAB0-DF7F2E5383B8}"/>
              </a:ext>
            </a:extLst>
          </p:cNvPr>
          <p:cNvSpPr txBox="1">
            <a:spLocks/>
          </p:cNvSpPr>
          <p:nvPr/>
        </p:nvSpPr>
        <p:spPr>
          <a:xfrm>
            <a:off x="1625636" y="3809939"/>
            <a:ext cx="1607364" cy="365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F068A0B0-974B-1E4D-9C78-A92BFF8B4340}"/>
              </a:ext>
            </a:extLst>
          </p:cNvPr>
          <p:cNvSpPr txBox="1">
            <a:spLocks/>
          </p:cNvSpPr>
          <p:nvPr/>
        </p:nvSpPr>
        <p:spPr>
          <a:xfrm>
            <a:off x="1625635" y="3077790"/>
            <a:ext cx="1649810" cy="351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29AC58E6-7B0B-D74A-89F7-0DF43679DA69}"/>
              </a:ext>
            </a:extLst>
          </p:cNvPr>
          <p:cNvSpPr/>
          <p:nvPr/>
        </p:nvSpPr>
        <p:spPr>
          <a:xfrm>
            <a:off x="3850666" y="4773424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50B36EF-49FF-5644-9962-474D26D027D5}"/>
              </a:ext>
            </a:extLst>
          </p:cNvPr>
          <p:cNvSpPr/>
          <p:nvPr/>
        </p:nvSpPr>
        <p:spPr>
          <a:xfrm>
            <a:off x="3907772" y="4809088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2EA0D2F-A246-4946-935F-E8ECE69EF70A}"/>
              </a:ext>
            </a:extLst>
          </p:cNvPr>
          <p:cNvSpPr/>
          <p:nvPr/>
        </p:nvSpPr>
        <p:spPr>
          <a:xfrm>
            <a:off x="4041983" y="4809088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A9C821E-2874-2D40-9A74-547D69A69C31}"/>
              </a:ext>
            </a:extLst>
          </p:cNvPr>
          <p:cNvSpPr/>
          <p:nvPr/>
        </p:nvSpPr>
        <p:spPr>
          <a:xfrm>
            <a:off x="4176193" y="4809088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1D4E130-3049-9C46-BCD1-C4443DAFDAB2}"/>
              </a:ext>
            </a:extLst>
          </p:cNvPr>
          <p:cNvSpPr/>
          <p:nvPr/>
        </p:nvSpPr>
        <p:spPr>
          <a:xfrm>
            <a:off x="4313461" y="4809088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1F093C7D-0C4A-8347-A9C3-B57D8B8E92CF}"/>
              </a:ext>
            </a:extLst>
          </p:cNvPr>
          <p:cNvSpPr/>
          <p:nvPr/>
        </p:nvSpPr>
        <p:spPr>
          <a:xfrm>
            <a:off x="3787363" y="4026715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09643C7-8A6B-9B4C-8644-6EF52743592A}"/>
              </a:ext>
            </a:extLst>
          </p:cNvPr>
          <p:cNvSpPr/>
          <p:nvPr/>
        </p:nvSpPr>
        <p:spPr>
          <a:xfrm>
            <a:off x="3833442" y="4061036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AE78FD8-9ED6-E244-8640-1AD15ABAA05E}"/>
              </a:ext>
            </a:extLst>
          </p:cNvPr>
          <p:cNvSpPr/>
          <p:nvPr/>
        </p:nvSpPr>
        <p:spPr>
          <a:xfrm>
            <a:off x="3967654" y="4061036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7C7F173-4D46-7244-B7BA-39EB75999EF4}"/>
              </a:ext>
            </a:extLst>
          </p:cNvPr>
          <p:cNvSpPr/>
          <p:nvPr/>
        </p:nvSpPr>
        <p:spPr>
          <a:xfrm>
            <a:off x="4101864" y="4061036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262AF37-9FB6-3343-A576-0140607C559E}"/>
              </a:ext>
            </a:extLst>
          </p:cNvPr>
          <p:cNvSpPr/>
          <p:nvPr/>
        </p:nvSpPr>
        <p:spPr>
          <a:xfrm>
            <a:off x="4239132" y="4061036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085851F-50CC-FD44-B3B0-A97BDFBA67A7}"/>
              </a:ext>
            </a:extLst>
          </p:cNvPr>
          <p:cNvSpPr/>
          <p:nvPr/>
        </p:nvSpPr>
        <p:spPr>
          <a:xfrm>
            <a:off x="4379740" y="4062507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id="{B831C6B3-F34B-2A41-A432-3B0422182C43}"/>
              </a:ext>
            </a:extLst>
          </p:cNvPr>
          <p:cNvSpPr/>
          <p:nvPr/>
        </p:nvSpPr>
        <p:spPr>
          <a:xfrm rot="16200000">
            <a:off x="3999455" y="3642210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Arrow 95">
            <a:extLst>
              <a:ext uri="{FF2B5EF4-FFF2-40B4-BE49-F238E27FC236}">
                <a16:creationId xmlns:a16="http://schemas.microsoft.com/office/drawing/2014/main" id="{F12A848B-DBC5-0844-AA25-0A9337F72274}"/>
              </a:ext>
            </a:extLst>
          </p:cNvPr>
          <p:cNvSpPr/>
          <p:nvPr/>
        </p:nvSpPr>
        <p:spPr>
          <a:xfrm rot="16200000">
            <a:off x="4011205" y="4395512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C3934794-29C8-104F-9F3C-1FE35F342C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50427" y="4351715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C3934794-29C8-104F-9F3C-1FE35F342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427" y="4351715"/>
                <a:ext cx="382222" cy="324470"/>
              </a:xfrm>
              <a:prstGeom prst="rect">
                <a:avLst/>
              </a:prstGeom>
              <a:blipFill>
                <a:blip r:embed="rId2"/>
                <a:stretch>
                  <a:fillRect l="-3226" r="-2580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431E0BE9-3C53-DD41-B350-77CEB6672E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54411" y="3592105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431E0BE9-3C53-DD41-B350-77CEB6672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411" y="3592105"/>
                <a:ext cx="382222" cy="324470"/>
              </a:xfrm>
              <a:prstGeom prst="rect">
                <a:avLst/>
              </a:prstGeom>
              <a:blipFill>
                <a:blip r:embed="rId3"/>
                <a:stretch>
                  <a:fillRect l="-3226" r="-645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8873CD2A-B3BF-094F-80C3-C1B24CDFF322}"/>
              </a:ext>
            </a:extLst>
          </p:cNvPr>
          <p:cNvSpPr/>
          <p:nvPr/>
        </p:nvSpPr>
        <p:spPr>
          <a:xfrm>
            <a:off x="5040352" y="4790961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B8CC2CD-914A-404E-9414-4717CF09648A}"/>
              </a:ext>
            </a:extLst>
          </p:cNvPr>
          <p:cNvSpPr/>
          <p:nvPr/>
        </p:nvSpPr>
        <p:spPr>
          <a:xfrm>
            <a:off x="5097458" y="4826625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9433896E-0F6C-A94D-859B-A98F3D551429}"/>
              </a:ext>
            </a:extLst>
          </p:cNvPr>
          <p:cNvSpPr/>
          <p:nvPr/>
        </p:nvSpPr>
        <p:spPr>
          <a:xfrm>
            <a:off x="5231669" y="4826625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0293CB2-6027-8643-AE71-EEAAE6DD33EE}"/>
              </a:ext>
            </a:extLst>
          </p:cNvPr>
          <p:cNvSpPr/>
          <p:nvPr/>
        </p:nvSpPr>
        <p:spPr>
          <a:xfrm>
            <a:off x="5365880" y="4826625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E2AE779-8F14-EA41-A484-AA4B0AE23FD7}"/>
              </a:ext>
            </a:extLst>
          </p:cNvPr>
          <p:cNvSpPr/>
          <p:nvPr/>
        </p:nvSpPr>
        <p:spPr>
          <a:xfrm>
            <a:off x="5503149" y="4826625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1C1AEFB2-87AE-564E-A3F1-74198C86BAF7}"/>
              </a:ext>
            </a:extLst>
          </p:cNvPr>
          <p:cNvSpPr/>
          <p:nvPr/>
        </p:nvSpPr>
        <p:spPr>
          <a:xfrm>
            <a:off x="4977049" y="4044252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E05928B-8C68-8F41-B7F5-82E4761FC73C}"/>
              </a:ext>
            </a:extLst>
          </p:cNvPr>
          <p:cNvSpPr/>
          <p:nvPr/>
        </p:nvSpPr>
        <p:spPr>
          <a:xfrm>
            <a:off x="5023129" y="4078573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E0F1120-1E8D-A041-BD04-C73682BDD23C}"/>
              </a:ext>
            </a:extLst>
          </p:cNvPr>
          <p:cNvSpPr/>
          <p:nvPr/>
        </p:nvSpPr>
        <p:spPr>
          <a:xfrm>
            <a:off x="5157340" y="4078573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7BDB033A-64AF-714B-A445-4EE727959E50}"/>
              </a:ext>
            </a:extLst>
          </p:cNvPr>
          <p:cNvSpPr/>
          <p:nvPr/>
        </p:nvSpPr>
        <p:spPr>
          <a:xfrm>
            <a:off x="5291550" y="4078573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67A1137-20C0-8448-9548-0A73FCE25542}"/>
              </a:ext>
            </a:extLst>
          </p:cNvPr>
          <p:cNvSpPr/>
          <p:nvPr/>
        </p:nvSpPr>
        <p:spPr>
          <a:xfrm>
            <a:off x="5428818" y="4078573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C8DE8FA7-EEA4-2144-A494-783DBE6835B0}"/>
              </a:ext>
            </a:extLst>
          </p:cNvPr>
          <p:cNvSpPr/>
          <p:nvPr/>
        </p:nvSpPr>
        <p:spPr>
          <a:xfrm>
            <a:off x="5569426" y="4080044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Arrow 134">
            <a:extLst>
              <a:ext uri="{FF2B5EF4-FFF2-40B4-BE49-F238E27FC236}">
                <a16:creationId xmlns:a16="http://schemas.microsoft.com/office/drawing/2014/main" id="{7ACD4BDC-127E-374F-AB04-C2F55F23DE69}"/>
              </a:ext>
            </a:extLst>
          </p:cNvPr>
          <p:cNvSpPr/>
          <p:nvPr/>
        </p:nvSpPr>
        <p:spPr>
          <a:xfrm rot="16200000">
            <a:off x="5189141" y="3659747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ight Arrow 135">
            <a:extLst>
              <a:ext uri="{FF2B5EF4-FFF2-40B4-BE49-F238E27FC236}">
                <a16:creationId xmlns:a16="http://schemas.microsoft.com/office/drawing/2014/main" id="{D9E31AB1-3903-284D-A2D4-B83E1E692E16}"/>
              </a:ext>
            </a:extLst>
          </p:cNvPr>
          <p:cNvSpPr/>
          <p:nvPr/>
        </p:nvSpPr>
        <p:spPr>
          <a:xfrm rot="16200000">
            <a:off x="5200891" y="4413049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79804D94-C259-D74F-AD86-B1A6873A3B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40113" y="4369252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79804D94-C259-D74F-AD86-B1A6873A3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113" y="4369252"/>
                <a:ext cx="382222" cy="324470"/>
              </a:xfrm>
              <a:prstGeom prst="rect">
                <a:avLst/>
              </a:prstGeom>
              <a:blipFill>
                <a:blip r:embed="rId4"/>
                <a:stretch>
                  <a:fillRect l="-3125" r="-250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97657E98-8741-3645-93F3-8062DC09B0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44097" y="3609642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97657E98-8741-3645-93F3-8062DC09B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097" y="3609642"/>
                <a:ext cx="382222" cy="324470"/>
              </a:xfrm>
              <a:prstGeom prst="rect">
                <a:avLst/>
              </a:prstGeom>
              <a:blipFill>
                <a:blip r:embed="rId5"/>
                <a:stretch>
                  <a:fillRect l="-3226" r="-645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id="{A56B3431-D616-E54A-A856-91A56B42EADE}"/>
              </a:ext>
            </a:extLst>
          </p:cNvPr>
          <p:cNvSpPr/>
          <p:nvPr/>
        </p:nvSpPr>
        <p:spPr>
          <a:xfrm>
            <a:off x="6280532" y="4801540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9A82F789-9AFA-C44E-BD4F-83B06919BFEA}"/>
              </a:ext>
            </a:extLst>
          </p:cNvPr>
          <p:cNvSpPr/>
          <p:nvPr/>
        </p:nvSpPr>
        <p:spPr>
          <a:xfrm>
            <a:off x="6337638" y="4837203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6479A6B5-3412-AB44-8A08-22445AAE439A}"/>
              </a:ext>
            </a:extLst>
          </p:cNvPr>
          <p:cNvSpPr/>
          <p:nvPr/>
        </p:nvSpPr>
        <p:spPr>
          <a:xfrm>
            <a:off x="6471849" y="4837203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C70D26AC-7976-7E4A-9A36-07522903D20F}"/>
              </a:ext>
            </a:extLst>
          </p:cNvPr>
          <p:cNvSpPr/>
          <p:nvPr/>
        </p:nvSpPr>
        <p:spPr>
          <a:xfrm>
            <a:off x="6606059" y="4837203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A512E285-9666-2B4F-A581-CC391E3269C7}"/>
              </a:ext>
            </a:extLst>
          </p:cNvPr>
          <p:cNvSpPr/>
          <p:nvPr/>
        </p:nvSpPr>
        <p:spPr>
          <a:xfrm>
            <a:off x="6743327" y="4837203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F53DB764-32AC-E84A-AE51-F87DA7A0A75D}"/>
              </a:ext>
            </a:extLst>
          </p:cNvPr>
          <p:cNvSpPr/>
          <p:nvPr/>
        </p:nvSpPr>
        <p:spPr>
          <a:xfrm>
            <a:off x="6217228" y="4054831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954AE191-4B25-874C-96C6-012E31355B3A}"/>
              </a:ext>
            </a:extLst>
          </p:cNvPr>
          <p:cNvSpPr/>
          <p:nvPr/>
        </p:nvSpPr>
        <p:spPr>
          <a:xfrm>
            <a:off x="6263308" y="4089151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0A50A1DA-C47A-5A4D-BD5D-C013D0388E52}"/>
              </a:ext>
            </a:extLst>
          </p:cNvPr>
          <p:cNvSpPr/>
          <p:nvPr/>
        </p:nvSpPr>
        <p:spPr>
          <a:xfrm>
            <a:off x="6397518" y="4089151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D6952F77-842E-6F46-9688-BAAE99CE9D21}"/>
              </a:ext>
            </a:extLst>
          </p:cNvPr>
          <p:cNvSpPr/>
          <p:nvPr/>
        </p:nvSpPr>
        <p:spPr>
          <a:xfrm>
            <a:off x="6531729" y="4089151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E270FCCC-B144-8941-8BEC-6860AD5A99AA}"/>
              </a:ext>
            </a:extLst>
          </p:cNvPr>
          <p:cNvSpPr/>
          <p:nvPr/>
        </p:nvSpPr>
        <p:spPr>
          <a:xfrm>
            <a:off x="6668997" y="4089151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52AF87D1-0D21-7441-B103-69D3BFB4D28C}"/>
              </a:ext>
            </a:extLst>
          </p:cNvPr>
          <p:cNvSpPr/>
          <p:nvPr/>
        </p:nvSpPr>
        <p:spPr>
          <a:xfrm>
            <a:off x="6809605" y="4090622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ight Arrow 186">
            <a:extLst>
              <a:ext uri="{FF2B5EF4-FFF2-40B4-BE49-F238E27FC236}">
                <a16:creationId xmlns:a16="http://schemas.microsoft.com/office/drawing/2014/main" id="{78B5B155-F4D0-154B-A56D-6B7E4A4F4232}"/>
              </a:ext>
            </a:extLst>
          </p:cNvPr>
          <p:cNvSpPr/>
          <p:nvPr/>
        </p:nvSpPr>
        <p:spPr>
          <a:xfrm rot="16200000">
            <a:off x="6429321" y="3670326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ight Arrow 187">
            <a:extLst>
              <a:ext uri="{FF2B5EF4-FFF2-40B4-BE49-F238E27FC236}">
                <a16:creationId xmlns:a16="http://schemas.microsoft.com/office/drawing/2014/main" id="{D4C112DB-AAED-0C4E-A667-1B6C15BE7B43}"/>
              </a:ext>
            </a:extLst>
          </p:cNvPr>
          <p:cNvSpPr/>
          <p:nvPr/>
        </p:nvSpPr>
        <p:spPr>
          <a:xfrm rot="16200000">
            <a:off x="6441070" y="4423627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Content Placeholder 2">
                <a:extLst>
                  <a:ext uri="{FF2B5EF4-FFF2-40B4-BE49-F238E27FC236}">
                    <a16:creationId xmlns:a16="http://schemas.microsoft.com/office/drawing/2014/main" id="{DCBC8A0E-918D-144C-84EB-4605A36AFA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80293" y="4379831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9" name="Content Placeholder 2">
                <a:extLst>
                  <a:ext uri="{FF2B5EF4-FFF2-40B4-BE49-F238E27FC236}">
                    <a16:creationId xmlns:a16="http://schemas.microsoft.com/office/drawing/2014/main" id="{DCBC8A0E-918D-144C-84EB-4605A36AF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293" y="4379831"/>
                <a:ext cx="382222" cy="324470"/>
              </a:xfrm>
              <a:prstGeom prst="rect">
                <a:avLst/>
              </a:prstGeom>
              <a:blipFill>
                <a:blip r:embed="rId6"/>
                <a:stretch>
                  <a:fillRect l="-3226" r="-2580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6E7FC97D-3E45-5044-93D5-1FA5D4FA09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84276" y="3620220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6E7FC97D-3E45-5044-93D5-1FA5D4FA0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276" y="3620220"/>
                <a:ext cx="382222" cy="324470"/>
              </a:xfrm>
              <a:prstGeom prst="rect">
                <a:avLst/>
              </a:prstGeom>
              <a:blipFill>
                <a:blip r:embed="rId7"/>
                <a:stretch>
                  <a:fillRect l="-3226" r="-645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" name="Rounded Rectangle 190">
            <a:extLst>
              <a:ext uri="{FF2B5EF4-FFF2-40B4-BE49-F238E27FC236}">
                <a16:creationId xmlns:a16="http://schemas.microsoft.com/office/drawing/2014/main" id="{84DDCC66-D9B2-DF43-BE0B-601755A17264}"/>
              </a:ext>
            </a:extLst>
          </p:cNvPr>
          <p:cNvSpPr/>
          <p:nvPr/>
        </p:nvSpPr>
        <p:spPr>
          <a:xfrm>
            <a:off x="7534576" y="4807327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9D191284-A875-C642-8455-55A5C6652E23}"/>
              </a:ext>
            </a:extLst>
          </p:cNvPr>
          <p:cNvSpPr/>
          <p:nvPr/>
        </p:nvSpPr>
        <p:spPr>
          <a:xfrm>
            <a:off x="7591682" y="4842991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9C81B078-BC92-9844-B298-B8D4C51A9AD2}"/>
              </a:ext>
            </a:extLst>
          </p:cNvPr>
          <p:cNvSpPr/>
          <p:nvPr/>
        </p:nvSpPr>
        <p:spPr>
          <a:xfrm>
            <a:off x="7725892" y="4842991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2749B514-10CA-D947-879B-EC33168D3AFE}"/>
              </a:ext>
            </a:extLst>
          </p:cNvPr>
          <p:cNvSpPr/>
          <p:nvPr/>
        </p:nvSpPr>
        <p:spPr>
          <a:xfrm>
            <a:off x="7860103" y="4842991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FC5A1042-5563-F546-BC1A-C43D5FD76A94}"/>
              </a:ext>
            </a:extLst>
          </p:cNvPr>
          <p:cNvSpPr/>
          <p:nvPr/>
        </p:nvSpPr>
        <p:spPr>
          <a:xfrm>
            <a:off x="7997371" y="4842991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ounded Rectangle 199">
            <a:extLst>
              <a:ext uri="{FF2B5EF4-FFF2-40B4-BE49-F238E27FC236}">
                <a16:creationId xmlns:a16="http://schemas.microsoft.com/office/drawing/2014/main" id="{146D33E9-9667-2043-BB35-D778BDDA0224}"/>
              </a:ext>
            </a:extLst>
          </p:cNvPr>
          <p:cNvSpPr/>
          <p:nvPr/>
        </p:nvSpPr>
        <p:spPr>
          <a:xfrm>
            <a:off x="7471273" y="4060617"/>
            <a:ext cx="743500" cy="20062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94901353-EC56-F348-A512-6253F87F89A0}"/>
              </a:ext>
            </a:extLst>
          </p:cNvPr>
          <p:cNvSpPr/>
          <p:nvPr/>
        </p:nvSpPr>
        <p:spPr>
          <a:xfrm>
            <a:off x="7517353" y="4094938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3B0738A8-7EAA-D340-9CBA-70FB7CBD9501}"/>
              </a:ext>
            </a:extLst>
          </p:cNvPr>
          <p:cNvSpPr/>
          <p:nvPr/>
        </p:nvSpPr>
        <p:spPr>
          <a:xfrm>
            <a:off x="7651563" y="4094938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455D788D-D9EA-084E-A45A-6CFB6EFDBA2A}"/>
              </a:ext>
            </a:extLst>
          </p:cNvPr>
          <p:cNvSpPr/>
          <p:nvPr/>
        </p:nvSpPr>
        <p:spPr>
          <a:xfrm>
            <a:off x="7785774" y="4094938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77FDD285-E835-5242-A723-C2D1ED7FD352}"/>
              </a:ext>
            </a:extLst>
          </p:cNvPr>
          <p:cNvSpPr/>
          <p:nvPr/>
        </p:nvSpPr>
        <p:spPr>
          <a:xfrm>
            <a:off x="7923042" y="4094938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BCF231D6-DF54-5F42-ABE1-2B1DD2D02456}"/>
              </a:ext>
            </a:extLst>
          </p:cNvPr>
          <p:cNvSpPr/>
          <p:nvPr/>
        </p:nvSpPr>
        <p:spPr>
          <a:xfrm>
            <a:off x="8063650" y="4096410"/>
            <a:ext cx="110744" cy="130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Arrow 205">
            <a:extLst>
              <a:ext uri="{FF2B5EF4-FFF2-40B4-BE49-F238E27FC236}">
                <a16:creationId xmlns:a16="http://schemas.microsoft.com/office/drawing/2014/main" id="{230DA8FF-464A-1940-A3B8-C0DCD08C3D0A}"/>
              </a:ext>
            </a:extLst>
          </p:cNvPr>
          <p:cNvSpPr/>
          <p:nvPr/>
        </p:nvSpPr>
        <p:spPr>
          <a:xfrm rot="16200000">
            <a:off x="7683364" y="3676113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ight Arrow 206">
            <a:extLst>
              <a:ext uri="{FF2B5EF4-FFF2-40B4-BE49-F238E27FC236}">
                <a16:creationId xmlns:a16="http://schemas.microsoft.com/office/drawing/2014/main" id="{5B80FF12-B343-AA4B-A139-5B8246FAAFBB}"/>
              </a:ext>
            </a:extLst>
          </p:cNvPr>
          <p:cNvSpPr/>
          <p:nvPr/>
        </p:nvSpPr>
        <p:spPr>
          <a:xfrm rot="16200000">
            <a:off x="7695115" y="4429414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Content Placeholder 2">
                <a:extLst>
                  <a:ext uri="{FF2B5EF4-FFF2-40B4-BE49-F238E27FC236}">
                    <a16:creationId xmlns:a16="http://schemas.microsoft.com/office/drawing/2014/main" id="{D51F8531-BB86-5045-82A7-CD3D873041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34337" y="4385618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8" name="Content Placeholder 2">
                <a:extLst>
                  <a:ext uri="{FF2B5EF4-FFF2-40B4-BE49-F238E27FC236}">
                    <a16:creationId xmlns:a16="http://schemas.microsoft.com/office/drawing/2014/main" id="{D51F8531-BB86-5045-82A7-CD3D87304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337" y="4385618"/>
                <a:ext cx="382222" cy="324470"/>
              </a:xfrm>
              <a:prstGeom prst="rect">
                <a:avLst/>
              </a:prstGeom>
              <a:blipFill>
                <a:blip r:embed="rId8"/>
                <a:stretch>
                  <a:fillRect l="-3226" r="-2580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Content Placeholder 2">
                <a:extLst>
                  <a:ext uri="{FF2B5EF4-FFF2-40B4-BE49-F238E27FC236}">
                    <a16:creationId xmlns:a16="http://schemas.microsoft.com/office/drawing/2014/main" id="{D0C8294C-5F09-1742-AB04-7D5748E898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38321" y="3626008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9" name="Content Placeholder 2">
                <a:extLst>
                  <a:ext uri="{FF2B5EF4-FFF2-40B4-BE49-F238E27FC236}">
                    <a16:creationId xmlns:a16="http://schemas.microsoft.com/office/drawing/2014/main" id="{D0C8294C-5F09-1742-AB04-7D5748E89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321" y="3626008"/>
                <a:ext cx="382222" cy="324470"/>
              </a:xfrm>
              <a:prstGeom prst="rect">
                <a:avLst/>
              </a:prstGeom>
              <a:blipFill>
                <a:blip r:embed="rId3"/>
                <a:stretch>
                  <a:fillRect l="-3226" r="-645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Content Placeholder 2">
                <a:extLst>
                  <a:ext uri="{FF2B5EF4-FFF2-40B4-BE49-F238E27FC236}">
                    <a16:creationId xmlns:a16="http://schemas.microsoft.com/office/drawing/2014/main" id="{FE015F58-590E-894A-BB7D-65568CECB1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5174" y="5060040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5" name="Content Placeholder 2">
                <a:extLst>
                  <a:ext uri="{FF2B5EF4-FFF2-40B4-BE49-F238E27FC236}">
                    <a16:creationId xmlns:a16="http://schemas.microsoft.com/office/drawing/2014/main" id="{FE015F58-590E-894A-BB7D-65568CECB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174" y="5060040"/>
                <a:ext cx="254169" cy="324470"/>
              </a:xfrm>
              <a:prstGeom prst="rect">
                <a:avLst/>
              </a:prstGeom>
              <a:blipFill>
                <a:blip r:embed="rId9"/>
                <a:stretch>
                  <a:fillRect r="-71429" b="-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Content Placeholder 2">
                <a:extLst>
                  <a:ext uri="{FF2B5EF4-FFF2-40B4-BE49-F238E27FC236}">
                    <a16:creationId xmlns:a16="http://schemas.microsoft.com/office/drawing/2014/main" id="{19235A03-CFD3-AD48-B0C4-88D06FFB0B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1734" y="5053720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6" name="Content Placeholder 2">
                <a:extLst>
                  <a:ext uri="{FF2B5EF4-FFF2-40B4-BE49-F238E27FC236}">
                    <a16:creationId xmlns:a16="http://schemas.microsoft.com/office/drawing/2014/main" id="{19235A03-CFD3-AD48-B0C4-88D06FFB0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734" y="5053720"/>
                <a:ext cx="254169" cy="324470"/>
              </a:xfrm>
              <a:prstGeom prst="rect">
                <a:avLst/>
              </a:prstGeom>
              <a:blipFill>
                <a:blip r:embed="rId10"/>
                <a:stretch>
                  <a:fillRect r="-76190" b="-5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Content Placeholder 2">
                <a:extLst>
                  <a:ext uri="{FF2B5EF4-FFF2-40B4-BE49-F238E27FC236}">
                    <a16:creationId xmlns:a16="http://schemas.microsoft.com/office/drawing/2014/main" id="{C7F411E2-0573-A14E-BBA1-6D9631FC50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5244" y="5045807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8" name="Content Placeholder 2">
                <a:extLst>
                  <a:ext uri="{FF2B5EF4-FFF2-40B4-BE49-F238E27FC236}">
                    <a16:creationId xmlns:a16="http://schemas.microsoft.com/office/drawing/2014/main" id="{C7F411E2-0573-A14E-BBA1-6D9631FC5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244" y="5045807"/>
                <a:ext cx="254169" cy="324470"/>
              </a:xfrm>
              <a:prstGeom prst="rect">
                <a:avLst/>
              </a:prstGeom>
              <a:blipFill>
                <a:blip r:embed="rId11"/>
                <a:stretch>
                  <a:fillRect r="-71429" b="-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Content Placeholder 2">
                <a:extLst>
                  <a:ext uri="{FF2B5EF4-FFF2-40B4-BE49-F238E27FC236}">
                    <a16:creationId xmlns:a16="http://schemas.microsoft.com/office/drawing/2014/main" id="{ECA0B608-40A6-1A42-A21D-CD397FE28B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79616" y="5060040"/>
                <a:ext cx="254169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9" name="Content Placeholder 2">
                <a:extLst>
                  <a:ext uri="{FF2B5EF4-FFF2-40B4-BE49-F238E27FC236}">
                    <a16:creationId xmlns:a16="http://schemas.microsoft.com/office/drawing/2014/main" id="{ECA0B608-40A6-1A42-A21D-CD397FE28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616" y="5060040"/>
                <a:ext cx="254169" cy="324470"/>
              </a:xfrm>
              <a:prstGeom prst="rect">
                <a:avLst/>
              </a:prstGeom>
              <a:blipFill>
                <a:blip r:embed="rId12"/>
                <a:stretch>
                  <a:fillRect r="-71429" b="-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0" name="Right Arrow 229">
            <a:extLst>
              <a:ext uri="{FF2B5EF4-FFF2-40B4-BE49-F238E27FC236}">
                <a16:creationId xmlns:a16="http://schemas.microsoft.com/office/drawing/2014/main" id="{61D061FC-B1A7-5E40-B051-2E7342111927}"/>
              </a:ext>
            </a:extLst>
          </p:cNvPr>
          <p:cNvSpPr/>
          <p:nvPr/>
        </p:nvSpPr>
        <p:spPr>
          <a:xfrm>
            <a:off x="4608612" y="4020353"/>
            <a:ext cx="309252" cy="21229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Content Placeholder 2">
                <a:extLst>
                  <a:ext uri="{FF2B5EF4-FFF2-40B4-BE49-F238E27FC236}">
                    <a16:creationId xmlns:a16="http://schemas.microsoft.com/office/drawing/2014/main" id="{12BCB6D9-12F3-F344-86C7-81FDD2DA87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35641" y="3723586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31" name="Content Placeholder 2">
                <a:extLst>
                  <a:ext uri="{FF2B5EF4-FFF2-40B4-BE49-F238E27FC236}">
                    <a16:creationId xmlns:a16="http://schemas.microsoft.com/office/drawing/2014/main" id="{12BCB6D9-12F3-F344-86C7-81FDD2DA8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641" y="3723586"/>
                <a:ext cx="382222" cy="324470"/>
              </a:xfrm>
              <a:prstGeom prst="rect">
                <a:avLst/>
              </a:prstGeom>
              <a:blipFill>
                <a:blip r:embed="rId13"/>
                <a:stretch>
                  <a:fillRect l="-322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2" name="Right Arrow 231">
            <a:extLst>
              <a:ext uri="{FF2B5EF4-FFF2-40B4-BE49-F238E27FC236}">
                <a16:creationId xmlns:a16="http://schemas.microsoft.com/office/drawing/2014/main" id="{ADC55664-498E-0B45-A752-881C734A5AC9}"/>
              </a:ext>
            </a:extLst>
          </p:cNvPr>
          <p:cNvSpPr/>
          <p:nvPr/>
        </p:nvSpPr>
        <p:spPr>
          <a:xfrm>
            <a:off x="5806828" y="4046899"/>
            <a:ext cx="309252" cy="21229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Content Placeholder 2">
                <a:extLst>
                  <a:ext uri="{FF2B5EF4-FFF2-40B4-BE49-F238E27FC236}">
                    <a16:creationId xmlns:a16="http://schemas.microsoft.com/office/drawing/2014/main" id="{DFE0B602-3B79-264B-B130-1DADD29648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33858" y="3750133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33" name="Content Placeholder 2">
                <a:extLst>
                  <a:ext uri="{FF2B5EF4-FFF2-40B4-BE49-F238E27FC236}">
                    <a16:creationId xmlns:a16="http://schemas.microsoft.com/office/drawing/2014/main" id="{DFE0B602-3B79-264B-B130-1DADD2964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858" y="3750133"/>
                <a:ext cx="382222" cy="324470"/>
              </a:xfrm>
              <a:prstGeom prst="rect">
                <a:avLst/>
              </a:prstGeom>
              <a:blipFill>
                <a:blip r:embed="rId14"/>
                <a:stretch>
                  <a:fillRect l="-322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4" name="Right Arrow 233">
            <a:extLst>
              <a:ext uri="{FF2B5EF4-FFF2-40B4-BE49-F238E27FC236}">
                <a16:creationId xmlns:a16="http://schemas.microsoft.com/office/drawing/2014/main" id="{05EECF43-C03E-8341-9FAB-C10B8829FDCA}"/>
              </a:ext>
            </a:extLst>
          </p:cNvPr>
          <p:cNvSpPr/>
          <p:nvPr/>
        </p:nvSpPr>
        <p:spPr>
          <a:xfrm>
            <a:off x="7053548" y="4060617"/>
            <a:ext cx="309252" cy="212291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Content Placeholder 2">
                <a:extLst>
                  <a:ext uri="{FF2B5EF4-FFF2-40B4-BE49-F238E27FC236}">
                    <a16:creationId xmlns:a16="http://schemas.microsoft.com/office/drawing/2014/main" id="{8A5625DD-D75F-1243-A3B0-CADB9D0DB3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80577" y="3763851"/>
                <a:ext cx="382222" cy="324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35" name="Content Placeholder 2">
                <a:extLst>
                  <a:ext uri="{FF2B5EF4-FFF2-40B4-BE49-F238E27FC236}">
                    <a16:creationId xmlns:a16="http://schemas.microsoft.com/office/drawing/2014/main" id="{8A5625DD-D75F-1243-A3B0-CADB9D0DB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577" y="3763851"/>
                <a:ext cx="382222" cy="324470"/>
              </a:xfrm>
              <a:prstGeom prst="rect">
                <a:avLst/>
              </a:prstGeom>
              <a:blipFill>
                <a:blip r:embed="rId15"/>
                <a:stretch>
                  <a:fillRect l="-3226" r="-322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6" name="Oval 235">
            <a:extLst>
              <a:ext uri="{FF2B5EF4-FFF2-40B4-BE49-F238E27FC236}">
                <a16:creationId xmlns:a16="http://schemas.microsoft.com/office/drawing/2014/main" id="{CE121944-A0A6-9540-B20F-0EDDCA16E3BB}"/>
              </a:ext>
            </a:extLst>
          </p:cNvPr>
          <p:cNvSpPr/>
          <p:nvPr/>
        </p:nvSpPr>
        <p:spPr>
          <a:xfrm>
            <a:off x="3829258" y="3103433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ounded Rectangle 236">
            <a:extLst>
              <a:ext uri="{FF2B5EF4-FFF2-40B4-BE49-F238E27FC236}">
                <a16:creationId xmlns:a16="http://schemas.microsoft.com/office/drawing/2014/main" id="{BD7EEB06-7E51-7142-BE9F-C5DC83CDAF3A}"/>
              </a:ext>
            </a:extLst>
          </p:cNvPr>
          <p:cNvSpPr/>
          <p:nvPr/>
        </p:nvSpPr>
        <p:spPr>
          <a:xfrm>
            <a:off x="3766179" y="3065482"/>
            <a:ext cx="4458925" cy="30269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B75A2D67-BE89-A046-8C98-D0525AD4C83B}"/>
              </a:ext>
            </a:extLst>
          </p:cNvPr>
          <p:cNvSpPr/>
          <p:nvPr/>
        </p:nvSpPr>
        <p:spPr>
          <a:xfrm>
            <a:off x="4115875" y="3103433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90B64B32-F51A-A94F-BC53-AF4A89E95373}"/>
              </a:ext>
            </a:extLst>
          </p:cNvPr>
          <p:cNvSpPr/>
          <p:nvPr/>
        </p:nvSpPr>
        <p:spPr>
          <a:xfrm>
            <a:off x="4420580" y="3103433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E54CDCD9-9DC0-8C49-A13B-24F1FB4FE474}"/>
              </a:ext>
            </a:extLst>
          </p:cNvPr>
          <p:cNvSpPr/>
          <p:nvPr/>
        </p:nvSpPr>
        <p:spPr>
          <a:xfrm>
            <a:off x="4707197" y="3103433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D8AB0C80-447F-4C4B-BD43-A43A1894A2A2}"/>
              </a:ext>
            </a:extLst>
          </p:cNvPr>
          <p:cNvSpPr/>
          <p:nvPr/>
        </p:nvSpPr>
        <p:spPr>
          <a:xfrm>
            <a:off x="5000989" y="3107111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F54F509F-0549-4441-9234-5E9FD0794585}"/>
              </a:ext>
            </a:extLst>
          </p:cNvPr>
          <p:cNvSpPr/>
          <p:nvPr/>
        </p:nvSpPr>
        <p:spPr>
          <a:xfrm>
            <a:off x="5287606" y="3107111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FF2D58B6-5DC8-B34D-86EF-9B0FF1C6D9EE}"/>
              </a:ext>
            </a:extLst>
          </p:cNvPr>
          <p:cNvSpPr/>
          <p:nvPr/>
        </p:nvSpPr>
        <p:spPr>
          <a:xfrm>
            <a:off x="5592311" y="3107111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CA12F27A-4DE1-C24B-99AB-7447897110F7}"/>
              </a:ext>
            </a:extLst>
          </p:cNvPr>
          <p:cNvSpPr/>
          <p:nvPr/>
        </p:nvSpPr>
        <p:spPr>
          <a:xfrm>
            <a:off x="5878928" y="3107111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E0B43250-3516-8640-9DC1-EFA7944ED949}"/>
              </a:ext>
            </a:extLst>
          </p:cNvPr>
          <p:cNvSpPr/>
          <p:nvPr/>
        </p:nvSpPr>
        <p:spPr>
          <a:xfrm>
            <a:off x="6165226" y="3103433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F57AECFE-158D-EB4F-B83D-519854B47321}"/>
              </a:ext>
            </a:extLst>
          </p:cNvPr>
          <p:cNvSpPr/>
          <p:nvPr/>
        </p:nvSpPr>
        <p:spPr>
          <a:xfrm>
            <a:off x="6451843" y="3103433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8B337C5F-FF0F-464D-A1A8-FAF42AB976BC}"/>
              </a:ext>
            </a:extLst>
          </p:cNvPr>
          <p:cNvSpPr/>
          <p:nvPr/>
        </p:nvSpPr>
        <p:spPr>
          <a:xfrm>
            <a:off x="6756548" y="3103433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688713FE-86F2-4841-A83D-21BE21108C05}"/>
              </a:ext>
            </a:extLst>
          </p:cNvPr>
          <p:cNvSpPr/>
          <p:nvPr/>
        </p:nvSpPr>
        <p:spPr>
          <a:xfrm>
            <a:off x="7043165" y="3103433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BA47EB3C-3E44-9E4F-951F-59CCF32EAB9B}"/>
              </a:ext>
            </a:extLst>
          </p:cNvPr>
          <p:cNvSpPr/>
          <p:nvPr/>
        </p:nvSpPr>
        <p:spPr>
          <a:xfrm>
            <a:off x="7035591" y="3103433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DB4A38EF-57AA-6B4B-AA68-768917BC054C}"/>
              </a:ext>
            </a:extLst>
          </p:cNvPr>
          <p:cNvSpPr/>
          <p:nvPr/>
        </p:nvSpPr>
        <p:spPr>
          <a:xfrm>
            <a:off x="7322208" y="3103433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B234645B-93D1-934A-AA8A-0E1EF1A2CB36}"/>
              </a:ext>
            </a:extLst>
          </p:cNvPr>
          <p:cNvSpPr/>
          <p:nvPr/>
        </p:nvSpPr>
        <p:spPr>
          <a:xfrm>
            <a:off x="7626913" y="3103433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6E2C83AA-24B7-254E-AFB6-DB6F27B6A97A}"/>
              </a:ext>
            </a:extLst>
          </p:cNvPr>
          <p:cNvSpPr/>
          <p:nvPr/>
        </p:nvSpPr>
        <p:spPr>
          <a:xfrm>
            <a:off x="7913530" y="3103433"/>
            <a:ext cx="224971" cy="21576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ight Arrow 252">
            <a:extLst>
              <a:ext uri="{FF2B5EF4-FFF2-40B4-BE49-F238E27FC236}">
                <a16:creationId xmlns:a16="http://schemas.microsoft.com/office/drawing/2014/main" id="{88FB3A2E-7580-A74F-928F-76232F226A14}"/>
              </a:ext>
            </a:extLst>
          </p:cNvPr>
          <p:cNvSpPr/>
          <p:nvPr/>
        </p:nvSpPr>
        <p:spPr>
          <a:xfrm rot="16200000">
            <a:off x="5824023" y="2682007"/>
            <a:ext cx="365609" cy="179567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ounded Rectangle 253">
            <a:extLst>
              <a:ext uri="{FF2B5EF4-FFF2-40B4-BE49-F238E27FC236}">
                <a16:creationId xmlns:a16="http://schemas.microsoft.com/office/drawing/2014/main" id="{26A8F858-0AC0-5E41-888F-28AD4064D641}"/>
              </a:ext>
            </a:extLst>
          </p:cNvPr>
          <p:cNvSpPr/>
          <p:nvPr/>
        </p:nvSpPr>
        <p:spPr>
          <a:xfrm>
            <a:off x="5711585" y="2304412"/>
            <a:ext cx="651892" cy="21266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AFB451A6-B2C5-254C-AD05-6E0550F70D0A}"/>
              </a:ext>
            </a:extLst>
          </p:cNvPr>
          <p:cNvSpPr/>
          <p:nvPr/>
        </p:nvSpPr>
        <p:spPr>
          <a:xfrm>
            <a:off x="5768691" y="2340076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8A1FC23D-E94B-5F46-AEF2-D2A9D49FF55F}"/>
              </a:ext>
            </a:extLst>
          </p:cNvPr>
          <p:cNvSpPr/>
          <p:nvPr/>
        </p:nvSpPr>
        <p:spPr>
          <a:xfrm>
            <a:off x="5902901" y="2340076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6EA3A537-2A2D-6A46-B8A5-3ED19252303F}"/>
              </a:ext>
            </a:extLst>
          </p:cNvPr>
          <p:cNvSpPr/>
          <p:nvPr/>
        </p:nvSpPr>
        <p:spPr>
          <a:xfrm>
            <a:off x="6037112" y="2340076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6689FBF9-BD21-A047-A312-827D69CCF566}"/>
              </a:ext>
            </a:extLst>
          </p:cNvPr>
          <p:cNvSpPr/>
          <p:nvPr/>
        </p:nvSpPr>
        <p:spPr>
          <a:xfrm>
            <a:off x="6174380" y="2340076"/>
            <a:ext cx="110744" cy="130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Title 1">
            <a:extLst>
              <a:ext uri="{FF2B5EF4-FFF2-40B4-BE49-F238E27FC236}">
                <a16:creationId xmlns:a16="http://schemas.microsoft.com/office/drawing/2014/main" id="{0384EDF2-BBE4-2943-820F-9B87605170DC}"/>
              </a:ext>
            </a:extLst>
          </p:cNvPr>
          <p:cNvSpPr txBox="1">
            <a:spLocks/>
          </p:cNvSpPr>
          <p:nvPr/>
        </p:nvSpPr>
        <p:spPr>
          <a:xfrm>
            <a:off x="4600318" y="1938718"/>
            <a:ext cx="2991364" cy="3395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Sentiment score</a:t>
            </a:r>
          </a:p>
        </p:txBody>
      </p:sp>
      <p:sp>
        <p:nvSpPr>
          <p:cNvPr id="107" name="Slide Number Placeholder 9">
            <a:extLst>
              <a:ext uri="{FF2B5EF4-FFF2-40B4-BE49-F238E27FC236}">
                <a16:creationId xmlns:a16="http://schemas.microsoft.com/office/drawing/2014/main" id="{9F9A4441-383C-2646-B516-7B89FA88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8" name="Title 1">
            <a:extLst>
              <a:ext uri="{FF2B5EF4-FFF2-40B4-BE49-F238E27FC236}">
                <a16:creationId xmlns:a16="http://schemas.microsoft.com/office/drawing/2014/main" id="{92E5BA56-9297-0C47-95FE-A038829F3DB5}"/>
              </a:ext>
            </a:extLst>
          </p:cNvPr>
          <p:cNvSpPr txBox="1">
            <a:spLocks/>
          </p:cNvSpPr>
          <p:nvPr/>
        </p:nvSpPr>
        <p:spPr>
          <a:xfrm>
            <a:off x="8997475" y="344977"/>
            <a:ext cx="2991364" cy="1150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>
                <a:solidFill>
                  <a:srgbClr val="002060"/>
                </a:solidFill>
              </a:rPr>
              <a:t>Regression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</a:rPr>
              <a:t>Binary classification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</a:rPr>
              <a:t>Multi-class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528293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1931"/>
            <a:ext cx="4089399" cy="631203"/>
          </a:xfrm>
        </p:spPr>
        <p:txBody>
          <a:bodyPr>
            <a:normAutofit/>
          </a:bodyPr>
          <a:lstStyle/>
          <a:p>
            <a:r>
              <a:rPr lang="en-US" dirty="0"/>
              <a:t>Types of Prediction</a:t>
            </a:r>
          </a:p>
        </p:txBody>
      </p:sp>
      <p:sp>
        <p:nvSpPr>
          <p:cNvPr id="107" name="Slide Number Placeholder 9">
            <a:extLst>
              <a:ext uri="{FF2B5EF4-FFF2-40B4-BE49-F238E27FC236}">
                <a16:creationId xmlns:a16="http://schemas.microsoft.com/office/drawing/2014/main" id="{9F9A4441-383C-2646-B516-7B89FA88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8" name="Title 1">
            <a:extLst>
              <a:ext uri="{FF2B5EF4-FFF2-40B4-BE49-F238E27FC236}">
                <a16:creationId xmlns:a16="http://schemas.microsoft.com/office/drawing/2014/main" id="{92E5BA56-9297-0C47-95FE-A038829F3DB5}"/>
              </a:ext>
            </a:extLst>
          </p:cNvPr>
          <p:cNvSpPr txBox="1">
            <a:spLocks/>
          </p:cNvSpPr>
          <p:nvPr/>
        </p:nvSpPr>
        <p:spPr>
          <a:xfrm>
            <a:off x="488952" y="5166495"/>
            <a:ext cx="3968748" cy="8533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1800" dirty="0"/>
              <a:t>(difficult scenario when your output has exponential/infinite # of possibilities)</a:t>
            </a:r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C21A0867-18D6-C94B-A944-5B019362597C}"/>
              </a:ext>
            </a:extLst>
          </p:cNvPr>
          <p:cNvSpPr txBox="1">
            <a:spLocks/>
          </p:cNvSpPr>
          <p:nvPr/>
        </p:nvSpPr>
        <p:spPr>
          <a:xfrm>
            <a:off x="488953" y="2196676"/>
            <a:ext cx="1739899" cy="747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Regression</a:t>
            </a:r>
          </a:p>
        </p:txBody>
      </p:sp>
      <p:sp>
        <p:nvSpPr>
          <p:cNvPr id="110" name="Title 1">
            <a:extLst>
              <a:ext uri="{FF2B5EF4-FFF2-40B4-BE49-F238E27FC236}">
                <a16:creationId xmlns:a16="http://schemas.microsoft.com/office/drawing/2014/main" id="{84B6225D-20F8-EF4A-ADD3-D02EDF525213}"/>
              </a:ext>
            </a:extLst>
          </p:cNvPr>
          <p:cNvSpPr txBox="1">
            <a:spLocks/>
          </p:cNvSpPr>
          <p:nvPr/>
        </p:nvSpPr>
        <p:spPr>
          <a:xfrm>
            <a:off x="4581526" y="2277537"/>
            <a:ext cx="2031999" cy="747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I love hiking!</a:t>
            </a:r>
          </a:p>
        </p:txBody>
      </p:sp>
      <p:sp>
        <p:nvSpPr>
          <p:cNvPr id="111" name="Title 1">
            <a:extLst>
              <a:ext uri="{FF2B5EF4-FFF2-40B4-BE49-F238E27FC236}">
                <a16:creationId xmlns:a16="http://schemas.microsoft.com/office/drawing/2014/main" id="{4952A0E8-1384-384B-9D91-D457E97E5280}"/>
              </a:ext>
            </a:extLst>
          </p:cNvPr>
          <p:cNvSpPr txBox="1">
            <a:spLocks/>
          </p:cNvSpPr>
          <p:nvPr/>
        </p:nvSpPr>
        <p:spPr>
          <a:xfrm>
            <a:off x="5016501" y="1423729"/>
            <a:ext cx="939797" cy="747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6D77"/>
                </a:solidFill>
              </a:rPr>
              <a:t>input</a:t>
            </a:r>
          </a:p>
        </p:txBody>
      </p:sp>
      <p:sp>
        <p:nvSpPr>
          <p:cNvPr id="116" name="Title 1">
            <a:extLst>
              <a:ext uri="{FF2B5EF4-FFF2-40B4-BE49-F238E27FC236}">
                <a16:creationId xmlns:a16="http://schemas.microsoft.com/office/drawing/2014/main" id="{72C13204-6CC5-C94E-8686-F8EBC646EA64}"/>
              </a:ext>
            </a:extLst>
          </p:cNvPr>
          <p:cNvSpPr txBox="1">
            <a:spLocks/>
          </p:cNvSpPr>
          <p:nvPr/>
        </p:nvSpPr>
        <p:spPr>
          <a:xfrm>
            <a:off x="7696200" y="1423729"/>
            <a:ext cx="1269999" cy="6097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6D77"/>
                </a:solidFill>
              </a:rPr>
              <a:t>output</a:t>
            </a:r>
          </a:p>
        </p:txBody>
      </p:sp>
      <p:sp>
        <p:nvSpPr>
          <p:cNvPr id="117" name="Title 1">
            <a:extLst>
              <a:ext uri="{FF2B5EF4-FFF2-40B4-BE49-F238E27FC236}">
                <a16:creationId xmlns:a16="http://schemas.microsoft.com/office/drawing/2014/main" id="{198EB8D6-BAB1-AC4C-B708-0D7F6E5FB5E4}"/>
              </a:ext>
            </a:extLst>
          </p:cNvPr>
          <p:cNvSpPr txBox="1">
            <a:spLocks/>
          </p:cNvSpPr>
          <p:nvPr/>
        </p:nvSpPr>
        <p:spPr>
          <a:xfrm>
            <a:off x="7959487" y="2294396"/>
            <a:ext cx="736599" cy="747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b="1" dirty="0"/>
              <a:t>0.9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E2764EF8-69F9-8A42-86C1-E9EA3C7521C7}"/>
              </a:ext>
            </a:extLst>
          </p:cNvPr>
          <p:cNvSpPr txBox="1">
            <a:spLocks/>
          </p:cNvSpPr>
          <p:nvPr/>
        </p:nvSpPr>
        <p:spPr>
          <a:xfrm>
            <a:off x="7019684" y="2995543"/>
            <a:ext cx="3352801" cy="747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b="1" dirty="0"/>
              <a:t>Positive or negative</a:t>
            </a:r>
          </a:p>
        </p:txBody>
      </p:sp>
      <p:sp>
        <p:nvSpPr>
          <p:cNvPr id="119" name="Title 1">
            <a:extLst>
              <a:ext uri="{FF2B5EF4-FFF2-40B4-BE49-F238E27FC236}">
                <a16:creationId xmlns:a16="http://schemas.microsoft.com/office/drawing/2014/main" id="{10B5E180-1F71-9541-9566-5CE1913E7001}"/>
              </a:ext>
            </a:extLst>
          </p:cNvPr>
          <p:cNvSpPr txBox="1">
            <a:spLocks/>
          </p:cNvSpPr>
          <p:nvPr/>
        </p:nvSpPr>
        <p:spPr>
          <a:xfrm>
            <a:off x="4660903" y="2976160"/>
            <a:ext cx="2031999" cy="747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I love hiking!</a:t>
            </a:r>
          </a:p>
        </p:txBody>
      </p:sp>
      <p:sp>
        <p:nvSpPr>
          <p:cNvPr id="122" name="Title 1">
            <a:extLst>
              <a:ext uri="{FF2B5EF4-FFF2-40B4-BE49-F238E27FC236}">
                <a16:creationId xmlns:a16="http://schemas.microsoft.com/office/drawing/2014/main" id="{05048ED6-15B3-064D-A6A8-D7A65B89C3FD}"/>
              </a:ext>
            </a:extLst>
          </p:cNvPr>
          <p:cNvSpPr txBox="1">
            <a:spLocks/>
          </p:cNvSpPr>
          <p:nvPr/>
        </p:nvSpPr>
        <p:spPr>
          <a:xfrm>
            <a:off x="488952" y="2992274"/>
            <a:ext cx="3232147" cy="6312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Binary Classification</a:t>
            </a:r>
          </a:p>
        </p:txBody>
      </p:sp>
      <p:sp>
        <p:nvSpPr>
          <p:cNvPr id="123" name="Title 1">
            <a:extLst>
              <a:ext uri="{FF2B5EF4-FFF2-40B4-BE49-F238E27FC236}">
                <a16:creationId xmlns:a16="http://schemas.microsoft.com/office/drawing/2014/main" id="{09E55AD7-2082-F043-B3A1-9B9533C66E8D}"/>
              </a:ext>
            </a:extLst>
          </p:cNvPr>
          <p:cNvSpPr txBox="1">
            <a:spLocks/>
          </p:cNvSpPr>
          <p:nvPr/>
        </p:nvSpPr>
        <p:spPr>
          <a:xfrm>
            <a:off x="488952" y="3760978"/>
            <a:ext cx="4527549" cy="6312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Multi-class Classification</a:t>
            </a:r>
          </a:p>
        </p:txBody>
      </p:sp>
      <p:sp>
        <p:nvSpPr>
          <p:cNvPr id="125" name="Title 1">
            <a:extLst>
              <a:ext uri="{FF2B5EF4-FFF2-40B4-BE49-F238E27FC236}">
                <a16:creationId xmlns:a16="http://schemas.microsoft.com/office/drawing/2014/main" id="{4DD80CC1-7AAC-B944-AF6C-106263F4D5B8}"/>
              </a:ext>
            </a:extLst>
          </p:cNvPr>
          <p:cNvSpPr txBox="1">
            <a:spLocks/>
          </p:cNvSpPr>
          <p:nvPr/>
        </p:nvSpPr>
        <p:spPr>
          <a:xfrm>
            <a:off x="7019684" y="3783522"/>
            <a:ext cx="3216515" cy="7478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b="1" dirty="0"/>
              <a:t>Very positive, positive, neutral, negative, or very negative</a:t>
            </a:r>
          </a:p>
        </p:txBody>
      </p:sp>
      <p:sp>
        <p:nvSpPr>
          <p:cNvPr id="126" name="Title 1">
            <a:extLst>
              <a:ext uri="{FF2B5EF4-FFF2-40B4-BE49-F238E27FC236}">
                <a16:creationId xmlns:a16="http://schemas.microsoft.com/office/drawing/2014/main" id="{1A36DCB4-451D-2D41-B7CA-93C45C96DCB2}"/>
              </a:ext>
            </a:extLst>
          </p:cNvPr>
          <p:cNvSpPr txBox="1">
            <a:spLocks/>
          </p:cNvSpPr>
          <p:nvPr/>
        </p:nvSpPr>
        <p:spPr>
          <a:xfrm>
            <a:off x="4660904" y="3782600"/>
            <a:ext cx="2031999" cy="747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I love hiking!</a:t>
            </a:r>
          </a:p>
        </p:txBody>
      </p:sp>
      <p:sp>
        <p:nvSpPr>
          <p:cNvPr id="127" name="Title 1">
            <a:extLst>
              <a:ext uri="{FF2B5EF4-FFF2-40B4-BE49-F238E27FC236}">
                <a16:creationId xmlns:a16="http://schemas.microsoft.com/office/drawing/2014/main" id="{2DAF9691-E0A7-5142-93F2-5D5B126796E8}"/>
              </a:ext>
            </a:extLst>
          </p:cNvPr>
          <p:cNvSpPr txBox="1">
            <a:spLocks/>
          </p:cNvSpPr>
          <p:nvPr/>
        </p:nvSpPr>
        <p:spPr>
          <a:xfrm>
            <a:off x="488952" y="4624381"/>
            <a:ext cx="3216515" cy="6312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Structured Prediction</a:t>
            </a:r>
          </a:p>
        </p:txBody>
      </p:sp>
      <p:sp>
        <p:nvSpPr>
          <p:cNvPr id="128" name="Title 1">
            <a:extLst>
              <a:ext uri="{FF2B5EF4-FFF2-40B4-BE49-F238E27FC236}">
                <a16:creationId xmlns:a16="http://schemas.microsoft.com/office/drawing/2014/main" id="{B01607F2-82B7-3549-B499-683C4E5CD84E}"/>
              </a:ext>
            </a:extLst>
          </p:cNvPr>
          <p:cNvSpPr txBox="1">
            <a:spLocks/>
          </p:cNvSpPr>
          <p:nvPr/>
        </p:nvSpPr>
        <p:spPr>
          <a:xfrm>
            <a:off x="4682885" y="4683403"/>
            <a:ext cx="2031999" cy="747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I love hiking!</a:t>
            </a:r>
          </a:p>
        </p:txBody>
      </p:sp>
      <p:sp>
        <p:nvSpPr>
          <p:cNvPr id="130" name="Title 1">
            <a:extLst>
              <a:ext uri="{FF2B5EF4-FFF2-40B4-BE49-F238E27FC236}">
                <a16:creationId xmlns:a16="http://schemas.microsoft.com/office/drawing/2014/main" id="{0F93A162-4326-F547-86B2-646C048B7877}"/>
              </a:ext>
            </a:extLst>
          </p:cNvPr>
          <p:cNvSpPr txBox="1">
            <a:spLocks/>
          </p:cNvSpPr>
          <p:nvPr/>
        </p:nvSpPr>
        <p:spPr>
          <a:xfrm>
            <a:off x="7451486" y="4647409"/>
            <a:ext cx="2032000" cy="747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b="1" dirty="0"/>
              <a:t>PRP VBP NN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828D6C-05AB-304C-8E36-AB9DE36E7114}"/>
              </a:ext>
            </a:extLst>
          </p:cNvPr>
          <p:cNvCxnSpPr>
            <a:cxnSpLocks/>
          </p:cNvCxnSpPr>
          <p:nvPr/>
        </p:nvCxnSpPr>
        <p:spPr>
          <a:xfrm flipV="1">
            <a:off x="609600" y="2173325"/>
            <a:ext cx="9762885" cy="3522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E583B5-15D5-5049-838E-24E04B834791}"/>
              </a:ext>
            </a:extLst>
          </p:cNvPr>
          <p:cNvCxnSpPr>
            <a:cxnSpLocks/>
          </p:cNvCxnSpPr>
          <p:nvPr/>
        </p:nvCxnSpPr>
        <p:spPr>
          <a:xfrm flipV="1">
            <a:off x="604956" y="2922817"/>
            <a:ext cx="9762885" cy="3522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1945374-8761-934E-A9BE-A99093C2A65C}"/>
              </a:ext>
            </a:extLst>
          </p:cNvPr>
          <p:cNvCxnSpPr>
            <a:cxnSpLocks/>
          </p:cNvCxnSpPr>
          <p:nvPr/>
        </p:nvCxnSpPr>
        <p:spPr>
          <a:xfrm flipV="1">
            <a:off x="604955" y="3710629"/>
            <a:ext cx="9762885" cy="3522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44CB8B-9284-BC4E-A448-09AB882EC1AD}"/>
              </a:ext>
            </a:extLst>
          </p:cNvPr>
          <p:cNvCxnSpPr>
            <a:cxnSpLocks/>
          </p:cNvCxnSpPr>
          <p:nvPr/>
        </p:nvCxnSpPr>
        <p:spPr>
          <a:xfrm flipV="1">
            <a:off x="604955" y="4561028"/>
            <a:ext cx="9762885" cy="3522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239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1931"/>
            <a:ext cx="7416799" cy="631203"/>
          </a:xfrm>
        </p:spPr>
        <p:txBody>
          <a:bodyPr>
            <a:normAutofit/>
          </a:bodyPr>
          <a:lstStyle/>
          <a:p>
            <a:r>
              <a:rPr lang="en-US" dirty="0"/>
              <a:t>Types of Prediction (an independent axis)</a:t>
            </a:r>
          </a:p>
        </p:txBody>
      </p:sp>
      <p:sp>
        <p:nvSpPr>
          <p:cNvPr id="107" name="Slide Number Placeholder 9">
            <a:extLst>
              <a:ext uri="{FF2B5EF4-FFF2-40B4-BE49-F238E27FC236}">
                <a16:creationId xmlns:a16="http://schemas.microsoft.com/office/drawing/2014/main" id="{9F9A4441-383C-2646-B516-7B89FA88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C21A0867-18D6-C94B-A944-5B019362597C}"/>
              </a:ext>
            </a:extLst>
          </p:cNvPr>
          <p:cNvSpPr txBox="1">
            <a:spLocks/>
          </p:cNvSpPr>
          <p:nvPr/>
        </p:nvSpPr>
        <p:spPr>
          <a:xfrm>
            <a:off x="488952" y="1636804"/>
            <a:ext cx="9023349" cy="747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Unconditioned Prediction: </a:t>
            </a:r>
            <a:r>
              <a:rPr lang="en-US" sz="2400" dirty="0"/>
              <a:t>predict some single variable. </a:t>
            </a:r>
            <a:r>
              <a:rPr lang="en-US" sz="2400" dirty="0">
                <a:solidFill>
                  <a:srgbClr val="C00000"/>
                </a:solidFill>
              </a:rPr>
              <a:t>P(X)</a:t>
            </a:r>
          </a:p>
        </p:txBody>
      </p:sp>
      <p:sp>
        <p:nvSpPr>
          <p:cNvPr id="122" name="Title 1">
            <a:extLst>
              <a:ext uri="{FF2B5EF4-FFF2-40B4-BE49-F238E27FC236}">
                <a16:creationId xmlns:a16="http://schemas.microsoft.com/office/drawing/2014/main" id="{05048ED6-15B3-064D-A6A8-D7A65B89C3FD}"/>
              </a:ext>
            </a:extLst>
          </p:cNvPr>
          <p:cNvSpPr txBox="1">
            <a:spLocks/>
          </p:cNvSpPr>
          <p:nvPr/>
        </p:nvSpPr>
        <p:spPr>
          <a:xfrm>
            <a:off x="488952" y="3725465"/>
            <a:ext cx="9747248" cy="1947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Conditioned Prediction</a:t>
            </a:r>
            <a:r>
              <a:rPr lang="en-US" sz="2400" dirty="0"/>
              <a:t>: predict the probability of an output variable, given the input.  </a:t>
            </a:r>
            <a:r>
              <a:rPr lang="en-US" sz="2400" dirty="0">
                <a:solidFill>
                  <a:srgbClr val="C00000"/>
                </a:solidFill>
              </a:rPr>
              <a:t>P(Y</a:t>
            </a:r>
            <a:r>
              <a:rPr lang="en-US" sz="2400" dirty="0"/>
              <a:t>|</a:t>
            </a:r>
            <a:r>
              <a:rPr lang="en-US" sz="2400" dirty="0">
                <a:solidFill>
                  <a:srgbClr val="C00000"/>
                </a:solidFill>
              </a:rPr>
              <a:t>X)</a:t>
            </a:r>
          </a:p>
        </p:txBody>
      </p:sp>
      <p:sp>
        <p:nvSpPr>
          <p:cNvPr id="131" name="Title 1">
            <a:extLst>
              <a:ext uri="{FF2B5EF4-FFF2-40B4-BE49-F238E27FC236}">
                <a16:creationId xmlns:a16="http://schemas.microsoft.com/office/drawing/2014/main" id="{85B14E37-AA44-CE49-863E-340A545D65B7}"/>
              </a:ext>
            </a:extLst>
          </p:cNvPr>
          <p:cNvSpPr txBox="1">
            <a:spLocks/>
          </p:cNvSpPr>
          <p:nvPr/>
        </p:nvSpPr>
        <p:spPr>
          <a:xfrm>
            <a:off x="1587500" y="2282632"/>
            <a:ext cx="7474362" cy="8499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Example: </a:t>
            </a:r>
            <a:r>
              <a:rPr lang="en-US" sz="2400" dirty="0"/>
              <a:t>language modelling. </a:t>
            </a:r>
            <a:r>
              <a:rPr lang="en-US" sz="2400" dirty="0">
                <a:solidFill>
                  <a:srgbClr val="7030A0"/>
                </a:solidFill>
              </a:rPr>
              <a:t>X</a:t>
            </a:r>
            <a:r>
              <a:rPr lang="en-US" sz="2400" dirty="0"/>
              <a:t> = “I like hiking!”</a:t>
            </a:r>
          </a:p>
        </p:txBody>
      </p:sp>
      <p:sp>
        <p:nvSpPr>
          <p:cNvPr id="132" name="Title 1">
            <a:extLst>
              <a:ext uri="{FF2B5EF4-FFF2-40B4-BE49-F238E27FC236}">
                <a16:creationId xmlns:a16="http://schemas.microsoft.com/office/drawing/2014/main" id="{FFE82863-95BA-0640-A9FB-57A5E0C739AD}"/>
              </a:ext>
            </a:extLst>
          </p:cNvPr>
          <p:cNvSpPr txBox="1">
            <a:spLocks/>
          </p:cNvSpPr>
          <p:nvPr/>
        </p:nvSpPr>
        <p:spPr>
          <a:xfrm>
            <a:off x="1587500" y="4925595"/>
            <a:ext cx="9169400" cy="8499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Example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2400" dirty="0"/>
              <a:t>text classification.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sz="2400" dirty="0"/>
              <a:t> = positive. </a:t>
            </a:r>
            <a:r>
              <a:rPr lang="en-US" sz="2400" dirty="0">
                <a:solidFill>
                  <a:srgbClr val="7030A0"/>
                </a:solidFill>
              </a:rPr>
              <a:t>X</a:t>
            </a:r>
            <a:r>
              <a:rPr lang="en-US" sz="2400" dirty="0"/>
              <a:t> = “I like hiking!”</a:t>
            </a:r>
          </a:p>
        </p:txBody>
      </p:sp>
    </p:spTree>
    <p:extLst>
      <p:ext uri="{BB962C8B-B14F-4D97-AF65-F5344CB8AC3E}">
        <p14:creationId xmlns:p14="http://schemas.microsoft.com/office/powerpoint/2010/main" val="2385973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1931"/>
            <a:ext cx="7416799" cy="631203"/>
          </a:xfrm>
        </p:spPr>
        <p:txBody>
          <a:bodyPr>
            <a:normAutofit/>
          </a:bodyPr>
          <a:lstStyle/>
          <a:p>
            <a:r>
              <a:rPr lang="en-US" dirty="0"/>
              <a:t>Types of Prediction (an independent axis)</a:t>
            </a:r>
          </a:p>
        </p:txBody>
      </p:sp>
      <p:sp>
        <p:nvSpPr>
          <p:cNvPr id="107" name="Slide Number Placeholder 9">
            <a:extLst>
              <a:ext uri="{FF2B5EF4-FFF2-40B4-BE49-F238E27FC236}">
                <a16:creationId xmlns:a16="http://schemas.microsoft.com/office/drawing/2014/main" id="{9F9A4441-383C-2646-B516-7B89FA88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C21A0867-18D6-C94B-A944-5B019362597C}"/>
              </a:ext>
            </a:extLst>
          </p:cNvPr>
          <p:cNvSpPr txBox="1">
            <a:spLocks/>
          </p:cNvSpPr>
          <p:nvPr/>
        </p:nvSpPr>
        <p:spPr>
          <a:xfrm>
            <a:off x="488952" y="1636804"/>
            <a:ext cx="9023349" cy="747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Unconditioned Prediction</a:t>
            </a:r>
            <a:r>
              <a:rPr lang="en-US" sz="2400" dirty="0">
                <a:solidFill>
                  <a:srgbClr val="C00000"/>
                </a:solidFill>
              </a:rPr>
              <a:t>: </a:t>
            </a:r>
            <a:r>
              <a:rPr lang="en-US" sz="2400" dirty="0"/>
              <a:t>predict some single variable. </a:t>
            </a:r>
            <a:r>
              <a:rPr lang="en-US" sz="2400" dirty="0">
                <a:solidFill>
                  <a:srgbClr val="C00000"/>
                </a:solidFill>
              </a:rPr>
              <a:t>P(X)</a:t>
            </a:r>
          </a:p>
        </p:txBody>
      </p:sp>
      <p:sp>
        <p:nvSpPr>
          <p:cNvPr id="122" name="Title 1">
            <a:extLst>
              <a:ext uri="{FF2B5EF4-FFF2-40B4-BE49-F238E27FC236}">
                <a16:creationId xmlns:a16="http://schemas.microsoft.com/office/drawing/2014/main" id="{05048ED6-15B3-064D-A6A8-D7A65B89C3FD}"/>
              </a:ext>
            </a:extLst>
          </p:cNvPr>
          <p:cNvSpPr txBox="1">
            <a:spLocks/>
          </p:cNvSpPr>
          <p:nvPr/>
        </p:nvSpPr>
        <p:spPr>
          <a:xfrm>
            <a:off x="488952" y="3725465"/>
            <a:ext cx="9747248" cy="1947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Conditioned Prediction</a:t>
            </a:r>
            <a:r>
              <a:rPr lang="en-US" sz="2400" dirty="0"/>
              <a:t>: predict the probability of an output variable, given the input.  </a:t>
            </a:r>
            <a:r>
              <a:rPr lang="en-US" sz="2400" dirty="0">
                <a:solidFill>
                  <a:srgbClr val="C00000"/>
                </a:solidFill>
              </a:rPr>
              <a:t>P(Y|X)</a:t>
            </a:r>
          </a:p>
        </p:txBody>
      </p:sp>
      <p:sp>
        <p:nvSpPr>
          <p:cNvPr id="131" name="Title 1">
            <a:extLst>
              <a:ext uri="{FF2B5EF4-FFF2-40B4-BE49-F238E27FC236}">
                <a16:creationId xmlns:a16="http://schemas.microsoft.com/office/drawing/2014/main" id="{85B14E37-AA44-CE49-863E-340A545D65B7}"/>
              </a:ext>
            </a:extLst>
          </p:cNvPr>
          <p:cNvSpPr txBox="1">
            <a:spLocks/>
          </p:cNvSpPr>
          <p:nvPr/>
        </p:nvSpPr>
        <p:spPr>
          <a:xfrm>
            <a:off x="1587500" y="2282632"/>
            <a:ext cx="7474362" cy="8499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Example: </a:t>
            </a:r>
            <a:r>
              <a:rPr lang="en-US" sz="2400" b="1" dirty="0"/>
              <a:t>language modelling. </a:t>
            </a:r>
            <a:r>
              <a:rPr lang="en-US" sz="2400" b="1" dirty="0">
                <a:solidFill>
                  <a:srgbClr val="7030A0"/>
                </a:solidFill>
              </a:rPr>
              <a:t>X</a:t>
            </a:r>
            <a:r>
              <a:rPr lang="en-US" sz="2400" b="1" dirty="0"/>
              <a:t> = “I like hiking!”</a:t>
            </a:r>
          </a:p>
        </p:txBody>
      </p:sp>
      <p:sp>
        <p:nvSpPr>
          <p:cNvPr id="132" name="Title 1">
            <a:extLst>
              <a:ext uri="{FF2B5EF4-FFF2-40B4-BE49-F238E27FC236}">
                <a16:creationId xmlns:a16="http://schemas.microsoft.com/office/drawing/2014/main" id="{FFE82863-95BA-0640-A9FB-57A5E0C739AD}"/>
              </a:ext>
            </a:extLst>
          </p:cNvPr>
          <p:cNvSpPr txBox="1">
            <a:spLocks/>
          </p:cNvSpPr>
          <p:nvPr/>
        </p:nvSpPr>
        <p:spPr>
          <a:xfrm>
            <a:off x="1587500" y="4925595"/>
            <a:ext cx="9169400" cy="8499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Example: </a:t>
            </a:r>
            <a:r>
              <a:rPr lang="en-US" sz="2400" b="1" dirty="0"/>
              <a:t>text classification.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sz="2400" b="1" dirty="0"/>
              <a:t> = positive. </a:t>
            </a:r>
            <a:r>
              <a:rPr lang="en-US" sz="2400" b="1" dirty="0">
                <a:solidFill>
                  <a:srgbClr val="7030A0"/>
                </a:solidFill>
              </a:rPr>
              <a:t>X</a:t>
            </a:r>
            <a:r>
              <a:rPr lang="en-US" sz="2400" b="1" dirty="0"/>
              <a:t> = “I like hiking!”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0410E7-F49E-3643-A164-EF828303052B}"/>
              </a:ext>
            </a:extLst>
          </p:cNvPr>
          <p:cNvSpPr/>
          <p:nvPr/>
        </p:nvSpPr>
        <p:spPr>
          <a:xfrm>
            <a:off x="4114800" y="1526609"/>
            <a:ext cx="7689850" cy="80675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4E3AAB-6847-DC49-BA2D-3679861A991A}"/>
              </a:ext>
            </a:extLst>
          </p:cNvPr>
          <p:cNvSpPr/>
          <p:nvPr/>
        </p:nvSpPr>
        <p:spPr>
          <a:xfrm>
            <a:off x="387350" y="2282632"/>
            <a:ext cx="11297175" cy="3947839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12">
            <a:extLst>
              <a:ext uri="{FF2B5EF4-FFF2-40B4-BE49-F238E27FC236}">
                <a16:creationId xmlns:a16="http://schemas.microsoft.com/office/drawing/2014/main" id="{30EF6D4B-45E2-C146-AFF4-51D9902FFE1F}"/>
              </a:ext>
            </a:extLst>
          </p:cNvPr>
          <p:cNvSpPr/>
          <p:nvPr/>
        </p:nvSpPr>
        <p:spPr>
          <a:xfrm flipV="1">
            <a:off x="1955800" y="2333364"/>
            <a:ext cx="6134100" cy="2225073"/>
          </a:xfrm>
          <a:custGeom>
            <a:avLst/>
            <a:gdLst>
              <a:gd name="connsiteX0" fmla="*/ 0 w 5699688"/>
              <a:gd name="connsiteY0" fmla="*/ 0 h 760666"/>
              <a:gd name="connsiteX1" fmla="*/ 949948 w 5699688"/>
              <a:gd name="connsiteY1" fmla="*/ 0 h 760666"/>
              <a:gd name="connsiteX2" fmla="*/ 949948 w 5699688"/>
              <a:gd name="connsiteY2" fmla="*/ 0 h 760666"/>
              <a:gd name="connsiteX3" fmla="*/ 2374870 w 5699688"/>
              <a:gd name="connsiteY3" fmla="*/ 0 h 760666"/>
              <a:gd name="connsiteX4" fmla="*/ 5699688 w 5699688"/>
              <a:gd name="connsiteY4" fmla="*/ 0 h 760666"/>
              <a:gd name="connsiteX5" fmla="*/ 5699688 w 5699688"/>
              <a:gd name="connsiteY5" fmla="*/ 443722 h 760666"/>
              <a:gd name="connsiteX6" fmla="*/ 5699688 w 5699688"/>
              <a:gd name="connsiteY6" fmla="*/ 443722 h 760666"/>
              <a:gd name="connsiteX7" fmla="*/ 5699688 w 5699688"/>
              <a:gd name="connsiteY7" fmla="*/ 633888 h 760666"/>
              <a:gd name="connsiteX8" fmla="*/ 5699688 w 5699688"/>
              <a:gd name="connsiteY8" fmla="*/ 760666 h 760666"/>
              <a:gd name="connsiteX9" fmla="*/ 2374870 w 5699688"/>
              <a:gd name="connsiteY9" fmla="*/ 760666 h 760666"/>
              <a:gd name="connsiteX10" fmla="*/ 1662428 w 5699688"/>
              <a:gd name="connsiteY10" fmla="*/ 855749 h 760666"/>
              <a:gd name="connsiteX11" fmla="*/ 949948 w 5699688"/>
              <a:gd name="connsiteY11" fmla="*/ 760666 h 760666"/>
              <a:gd name="connsiteX12" fmla="*/ 0 w 5699688"/>
              <a:gd name="connsiteY12" fmla="*/ 760666 h 760666"/>
              <a:gd name="connsiteX13" fmla="*/ 0 w 5699688"/>
              <a:gd name="connsiteY13" fmla="*/ 633888 h 760666"/>
              <a:gd name="connsiteX14" fmla="*/ 0 w 5699688"/>
              <a:gd name="connsiteY14" fmla="*/ 443722 h 760666"/>
              <a:gd name="connsiteX15" fmla="*/ 0 w 5699688"/>
              <a:gd name="connsiteY15" fmla="*/ 443722 h 760666"/>
              <a:gd name="connsiteX16" fmla="*/ 0 w 5699688"/>
              <a:gd name="connsiteY16" fmla="*/ 0 h 760666"/>
              <a:gd name="connsiteX0" fmla="*/ 0 w 5699688"/>
              <a:gd name="connsiteY0" fmla="*/ 0 h 855749"/>
              <a:gd name="connsiteX1" fmla="*/ 949948 w 5699688"/>
              <a:gd name="connsiteY1" fmla="*/ 0 h 855749"/>
              <a:gd name="connsiteX2" fmla="*/ 949948 w 5699688"/>
              <a:gd name="connsiteY2" fmla="*/ 0 h 855749"/>
              <a:gd name="connsiteX3" fmla="*/ 2374870 w 5699688"/>
              <a:gd name="connsiteY3" fmla="*/ 0 h 855749"/>
              <a:gd name="connsiteX4" fmla="*/ 5699688 w 5699688"/>
              <a:gd name="connsiteY4" fmla="*/ 0 h 855749"/>
              <a:gd name="connsiteX5" fmla="*/ 5699688 w 5699688"/>
              <a:gd name="connsiteY5" fmla="*/ 443722 h 855749"/>
              <a:gd name="connsiteX6" fmla="*/ 5699688 w 5699688"/>
              <a:gd name="connsiteY6" fmla="*/ 443722 h 855749"/>
              <a:gd name="connsiteX7" fmla="*/ 5699688 w 5699688"/>
              <a:gd name="connsiteY7" fmla="*/ 633888 h 855749"/>
              <a:gd name="connsiteX8" fmla="*/ 5699688 w 5699688"/>
              <a:gd name="connsiteY8" fmla="*/ 760666 h 855749"/>
              <a:gd name="connsiteX9" fmla="*/ 1435070 w 5699688"/>
              <a:gd name="connsiteY9" fmla="*/ 786066 h 855749"/>
              <a:gd name="connsiteX10" fmla="*/ 1662428 w 5699688"/>
              <a:gd name="connsiteY10" fmla="*/ 855749 h 855749"/>
              <a:gd name="connsiteX11" fmla="*/ 949948 w 5699688"/>
              <a:gd name="connsiteY11" fmla="*/ 760666 h 855749"/>
              <a:gd name="connsiteX12" fmla="*/ 0 w 5699688"/>
              <a:gd name="connsiteY12" fmla="*/ 760666 h 855749"/>
              <a:gd name="connsiteX13" fmla="*/ 0 w 5699688"/>
              <a:gd name="connsiteY13" fmla="*/ 633888 h 855749"/>
              <a:gd name="connsiteX14" fmla="*/ 0 w 5699688"/>
              <a:gd name="connsiteY14" fmla="*/ 443722 h 855749"/>
              <a:gd name="connsiteX15" fmla="*/ 0 w 5699688"/>
              <a:gd name="connsiteY15" fmla="*/ 443722 h 855749"/>
              <a:gd name="connsiteX16" fmla="*/ 0 w 5699688"/>
              <a:gd name="connsiteY16" fmla="*/ 0 h 855749"/>
              <a:gd name="connsiteX0" fmla="*/ 0 w 5699688"/>
              <a:gd name="connsiteY0" fmla="*/ 0 h 1097049"/>
              <a:gd name="connsiteX1" fmla="*/ 949948 w 5699688"/>
              <a:gd name="connsiteY1" fmla="*/ 0 h 1097049"/>
              <a:gd name="connsiteX2" fmla="*/ 949948 w 5699688"/>
              <a:gd name="connsiteY2" fmla="*/ 0 h 1097049"/>
              <a:gd name="connsiteX3" fmla="*/ 2374870 w 5699688"/>
              <a:gd name="connsiteY3" fmla="*/ 0 h 1097049"/>
              <a:gd name="connsiteX4" fmla="*/ 5699688 w 5699688"/>
              <a:gd name="connsiteY4" fmla="*/ 0 h 1097049"/>
              <a:gd name="connsiteX5" fmla="*/ 5699688 w 5699688"/>
              <a:gd name="connsiteY5" fmla="*/ 443722 h 1097049"/>
              <a:gd name="connsiteX6" fmla="*/ 5699688 w 5699688"/>
              <a:gd name="connsiteY6" fmla="*/ 443722 h 1097049"/>
              <a:gd name="connsiteX7" fmla="*/ 5699688 w 5699688"/>
              <a:gd name="connsiteY7" fmla="*/ 633888 h 1097049"/>
              <a:gd name="connsiteX8" fmla="*/ 5699688 w 5699688"/>
              <a:gd name="connsiteY8" fmla="*/ 760666 h 1097049"/>
              <a:gd name="connsiteX9" fmla="*/ 1435070 w 5699688"/>
              <a:gd name="connsiteY9" fmla="*/ 786066 h 1097049"/>
              <a:gd name="connsiteX10" fmla="*/ 1256028 w 5699688"/>
              <a:gd name="connsiteY10" fmla="*/ 1097049 h 1097049"/>
              <a:gd name="connsiteX11" fmla="*/ 949948 w 5699688"/>
              <a:gd name="connsiteY11" fmla="*/ 760666 h 1097049"/>
              <a:gd name="connsiteX12" fmla="*/ 0 w 5699688"/>
              <a:gd name="connsiteY12" fmla="*/ 760666 h 1097049"/>
              <a:gd name="connsiteX13" fmla="*/ 0 w 5699688"/>
              <a:gd name="connsiteY13" fmla="*/ 633888 h 1097049"/>
              <a:gd name="connsiteX14" fmla="*/ 0 w 5699688"/>
              <a:gd name="connsiteY14" fmla="*/ 443722 h 1097049"/>
              <a:gd name="connsiteX15" fmla="*/ 0 w 5699688"/>
              <a:gd name="connsiteY15" fmla="*/ 443722 h 1097049"/>
              <a:gd name="connsiteX16" fmla="*/ 0 w 5699688"/>
              <a:gd name="connsiteY16" fmla="*/ 0 h 1097049"/>
              <a:gd name="connsiteX0" fmla="*/ 66418 w 5766106"/>
              <a:gd name="connsiteY0" fmla="*/ 0 h 1071649"/>
              <a:gd name="connsiteX1" fmla="*/ 1016366 w 5766106"/>
              <a:gd name="connsiteY1" fmla="*/ 0 h 1071649"/>
              <a:gd name="connsiteX2" fmla="*/ 1016366 w 5766106"/>
              <a:gd name="connsiteY2" fmla="*/ 0 h 1071649"/>
              <a:gd name="connsiteX3" fmla="*/ 2441288 w 5766106"/>
              <a:gd name="connsiteY3" fmla="*/ 0 h 1071649"/>
              <a:gd name="connsiteX4" fmla="*/ 5766106 w 5766106"/>
              <a:gd name="connsiteY4" fmla="*/ 0 h 1071649"/>
              <a:gd name="connsiteX5" fmla="*/ 5766106 w 5766106"/>
              <a:gd name="connsiteY5" fmla="*/ 443722 h 1071649"/>
              <a:gd name="connsiteX6" fmla="*/ 5766106 w 5766106"/>
              <a:gd name="connsiteY6" fmla="*/ 443722 h 1071649"/>
              <a:gd name="connsiteX7" fmla="*/ 5766106 w 5766106"/>
              <a:gd name="connsiteY7" fmla="*/ 633888 h 1071649"/>
              <a:gd name="connsiteX8" fmla="*/ 5766106 w 5766106"/>
              <a:gd name="connsiteY8" fmla="*/ 760666 h 1071649"/>
              <a:gd name="connsiteX9" fmla="*/ 1501488 w 5766106"/>
              <a:gd name="connsiteY9" fmla="*/ 786066 h 1071649"/>
              <a:gd name="connsiteX10" fmla="*/ 0 w 5766106"/>
              <a:gd name="connsiteY10" fmla="*/ 1071649 h 1071649"/>
              <a:gd name="connsiteX11" fmla="*/ 1016366 w 5766106"/>
              <a:gd name="connsiteY11" fmla="*/ 760666 h 1071649"/>
              <a:gd name="connsiteX12" fmla="*/ 66418 w 5766106"/>
              <a:gd name="connsiteY12" fmla="*/ 760666 h 1071649"/>
              <a:gd name="connsiteX13" fmla="*/ 66418 w 5766106"/>
              <a:gd name="connsiteY13" fmla="*/ 633888 h 1071649"/>
              <a:gd name="connsiteX14" fmla="*/ 66418 w 5766106"/>
              <a:gd name="connsiteY14" fmla="*/ 443722 h 1071649"/>
              <a:gd name="connsiteX15" fmla="*/ 66418 w 5766106"/>
              <a:gd name="connsiteY15" fmla="*/ 443722 h 1071649"/>
              <a:gd name="connsiteX16" fmla="*/ 66418 w 5766106"/>
              <a:gd name="connsiteY16" fmla="*/ 0 h 1071649"/>
              <a:gd name="connsiteX0" fmla="*/ 66418 w 5766106"/>
              <a:gd name="connsiteY0" fmla="*/ 0 h 1071649"/>
              <a:gd name="connsiteX1" fmla="*/ 1016366 w 5766106"/>
              <a:gd name="connsiteY1" fmla="*/ 0 h 1071649"/>
              <a:gd name="connsiteX2" fmla="*/ 1016366 w 5766106"/>
              <a:gd name="connsiteY2" fmla="*/ 0 h 1071649"/>
              <a:gd name="connsiteX3" fmla="*/ 2441288 w 5766106"/>
              <a:gd name="connsiteY3" fmla="*/ 0 h 1071649"/>
              <a:gd name="connsiteX4" fmla="*/ 5766106 w 5766106"/>
              <a:gd name="connsiteY4" fmla="*/ 0 h 1071649"/>
              <a:gd name="connsiteX5" fmla="*/ 5766106 w 5766106"/>
              <a:gd name="connsiteY5" fmla="*/ 443722 h 1071649"/>
              <a:gd name="connsiteX6" fmla="*/ 5766106 w 5766106"/>
              <a:gd name="connsiteY6" fmla="*/ 443722 h 1071649"/>
              <a:gd name="connsiteX7" fmla="*/ 5766106 w 5766106"/>
              <a:gd name="connsiteY7" fmla="*/ 633888 h 1071649"/>
              <a:gd name="connsiteX8" fmla="*/ 5766106 w 5766106"/>
              <a:gd name="connsiteY8" fmla="*/ 760666 h 1071649"/>
              <a:gd name="connsiteX9" fmla="*/ 1501488 w 5766106"/>
              <a:gd name="connsiteY9" fmla="*/ 786066 h 1071649"/>
              <a:gd name="connsiteX10" fmla="*/ 0 w 5766106"/>
              <a:gd name="connsiteY10" fmla="*/ 1071649 h 1071649"/>
              <a:gd name="connsiteX11" fmla="*/ 547112 w 5766106"/>
              <a:gd name="connsiteY11" fmla="*/ 747966 h 1071649"/>
              <a:gd name="connsiteX12" fmla="*/ 66418 w 5766106"/>
              <a:gd name="connsiteY12" fmla="*/ 760666 h 1071649"/>
              <a:gd name="connsiteX13" fmla="*/ 66418 w 5766106"/>
              <a:gd name="connsiteY13" fmla="*/ 633888 h 1071649"/>
              <a:gd name="connsiteX14" fmla="*/ 66418 w 5766106"/>
              <a:gd name="connsiteY14" fmla="*/ 443722 h 1071649"/>
              <a:gd name="connsiteX15" fmla="*/ 66418 w 5766106"/>
              <a:gd name="connsiteY15" fmla="*/ 443722 h 1071649"/>
              <a:gd name="connsiteX16" fmla="*/ 66418 w 5766106"/>
              <a:gd name="connsiteY16" fmla="*/ 0 h 107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66106" h="1071649">
                <a:moveTo>
                  <a:pt x="66418" y="0"/>
                </a:moveTo>
                <a:lnTo>
                  <a:pt x="1016366" y="0"/>
                </a:lnTo>
                <a:lnTo>
                  <a:pt x="1016366" y="0"/>
                </a:lnTo>
                <a:lnTo>
                  <a:pt x="2441288" y="0"/>
                </a:lnTo>
                <a:lnTo>
                  <a:pt x="5766106" y="0"/>
                </a:lnTo>
                <a:lnTo>
                  <a:pt x="5766106" y="443722"/>
                </a:lnTo>
                <a:lnTo>
                  <a:pt x="5766106" y="443722"/>
                </a:lnTo>
                <a:lnTo>
                  <a:pt x="5766106" y="633888"/>
                </a:lnTo>
                <a:lnTo>
                  <a:pt x="5766106" y="760666"/>
                </a:lnTo>
                <a:lnTo>
                  <a:pt x="1501488" y="786066"/>
                </a:lnTo>
                <a:lnTo>
                  <a:pt x="0" y="1071649"/>
                </a:lnTo>
                <a:lnTo>
                  <a:pt x="547112" y="747966"/>
                </a:lnTo>
                <a:lnTo>
                  <a:pt x="66418" y="760666"/>
                </a:lnTo>
                <a:lnTo>
                  <a:pt x="66418" y="633888"/>
                </a:lnTo>
                <a:lnTo>
                  <a:pt x="66418" y="443722"/>
                </a:lnTo>
                <a:lnTo>
                  <a:pt x="66418" y="443722"/>
                </a:lnTo>
                <a:lnTo>
                  <a:pt x="66418" y="0"/>
                </a:lnTo>
                <a:close/>
              </a:path>
            </a:pathLst>
          </a:custGeom>
          <a:solidFill>
            <a:srgbClr val="FFF2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1C7F9A-EE59-9446-9838-BF412FA4ACD0}"/>
              </a:ext>
            </a:extLst>
          </p:cNvPr>
          <p:cNvSpPr txBox="1">
            <a:spLocks/>
          </p:cNvSpPr>
          <p:nvPr/>
        </p:nvSpPr>
        <p:spPr>
          <a:xfrm>
            <a:off x="2489200" y="3250274"/>
            <a:ext cx="5156200" cy="953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2400" u="sng" dirty="0">
                <a:solidFill>
                  <a:srgbClr val="C00000"/>
                </a:solidFill>
              </a:rPr>
              <a:t>(un)conditioned </a:t>
            </a:r>
            <a:r>
              <a:rPr lang="en-US" sz="2400" dirty="0"/>
              <a:t>is referring to if you’re entire model is predicated upon some particular input. </a:t>
            </a:r>
          </a:p>
        </p:txBody>
      </p:sp>
    </p:spTree>
    <p:extLst>
      <p:ext uri="{BB962C8B-B14F-4D97-AF65-F5344CB8AC3E}">
        <p14:creationId xmlns:p14="http://schemas.microsoft.com/office/powerpoint/2010/main" val="490191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1931"/>
            <a:ext cx="7416799" cy="631203"/>
          </a:xfrm>
        </p:spPr>
        <p:txBody>
          <a:bodyPr>
            <a:normAutofit/>
          </a:bodyPr>
          <a:lstStyle/>
          <a:p>
            <a:r>
              <a:rPr lang="en-US" dirty="0"/>
              <a:t>Types of Prediction (an independent axis)</a:t>
            </a:r>
          </a:p>
        </p:txBody>
      </p:sp>
      <p:sp>
        <p:nvSpPr>
          <p:cNvPr id="107" name="Slide Number Placeholder 9">
            <a:extLst>
              <a:ext uri="{FF2B5EF4-FFF2-40B4-BE49-F238E27FC236}">
                <a16:creationId xmlns:a16="http://schemas.microsoft.com/office/drawing/2014/main" id="{9F9A4441-383C-2646-B516-7B89FA88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C21A0867-18D6-C94B-A944-5B019362597C}"/>
              </a:ext>
            </a:extLst>
          </p:cNvPr>
          <p:cNvSpPr txBox="1">
            <a:spLocks/>
          </p:cNvSpPr>
          <p:nvPr/>
        </p:nvSpPr>
        <p:spPr>
          <a:xfrm>
            <a:off x="488952" y="1636804"/>
            <a:ext cx="9023349" cy="747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Unconditioned Prediction</a:t>
            </a:r>
            <a:r>
              <a:rPr lang="en-US" sz="2400" dirty="0">
                <a:solidFill>
                  <a:srgbClr val="C00000"/>
                </a:solidFill>
              </a:rPr>
              <a:t>: </a:t>
            </a:r>
            <a:r>
              <a:rPr lang="en-US" sz="2400" dirty="0"/>
              <a:t>predict some single variable. </a:t>
            </a:r>
            <a:r>
              <a:rPr lang="en-US" sz="2400" dirty="0">
                <a:solidFill>
                  <a:srgbClr val="C00000"/>
                </a:solidFill>
              </a:rPr>
              <a:t>P(X)</a:t>
            </a:r>
          </a:p>
        </p:txBody>
      </p:sp>
      <p:sp>
        <p:nvSpPr>
          <p:cNvPr id="122" name="Title 1">
            <a:extLst>
              <a:ext uri="{FF2B5EF4-FFF2-40B4-BE49-F238E27FC236}">
                <a16:creationId xmlns:a16="http://schemas.microsoft.com/office/drawing/2014/main" id="{05048ED6-15B3-064D-A6A8-D7A65B89C3FD}"/>
              </a:ext>
            </a:extLst>
          </p:cNvPr>
          <p:cNvSpPr txBox="1">
            <a:spLocks/>
          </p:cNvSpPr>
          <p:nvPr/>
        </p:nvSpPr>
        <p:spPr>
          <a:xfrm>
            <a:off x="488952" y="3725465"/>
            <a:ext cx="9747248" cy="1947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Conditioned Prediction</a:t>
            </a:r>
            <a:r>
              <a:rPr lang="en-US" sz="2400" dirty="0"/>
              <a:t>: predict the probability of an output variable, given the input.  </a:t>
            </a:r>
            <a:r>
              <a:rPr lang="en-US" sz="2400" dirty="0">
                <a:solidFill>
                  <a:srgbClr val="C00000"/>
                </a:solidFill>
              </a:rPr>
              <a:t>P(Y|X)</a:t>
            </a:r>
          </a:p>
        </p:txBody>
      </p:sp>
      <p:sp>
        <p:nvSpPr>
          <p:cNvPr id="131" name="Title 1">
            <a:extLst>
              <a:ext uri="{FF2B5EF4-FFF2-40B4-BE49-F238E27FC236}">
                <a16:creationId xmlns:a16="http://schemas.microsoft.com/office/drawing/2014/main" id="{85B14E37-AA44-CE49-863E-340A545D65B7}"/>
              </a:ext>
            </a:extLst>
          </p:cNvPr>
          <p:cNvSpPr txBox="1">
            <a:spLocks/>
          </p:cNvSpPr>
          <p:nvPr/>
        </p:nvSpPr>
        <p:spPr>
          <a:xfrm>
            <a:off x="1587500" y="2282632"/>
            <a:ext cx="7474362" cy="8499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Example: </a:t>
            </a:r>
            <a:r>
              <a:rPr lang="en-US" sz="2400" dirty="0"/>
              <a:t>language modelling. </a:t>
            </a:r>
            <a:r>
              <a:rPr lang="en-US" sz="2400" dirty="0">
                <a:solidFill>
                  <a:srgbClr val="7030A0"/>
                </a:solidFill>
              </a:rPr>
              <a:t>X</a:t>
            </a:r>
            <a:r>
              <a:rPr lang="en-US" sz="2400" dirty="0"/>
              <a:t> = “I like hiking!”</a:t>
            </a:r>
          </a:p>
        </p:txBody>
      </p:sp>
      <p:sp>
        <p:nvSpPr>
          <p:cNvPr id="132" name="Title 1">
            <a:extLst>
              <a:ext uri="{FF2B5EF4-FFF2-40B4-BE49-F238E27FC236}">
                <a16:creationId xmlns:a16="http://schemas.microsoft.com/office/drawing/2014/main" id="{FFE82863-95BA-0640-A9FB-57A5E0C739AD}"/>
              </a:ext>
            </a:extLst>
          </p:cNvPr>
          <p:cNvSpPr txBox="1">
            <a:spLocks/>
          </p:cNvSpPr>
          <p:nvPr/>
        </p:nvSpPr>
        <p:spPr>
          <a:xfrm>
            <a:off x="1587500" y="4925595"/>
            <a:ext cx="9169400" cy="8499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Example: </a:t>
            </a:r>
            <a:r>
              <a:rPr lang="en-US" sz="2400" b="1" dirty="0"/>
              <a:t>text classification.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sz="2400" b="1" dirty="0"/>
              <a:t> = positive. </a:t>
            </a:r>
            <a:r>
              <a:rPr lang="en-US" sz="2400" b="1" dirty="0">
                <a:solidFill>
                  <a:srgbClr val="7030A0"/>
                </a:solidFill>
              </a:rPr>
              <a:t>X</a:t>
            </a:r>
            <a:r>
              <a:rPr lang="en-US" sz="2400" b="1" dirty="0"/>
              <a:t> = “I like hiking!”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0410E7-F49E-3643-A164-EF828303052B}"/>
              </a:ext>
            </a:extLst>
          </p:cNvPr>
          <p:cNvSpPr/>
          <p:nvPr/>
        </p:nvSpPr>
        <p:spPr>
          <a:xfrm>
            <a:off x="4114800" y="1526609"/>
            <a:ext cx="7689850" cy="80675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4E3AAB-6847-DC49-BA2D-3679861A991A}"/>
              </a:ext>
            </a:extLst>
          </p:cNvPr>
          <p:cNvSpPr/>
          <p:nvPr/>
        </p:nvSpPr>
        <p:spPr>
          <a:xfrm>
            <a:off x="387350" y="3183267"/>
            <a:ext cx="11297175" cy="3047204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12">
            <a:extLst>
              <a:ext uri="{FF2B5EF4-FFF2-40B4-BE49-F238E27FC236}">
                <a16:creationId xmlns:a16="http://schemas.microsoft.com/office/drawing/2014/main" id="{30EF6D4B-45E2-C146-AFF4-51D9902FFE1F}"/>
              </a:ext>
            </a:extLst>
          </p:cNvPr>
          <p:cNvSpPr/>
          <p:nvPr/>
        </p:nvSpPr>
        <p:spPr>
          <a:xfrm flipH="1" flipV="1">
            <a:off x="1244600" y="2996120"/>
            <a:ext cx="6400800" cy="2909379"/>
          </a:xfrm>
          <a:custGeom>
            <a:avLst/>
            <a:gdLst>
              <a:gd name="connsiteX0" fmla="*/ 0 w 5699688"/>
              <a:gd name="connsiteY0" fmla="*/ 0 h 760666"/>
              <a:gd name="connsiteX1" fmla="*/ 949948 w 5699688"/>
              <a:gd name="connsiteY1" fmla="*/ 0 h 760666"/>
              <a:gd name="connsiteX2" fmla="*/ 949948 w 5699688"/>
              <a:gd name="connsiteY2" fmla="*/ 0 h 760666"/>
              <a:gd name="connsiteX3" fmla="*/ 2374870 w 5699688"/>
              <a:gd name="connsiteY3" fmla="*/ 0 h 760666"/>
              <a:gd name="connsiteX4" fmla="*/ 5699688 w 5699688"/>
              <a:gd name="connsiteY4" fmla="*/ 0 h 760666"/>
              <a:gd name="connsiteX5" fmla="*/ 5699688 w 5699688"/>
              <a:gd name="connsiteY5" fmla="*/ 443722 h 760666"/>
              <a:gd name="connsiteX6" fmla="*/ 5699688 w 5699688"/>
              <a:gd name="connsiteY6" fmla="*/ 443722 h 760666"/>
              <a:gd name="connsiteX7" fmla="*/ 5699688 w 5699688"/>
              <a:gd name="connsiteY7" fmla="*/ 633888 h 760666"/>
              <a:gd name="connsiteX8" fmla="*/ 5699688 w 5699688"/>
              <a:gd name="connsiteY8" fmla="*/ 760666 h 760666"/>
              <a:gd name="connsiteX9" fmla="*/ 2374870 w 5699688"/>
              <a:gd name="connsiteY9" fmla="*/ 760666 h 760666"/>
              <a:gd name="connsiteX10" fmla="*/ 1662428 w 5699688"/>
              <a:gd name="connsiteY10" fmla="*/ 855749 h 760666"/>
              <a:gd name="connsiteX11" fmla="*/ 949948 w 5699688"/>
              <a:gd name="connsiteY11" fmla="*/ 760666 h 760666"/>
              <a:gd name="connsiteX12" fmla="*/ 0 w 5699688"/>
              <a:gd name="connsiteY12" fmla="*/ 760666 h 760666"/>
              <a:gd name="connsiteX13" fmla="*/ 0 w 5699688"/>
              <a:gd name="connsiteY13" fmla="*/ 633888 h 760666"/>
              <a:gd name="connsiteX14" fmla="*/ 0 w 5699688"/>
              <a:gd name="connsiteY14" fmla="*/ 443722 h 760666"/>
              <a:gd name="connsiteX15" fmla="*/ 0 w 5699688"/>
              <a:gd name="connsiteY15" fmla="*/ 443722 h 760666"/>
              <a:gd name="connsiteX16" fmla="*/ 0 w 5699688"/>
              <a:gd name="connsiteY16" fmla="*/ 0 h 760666"/>
              <a:gd name="connsiteX0" fmla="*/ 0 w 5699688"/>
              <a:gd name="connsiteY0" fmla="*/ 0 h 855749"/>
              <a:gd name="connsiteX1" fmla="*/ 949948 w 5699688"/>
              <a:gd name="connsiteY1" fmla="*/ 0 h 855749"/>
              <a:gd name="connsiteX2" fmla="*/ 949948 w 5699688"/>
              <a:gd name="connsiteY2" fmla="*/ 0 h 855749"/>
              <a:gd name="connsiteX3" fmla="*/ 2374870 w 5699688"/>
              <a:gd name="connsiteY3" fmla="*/ 0 h 855749"/>
              <a:gd name="connsiteX4" fmla="*/ 5699688 w 5699688"/>
              <a:gd name="connsiteY4" fmla="*/ 0 h 855749"/>
              <a:gd name="connsiteX5" fmla="*/ 5699688 w 5699688"/>
              <a:gd name="connsiteY5" fmla="*/ 443722 h 855749"/>
              <a:gd name="connsiteX6" fmla="*/ 5699688 w 5699688"/>
              <a:gd name="connsiteY6" fmla="*/ 443722 h 855749"/>
              <a:gd name="connsiteX7" fmla="*/ 5699688 w 5699688"/>
              <a:gd name="connsiteY7" fmla="*/ 633888 h 855749"/>
              <a:gd name="connsiteX8" fmla="*/ 5699688 w 5699688"/>
              <a:gd name="connsiteY8" fmla="*/ 760666 h 855749"/>
              <a:gd name="connsiteX9" fmla="*/ 1435070 w 5699688"/>
              <a:gd name="connsiteY9" fmla="*/ 786066 h 855749"/>
              <a:gd name="connsiteX10" fmla="*/ 1662428 w 5699688"/>
              <a:gd name="connsiteY10" fmla="*/ 855749 h 855749"/>
              <a:gd name="connsiteX11" fmla="*/ 949948 w 5699688"/>
              <a:gd name="connsiteY11" fmla="*/ 760666 h 855749"/>
              <a:gd name="connsiteX12" fmla="*/ 0 w 5699688"/>
              <a:gd name="connsiteY12" fmla="*/ 760666 h 855749"/>
              <a:gd name="connsiteX13" fmla="*/ 0 w 5699688"/>
              <a:gd name="connsiteY13" fmla="*/ 633888 h 855749"/>
              <a:gd name="connsiteX14" fmla="*/ 0 w 5699688"/>
              <a:gd name="connsiteY14" fmla="*/ 443722 h 855749"/>
              <a:gd name="connsiteX15" fmla="*/ 0 w 5699688"/>
              <a:gd name="connsiteY15" fmla="*/ 443722 h 855749"/>
              <a:gd name="connsiteX16" fmla="*/ 0 w 5699688"/>
              <a:gd name="connsiteY16" fmla="*/ 0 h 855749"/>
              <a:gd name="connsiteX0" fmla="*/ 0 w 5699688"/>
              <a:gd name="connsiteY0" fmla="*/ 0 h 1097049"/>
              <a:gd name="connsiteX1" fmla="*/ 949948 w 5699688"/>
              <a:gd name="connsiteY1" fmla="*/ 0 h 1097049"/>
              <a:gd name="connsiteX2" fmla="*/ 949948 w 5699688"/>
              <a:gd name="connsiteY2" fmla="*/ 0 h 1097049"/>
              <a:gd name="connsiteX3" fmla="*/ 2374870 w 5699688"/>
              <a:gd name="connsiteY3" fmla="*/ 0 h 1097049"/>
              <a:gd name="connsiteX4" fmla="*/ 5699688 w 5699688"/>
              <a:gd name="connsiteY4" fmla="*/ 0 h 1097049"/>
              <a:gd name="connsiteX5" fmla="*/ 5699688 w 5699688"/>
              <a:gd name="connsiteY5" fmla="*/ 443722 h 1097049"/>
              <a:gd name="connsiteX6" fmla="*/ 5699688 w 5699688"/>
              <a:gd name="connsiteY6" fmla="*/ 443722 h 1097049"/>
              <a:gd name="connsiteX7" fmla="*/ 5699688 w 5699688"/>
              <a:gd name="connsiteY7" fmla="*/ 633888 h 1097049"/>
              <a:gd name="connsiteX8" fmla="*/ 5699688 w 5699688"/>
              <a:gd name="connsiteY8" fmla="*/ 760666 h 1097049"/>
              <a:gd name="connsiteX9" fmla="*/ 1435070 w 5699688"/>
              <a:gd name="connsiteY9" fmla="*/ 786066 h 1097049"/>
              <a:gd name="connsiteX10" fmla="*/ 1256028 w 5699688"/>
              <a:gd name="connsiteY10" fmla="*/ 1097049 h 1097049"/>
              <a:gd name="connsiteX11" fmla="*/ 949948 w 5699688"/>
              <a:gd name="connsiteY11" fmla="*/ 760666 h 1097049"/>
              <a:gd name="connsiteX12" fmla="*/ 0 w 5699688"/>
              <a:gd name="connsiteY12" fmla="*/ 760666 h 1097049"/>
              <a:gd name="connsiteX13" fmla="*/ 0 w 5699688"/>
              <a:gd name="connsiteY13" fmla="*/ 633888 h 1097049"/>
              <a:gd name="connsiteX14" fmla="*/ 0 w 5699688"/>
              <a:gd name="connsiteY14" fmla="*/ 443722 h 1097049"/>
              <a:gd name="connsiteX15" fmla="*/ 0 w 5699688"/>
              <a:gd name="connsiteY15" fmla="*/ 443722 h 1097049"/>
              <a:gd name="connsiteX16" fmla="*/ 0 w 5699688"/>
              <a:gd name="connsiteY16" fmla="*/ 0 h 1097049"/>
              <a:gd name="connsiteX0" fmla="*/ 66418 w 5766106"/>
              <a:gd name="connsiteY0" fmla="*/ 0 h 1071649"/>
              <a:gd name="connsiteX1" fmla="*/ 1016366 w 5766106"/>
              <a:gd name="connsiteY1" fmla="*/ 0 h 1071649"/>
              <a:gd name="connsiteX2" fmla="*/ 1016366 w 5766106"/>
              <a:gd name="connsiteY2" fmla="*/ 0 h 1071649"/>
              <a:gd name="connsiteX3" fmla="*/ 2441288 w 5766106"/>
              <a:gd name="connsiteY3" fmla="*/ 0 h 1071649"/>
              <a:gd name="connsiteX4" fmla="*/ 5766106 w 5766106"/>
              <a:gd name="connsiteY4" fmla="*/ 0 h 1071649"/>
              <a:gd name="connsiteX5" fmla="*/ 5766106 w 5766106"/>
              <a:gd name="connsiteY5" fmla="*/ 443722 h 1071649"/>
              <a:gd name="connsiteX6" fmla="*/ 5766106 w 5766106"/>
              <a:gd name="connsiteY6" fmla="*/ 443722 h 1071649"/>
              <a:gd name="connsiteX7" fmla="*/ 5766106 w 5766106"/>
              <a:gd name="connsiteY7" fmla="*/ 633888 h 1071649"/>
              <a:gd name="connsiteX8" fmla="*/ 5766106 w 5766106"/>
              <a:gd name="connsiteY8" fmla="*/ 760666 h 1071649"/>
              <a:gd name="connsiteX9" fmla="*/ 1501488 w 5766106"/>
              <a:gd name="connsiteY9" fmla="*/ 786066 h 1071649"/>
              <a:gd name="connsiteX10" fmla="*/ 0 w 5766106"/>
              <a:gd name="connsiteY10" fmla="*/ 1071649 h 1071649"/>
              <a:gd name="connsiteX11" fmla="*/ 1016366 w 5766106"/>
              <a:gd name="connsiteY11" fmla="*/ 760666 h 1071649"/>
              <a:gd name="connsiteX12" fmla="*/ 66418 w 5766106"/>
              <a:gd name="connsiteY12" fmla="*/ 760666 h 1071649"/>
              <a:gd name="connsiteX13" fmla="*/ 66418 w 5766106"/>
              <a:gd name="connsiteY13" fmla="*/ 633888 h 1071649"/>
              <a:gd name="connsiteX14" fmla="*/ 66418 w 5766106"/>
              <a:gd name="connsiteY14" fmla="*/ 443722 h 1071649"/>
              <a:gd name="connsiteX15" fmla="*/ 66418 w 5766106"/>
              <a:gd name="connsiteY15" fmla="*/ 443722 h 1071649"/>
              <a:gd name="connsiteX16" fmla="*/ 66418 w 5766106"/>
              <a:gd name="connsiteY16" fmla="*/ 0 h 1071649"/>
              <a:gd name="connsiteX0" fmla="*/ 66418 w 5766106"/>
              <a:gd name="connsiteY0" fmla="*/ 0 h 1071649"/>
              <a:gd name="connsiteX1" fmla="*/ 1016366 w 5766106"/>
              <a:gd name="connsiteY1" fmla="*/ 0 h 1071649"/>
              <a:gd name="connsiteX2" fmla="*/ 1016366 w 5766106"/>
              <a:gd name="connsiteY2" fmla="*/ 0 h 1071649"/>
              <a:gd name="connsiteX3" fmla="*/ 2441288 w 5766106"/>
              <a:gd name="connsiteY3" fmla="*/ 0 h 1071649"/>
              <a:gd name="connsiteX4" fmla="*/ 5766106 w 5766106"/>
              <a:gd name="connsiteY4" fmla="*/ 0 h 1071649"/>
              <a:gd name="connsiteX5" fmla="*/ 5766106 w 5766106"/>
              <a:gd name="connsiteY5" fmla="*/ 443722 h 1071649"/>
              <a:gd name="connsiteX6" fmla="*/ 5766106 w 5766106"/>
              <a:gd name="connsiteY6" fmla="*/ 443722 h 1071649"/>
              <a:gd name="connsiteX7" fmla="*/ 5766106 w 5766106"/>
              <a:gd name="connsiteY7" fmla="*/ 633888 h 1071649"/>
              <a:gd name="connsiteX8" fmla="*/ 5766106 w 5766106"/>
              <a:gd name="connsiteY8" fmla="*/ 760666 h 1071649"/>
              <a:gd name="connsiteX9" fmla="*/ 1501488 w 5766106"/>
              <a:gd name="connsiteY9" fmla="*/ 786066 h 1071649"/>
              <a:gd name="connsiteX10" fmla="*/ 0 w 5766106"/>
              <a:gd name="connsiteY10" fmla="*/ 1071649 h 1071649"/>
              <a:gd name="connsiteX11" fmla="*/ 547112 w 5766106"/>
              <a:gd name="connsiteY11" fmla="*/ 747966 h 1071649"/>
              <a:gd name="connsiteX12" fmla="*/ 66418 w 5766106"/>
              <a:gd name="connsiteY12" fmla="*/ 760666 h 1071649"/>
              <a:gd name="connsiteX13" fmla="*/ 66418 w 5766106"/>
              <a:gd name="connsiteY13" fmla="*/ 633888 h 1071649"/>
              <a:gd name="connsiteX14" fmla="*/ 66418 w 5766106"/>
              <a:gd name="connsiteY14" fmla="*/ 443722 h 1071649"/>
              <a:gd name="connsiteX15" fmla="*/ 66418 w 5766106"/>
              <a:gd name="connsiteY15" fmla="*/ 443722 h 1071649"/>
              <a:gd name="connsiteX16" fmla="*/ 66418 w 5766106"/>
              <a:gd name="connsiteY16" fmla="*/ 0 h 107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66106" h="1071649">
                <a:moveTo>
                  <a:pt x="66418" y="0"/>
                </a:moveTo>
                <a:lnTo>
                  <a:pt x="1016366" y="0"/>
                </a:lnTo>
                <a:lnTo>
                  <a:pt x="1016366" y="0"/>
                </a:lnTo>
                <a:lnTo>
                  <a:pt x="2441288" y="0"/>
                </a:lnTo>
                <a:lnTo>
                  <a:pt x="5766106" y="0"/>
                </a:lnTo>
                <a:lnTo>
                  <a:pt x="5766106" y="443722"/>
                </a:lnTo>
                <a:lnTo>
                  <a:pt x="5766106" y="443722"/>
                </a:lnTo>
                <a:lnTo>
                  <a:pt x="5766106" y="633888"/>
                </a:lnTo>
                <a:lnTo>
                  <a:pt x="5766106" y="760666"/>
                </a:lnTo>
                <a:lnTo>
                  <a:pt x="1501488" y="786066"/>
                </a:lnTo>
                <a:lnTo>
                  <a:pt x="0" y="1071649"/>
                </a:lnTo>
                <a:lnTo>
                  <a:pt x="547112" y="747966"/>
                </a:lnTo>
                <a:lnTo>
                  <a:pt x="66418" y="760666"/>
                </a:lnTo>
                <a:lnTo>
                  <a:pt x="66418" y="633888"/>
                </a:lnTo>
                <a:lnTo>
                  <a:pt x="66418" y="443722"/>
                </a:lnTo>
                <a:lnTo>
                  <a:pt x="66418" y="443722"/>
                </a:lnTo>
                <a:lnTo>
                  <a:pt x="66418" y="0"/>
                </a:lnTo>
                <a:close/>
              </a:path>
            </a:pathLst>
          </a:custGeom>
          <a:solidFill>
            <a:srgbClr val="FFF2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1C7F9A-EE59-9446-9838-BF412FA4ACD0}"/>
              </a:ext>
            </a:extLst>
          </p:cNvPr>
          <p:cNvSpPr txBox="1">
            <a:spLocks/>
          </p:cNvSpPr>
          <p:nvPr/>
        </p:nvSpPr>
        <p:spPr>
          <a:xfrm>
            <a:off x="1422400" y="3988501"/>
            <a:ext cx="6045200" cy="1242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/>
              <a:t>Language modelling is </a:t>
            </a:r>
            <a:r>
              <a:rPr lang="en-US" sz="2400" u="sng" dirty="0"/>
              <a:t>unconditional prediction</a:t>
            </a:r>
            <a:r>
              <a:rPr lang="en-US" sz="2400" dirty="0"/>
              <a:t>, but one could do so by making use of </a:t>
            </a:r>
            <a:r>
              <a:rPr lang="en-US" sz="2400" b="1" dirty="0">
                <a:solidFill>
                  <a:srgbClr val="C00000"/>
                </a:solidFill>
              </a:rPr>
              <a:t>conditional probabilities </a:t>
            </a:r>
            <a:r>
              <a:rPr lang="en-US" sz="2400" dirty="0"/>
              <a:t>of </a:t>
            </a:r>
            <a:r>
              <a:rPr lang="en-US" sz="2400" b="1" dirty="0">
                <a:solidFill>
                  <a:srgbClr val="C00000"/>
                </a:solidFill>
              </a:rPr>
              <a:t>X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4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1931"/>
            <a:ext cx="7416799" cy="631203"/>
          </a:xfrm>
        </p:spPr>
        <p:txBody>
          <a:bodyPr>
            <a:normAutofit/>
          </a:bodyPr>
          <a:lstStyle/>
          <a:p>
            <a:r>
              <a:rPr lang="en-US" dirty="0"/>
              <a:t>Types of Unconditional Prediction</a:t>
            </a:r>
          </a:p>
        </p:txBody>
      </p:sp>
      <p:sp>
        <p:nvSpPr>
          <p:cNvPr id="107" name="Slide Number Placeholder 9">
            <a:extLst>
              <a:ext uri="{FF2B5EF4-FFF2-40B4-BE49-F238E27FC236}">
                <a16:creationId xmlns:a16="http://schemas.microsoft.com/office/drawing/2014/main" id="{9F9A4441-383C-2646-B516-7B89FA88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FA3F90-6218-2F4E-895A-C5601DABA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139" y="1335947"/>
            <a:ext cx="6819605" cy="14671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07EBFF-058D-C841-9B2E-BD5CFE14D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139" y="2968213"/>
            <a:ext cx="6816742" cy="1625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4C3DC7-ADA1-574F-B8D1-629100E4B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571" y="4771381"/>
            <a:ext cx="6816742" cy="1573094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9AFD0D0-53AE-E84B-B854-CAEB21E8D690}"/>
              </a:ext>
            </a:extLst>
          </p:cNvPr>
          <p:cNvSpPr txBox="1">
            <a:spLocks/>
          </p:cNvSpPr>
          <p:nvPr/>
        </p:nvSpPr>
        <p:spPr>
          <a:xfrm>
            <a:off x="1396168" y="6353860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Graham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Neubig’s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CMU NLP 2021</a:t>
            </a:r>
          </a:p>
        </p:txBody>
      </p:sp>
    </p:spTree>
    <p:extLst>
      <p:ext uri="{BB962C8B-B14F-4D97-AF65-F5344CB8AC3E}">
        <p14:creationId xmlns:p14="http://schemas.microsoft.com/office/powerpoint/2010/main" val="761083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1931"/>
            <a:ext cx="7416799" cy="631203"/>
          </a:xfrm>
        </p:spPr>
        <p:txBody>
          <a:bodyPr>
            <a:normAutofit/>
          </a:bodyPr>
          <a:lstStyle/>
          <a:p>
            <a:r>
              <a:rPr lang="en-US" dirty="0"/>
              <a:t>Types of Unconditional Prediction</a:t>
            </a:r>
          </a:p>
        </p:txBody>
      </p:sp>
      <p:sp>
        <p:nvSpPr>
          <p:cNvPr id="107" name="Slide Number Placeholder 9">
            <a:extLst>
              <a:ext uri="{FF2B5EF4-FFF2-40B4-BE49-F238E27FC236}">
                <a16:creationId xmlns:a16="http://schemas.microsoft.com/office/drawing/2014/main" id="{9F9A4441-383C-2646-B516-7B89FA88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761726-6E75-014F-9166-6202A904D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140" y="1287331"/>
            <a:ext cx="6816742" cy="150581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C044C35-A248-E24A-BB51-725ABFFD153B}"/>
              </a:ext>
            </a:extLst>
          </p:cNvPr>
          <p:cNvSpPr txBox="1">
            <a:spLocks/>
          </p:cNvSpPr>
          <p:nvPr/>
        </p:nvSpPr>
        <p:spPr>
          <a:xfrm>
            <a:off x="1983472" y="3810000"/>
            <a:ext cx="9281428" cy="2595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/>
              <a:t>Formally, a </a:t>
            </a:r>
            <a:r>
              <a:rPr lang="en-US" sz="2400" b="1" dirty="0">
                <a:solidFill>
                  <a:srgbClr val="C00000"/>
                </a:solidFill>
              </a:rPr>
              <a:t>language model </a:t>
            </a:r>
            <a:r>
              <a:rPr lang="en-US" sz="2400" dirty="0"/>
              <a:t>estimates the probability of a sequence, so this is illegal. It ”cheats”, and we call this style </a:t>
            </a:r>
            <a:r>
              <a:rPr lang="en-US" sz="2400" b="1" dirty="0">
                <a:solidFill>
                  <a:srgbClr val="C00000"/>
                </a:solidFill>
              </a:rPr>
              <a:t>masked language models</a:t>
            </a:r>
            <a:r>
              <a:rPr lang="en-US" sz="2400" b="1" dirty="0"/>
              <a:t> </a:t>
            </a:r>
            <a:r>
              <a:rPr lang="en-US" sz="2400" dirty="0"/>
              <a:t>(not proper probability distribution and they don’t estimate sequences)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07F1AC-FD91-D742-B22B-0F1843F2FC5A}"/>
              </a:ext>
            </a:extLst>
          </p:cNvPr>
          <p:cNvSpPr txBox="1">
            <a:spLocks/>
          </p:cNvSpPr>
          <p:nvPr/>
        </p:nvSpPr>
        <p:spPr>
          <a:xfrm>
            <a:off x="1396168" y="6353860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Graham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Neubig’s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CMU NLP 2021</a:t>
            </a:r>
          </a:p>
        </p:txBody>
      </p:sp>
    </p:spTree>
    <p:extLst>
      <p:ext uri="{BB962C8B-B14F-4D97-AF65-F5344CB8AC3E}">
        <p14:creationId xmlns:p14="http://schemas.microsoft.com/office/powerpoint/2010/main" val="2323375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1931"/>
            <a:ext cx="7416799" cy="631203"/>
          </a:xfrm>
        </p:spPr>
        <p:txBody>
          <a:bodyPr>
            <a:normAutofit/>
          </a:bodyPr>
          <a:lstStyle/>
          <a:p>
            <a:r>
              <a:rPr lang="en-US" dirty="0"/>
              <a:t>Types of Conditional Prediction</a:t>
            </a:r>
          </a:p>
        </p:txBody>
      </p:sp>
      <p:sp>
        <p:nvSpPr>
          <p:cNvPr id="107" name="Slide Number Placeholder 9">
            <a:extLst>
              <a:ext uri="{FF2B5EF4-FFF2-40B4-BE49-F238E27FC236}">
                <a16:creationId xmlns:a16="http://schemas.microsoft.com/office/drawing/2014/main" id="{9F9A4441-383C-2646-B516-7B89FA88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6D9CC4-A845-1144-9F09-4A9E7ED12407}"/>
              </a:ext>
            </a:extLst>
          </p:cNvPr>
          <p:cNvSpPr txBox="1">
            <a:spLocks/>
          </p:cNvSpPr>
          <p:nvPr/>
        </p:nvSpPr>
        <p:spPr>
          <a:xfrm>
            <a:off x="1295400" y="933134"/>
            <a:ext cx="3581400" cy="7399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Many-to-1 classification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4914F-2010-0743-836A-1FB44390B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722590"/>
            <a:ext cx="2946400" cy="7161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0DC269-B08F-B74D-BDEC-D823C6EECD9A}"/>
                  </a:ext>
                </a:extLst>
              </p:cNvPr>
              <p:cNvSpPr txBox="1"/>
              <p:nvPr/>
            </p:nvSpPr>
            <p:spPr>
              <a:xfrm>
                <a:off x="1168400" y="1865217"/>
                <a:ext cx="38354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0DC269-B08F-B74D-BDEC-D823C6EEC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00" y="1865217"/>
                <a:ext cx="3835400" cy="430887"/>
              </a:xfrm>
              <a:prstGeom prst="rect">
                <a:avLst/>
              </a:prstGeom>
              <a:blipFill>
                <a:blip r:embed="rId3"/>
                <a:stretch>
                  <a:fillRect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F2C0D3DA-B3D2-964E-ABF4-2613806E8A5B}"/>
              </a:ext>
            </a:extLst>
          </p:cNvPr>
          <p:cNvSpPr txBox="1">
            <a:spLocks/>
          </p:cNvSpPr>
          <p:nvPr/>
        </p:nvSpPr>
        <p:spPr>
          <a:xfrm>
            <a:off x="1295400" y="2948787"/>
            <a:ext cx="4584700" cy="7399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Many-to-many classification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F23970-CD8D-8E45-A12B-6B9721625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57" y="3910551"/>
            <a:ext cx="5659643" cy="1583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156BAA-0F21-0141-90D3-C399DE05A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460" y="3910551"/>
            <a:ext cx="5706804" cy="158342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77FBE53-1985-DD45-B3DD-B65A09A2F931}"/>
              </a:ext>
            </a:extLst>
          </p:cNvPr>
          <p:cNvSpPr txBox="1">
            <a:spLocks/>
          </p:cNvSpPr>
          <p:nvPr/>
        </p:nvSpPr>
        <p:spPr>
          <a:xfrm>
            <a:off x="1396168" y="6353860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Graham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Neubig’s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CMU NLP 2021</a:t>
            </a:r>
          </a:p>
        </p:txBody>
      </p:sp>
    </p:spTree>
    <p:extLst>
      <p:ext uri="{BB962C8B-B14F-4D97-AF65-F5344CB8AC3E}">
        <p14:creationId xmlns:p14="http://schemas.microsoft.com/office/powerpoint/2010/main" val="2313230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8A9822D-A10C-FC42-AC75-1BA06F3EE254}"/>
              </a:ext>
            </a:extLst>
          </p:cNvPr>
          <p:cNvSpPr/>
          <p:nvPr/>
        </p:nvSpPr>
        <p:spPr>
          <a:xfrm>
            <a:off x="0" y="0"/>
            <a:ext cx="12433300" cy="6858000"/>
          </a:xfrm>
          <a:prstGeom prst="rect">
            <a:avLst/>
          </a:prstGeom>
          <a:solidFill>
            <a:srgbClr val="FFE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FC7E42-D7E0-3640-B049-342F21504A72}"/>
              </a:ext>
            </a:extLst>
          </p:cNvPr>
          <p:cNvSpPr/>
          <p:nvPr/>
        </p:nvSpPr>
        <p:spPr>
          <a:xfrm>
            <a:off x="537754" y="557348"/>
            <a:ext cx="11357791" cy="574330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D50452-60BF-E24A-9822-55A109FE7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985" y="862150"/>
            <a:ext cx="10544266" cy="5120640"/>
          </a:xfrm>
          <a:noFill/>
          <a:ln w="60325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dirty="0"/>
              <a:t>This concludes the </a:t>
            </a:r>
            <a:r>
              <a:rPr lang="en-US" u="sng" dirty="0"/>
              <a:t>foundation</a:t>
            </a:r>
            <a:r>
              <a:rPr lang="en-US" dirty="0"/>
              <a:t> in sequential representation.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Most state-of-the-art advances are based on those core RNN/LSTM ideas. But, with tens of thousands of researchers and hackers exploring deep learning, there are many tweaks that haven proven useful.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(aka this is where things get crazy.)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2ACD3A8-7012-6E4D-80D3-82F5BB21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73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D0B0C8C-2BBC-A449-8407-976AE62F30E5}"/>
              </a:ext>
            </a:extLst>
          </p:cNvPr>
          <p:cNvSpPr/>
          <p:nvPr/>
        </p:nvSpPr>
        <p:spPr>
          <a:xfrm>
            <a:off x="2154343" y="1377871"/>
            <a:ext cx="5706957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AB0366A-5361-BE44-B5E9-741ADC5E6DA8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034314" cy="423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Long Short-Term Memory (LSTMs)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Bi-LSTM and ELMo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 + Attention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59469" y="1548450"/>
            <a:ext cx="771242" cy="90716"/>
          </a:xfrm>
          <a:prstGeom prst="rect">
            <a:avLst/>
          </a:prstGeom>
          <a:solidFill>
            <a:srgbClr val="8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59469" y="1639165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1059469" y="2393163"/>
            <a:ext cx="771242" cy="90716"/>
          </a:xfrm>
          <a:prstGeom prst="rect">
            <a:avLst/>
          </a:prstGeom>
          <a:solidFill>
            <a:srgbClr val="B50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1059469" y="2483878"/>
            <a:ext cx="771242" cy="100361"/>
          </a:xfrm>
          <a:prstGeom prst="rect">
            <a:avLst/>
          </a:prstGeom>
          <a:solidFill>
            <a:srgbClr val="700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7F32D-BDF7-E043-B760-EBAAACE09F32}"/>
              </a:ext>
            </a:extLst>
          </p:cNvPr>
          <p:cNvSpPr/>
          <p:nvPr/>
        </p:nvSpPr>
        <p:spPr>
          <a:xfrm>
            <a:off x="1059469" y="3227319"/>
            <a:ext cx="771242" cy="90716"/>
          </a:xfrm>
          <a:prstGeom prst="rect">
            <a:avLst/>
          </a:prstGeom>
          <a:solidFill>
            <a:srgbClr val="FEE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D515F3-7CF6-6149-882E-660094C94920}"/>
              </a:ext>
            </a:extLst>
          </p:cNvPr>
          <p:cNvSpPr/>
          <p:nvPr/>
        </p:nvSpPr>
        <p:spPr>
          <a:xfrm>
            <a:off x="1059469" y="3318034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F96F26-103C-5D48-8554-5BBC65F5217B}"/>
              </a:ext>
            </a:extLst>
          </p:cNvPr>
          <p:cNvSpPr/>
          <p:nvPr/>
        </p:nvSpPr>
        <p:spPr>
          <a:xfrm>
            <a:off x="1059469" y="4110181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0B5FA4-5A1B-C549-B1FC-87B30EA3AF0B}"/>
              </a:ext>
            </a:extLst>
          </p:cNvPr>
          <p:cNvSpPr/>
          <p:nvPr/>
        </p:nvSpPr>
        <p:spPr>
          <a:xfrm>
            <a:off x="1059469" y="4200896"/>
            <a:ext cx="771242" cy="1003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5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C4B7871-8570-9544-A628-29B6466C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61267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DE55B3"/>
                </a:solidFill>
                <a:latin typeface="Avenir Black" panose="02000503020000020003" pitchFamily="2" charset="0"/>
              </a:rPr>
              <a:t>ANNOUNCEMENTS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C880AC-9A27-734E-B6F8-26783E30FB60}"/>
              </a:ext>
            </a:extLst>
          </p:cNvPr>
          <p:cNvSpPr/>
          <p:nvPr/>
        </p:nvSpPr>
        <p:spPr>
          <a:xfrm>
            <a:off x="322942" y="839333"/>
            <a:ext cx="11716657" cy="51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HW2 is out! Determine your mystery language.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Research Proposals </a:t>
            </a:r>
            <a:r>
              <a:rPr lang="en-US" sz="2400" dirty="0">
                <a:latin typeface="Avenir Light" panose="020B0402020203020204" pitchFamily="34" charset="77"/>
              </a:rPr>
              <a:t>are due in 7 days, </a:t>
            </a:r>
            <a:r>
              <a:rPr lang="en-US" sz="2400" dirty="0">
                <a:highlight>
                  <a:srgbClr val="FFFF00"/>
                </a:highlight>
                <a:latin typeface="Avenir Light" panose="020B0402020203020204" pitchFamily="34" charset="77"/>
              </a:rPr>
              <a:t>Sept 30</a:t>
            </a:r>
            <a:r>
              <a:rPr lang="en-US" sz="2400" dirty="0">
                <a:latin typeface="Avenir Light" panose="020B0402020203020204" pitchFamily="34" charset="7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venir Light" panose="020B0402020203020204" pitchFamily="34" charset="77"/>
              </a:rPr>
              <a:t>Office Hours: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Today, my OH will be pushed back: </a:t>
            </a:r>
            <a:r>
              <a:rPr lang="en-US" sz="2400" dirty="0">
                <a:highlight>
                  <a:srgbClr val="FFFF00"/>
                </a:highlight>
                <a:latin typeface="Avenir Light" panose="020B0402020203020204" pitchFamily="34" charset="77"/>
              </a:rPr>
              <a:t>3:30pm – 5:30pm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Please reserve your </a:t>
            </a:r>
            <a:r>
              <a:rPr lang="en-US" sz="2400" u="sng" dirty="0">
                <a:latin typeface="Avenir Light" panose="020B0402020203020204" pitchFamily="34" charset="77"/>
              </a:rPr>
              <a:t>coding questions for the TFs and/or </a:t>
            </a:r>
            <a:r>
              <a:rPr lang="en-US" sz="2400" u="sng" dirty="0" err="1">
                <a:latin typeface="Avenir Light" panose="020B0402020203020204" pitchFamily="34" charset="77"/>
              </a:rPr>
              <a:t>EdStem</a:t>
            </a:r>
            <a:r>
              <a:rPr lang="en-US" sz="2400" dirty="0">
                <a:latin typeface="Avenir Light" panose="020B0402020203020204" pitchFamily="34" charset="77"/>
              </a:rPr>
              <a:t>, as I hold office hours solo, and debugging code can easily bottleneck the queue.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Avenir Light" panose="020B0402020203020204" pitchFamily="34" charset="77"/>
              </a:rPr>
              <a:t>Saturday @ 9am</a:t>
            </a:r>
            <a:r>
              <a:rPr lang="en-US" sz="2400" dirty="0">
                <a:latin typeface="Avenir Light" panose="020B0402020203020204" pitchFamily="34" charset="77"/>
              </a:rPr>
              <a:t>, I’ll host &amp; record a 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review session</a:t>
            </a:r>
            <a:r>
              <a:rPr lang="en-US" sz="2400" dirty="0">
                <a:latin typeface="Avenir Light" panose="020B0402020203020204" pitchFamily="34" charset="77"/>
              </a:rPr>
              <a:t>. Submit questions on Ed’s Sway</a:t>
            </a:r>
          </a:p>
        </p:txBody>
      </p:sp>
    </p:spTree>
    <p:extLst>
      <p:ext uri="{BB962C8B-B14F-4D97-AF65-F5344CB8AC3E}">
        <p14:creationId xmlns:p14="http://schemas.microsoft.com/office/powerpoint/2010/main" val="2811529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D0B0C8C-2BBC-A449-8407-976AE62F30E5}"/>
              </a:ext>
            </a:extLst>
          </p:cNvPr>
          <p:cNvSpPr/>
          <p:nvPr/>
        </p:nvSpPr>
        <p:spPr>
          <a:xfrm>
            <a:off x="2154343" y="2241815"/>
            <a:ext cx="3230457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59469" y="1548450"/>
            <a:ext cx="771242" cy="90716"/>
          </a:xfrm>
          <a:prstGeom prst="rect">
            <a:avLst/>
          </a:prstGeom>
          <a:solidFill>
            <a:srgbClr val="8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59469" y="1639165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1059469" y="2393163"/>
            <a:ext cx="771242" cy="90716"/>
          </a:xfrm>
          <a:prstGeom prst="rect">
            <a:avLst/>
          </a:prstGeom>
          <a:solidFill>
            <a:srgbClr val="B50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1059469" y="2483878"/>
            <a:ext cx="771242" cy="100361"/>
          </a:xfrm>
          <a:prstGeom prst="rect">
            <a:avLst/>
          </a:prstGeom>
          <a:solidFill>
            <a:srgbClr val="700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7F32D-BDF7-E043-B760-EBAAACE09F32}"/>
              </a:ext>
            </a:extLst>
          </p:cNvPr>
          <p:cNvSpPr/>
          <p:nvPr/>
        </p:nvSpPr>
        <p:spPr>
          <a:xfrm>
            <a:off x="1059469" y="3227319"/>
            <a:ext cx="771242" cy="90716"/>
          </a:xfrm>
          <a:prstGeom prst="rect">
            <a:avLst/>
          </a:prstGeom>
          <a:solidFill>
            <a:srgbClr val="FEE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D515F3-7CF6-6149-882E-660094C94920}"/>
              </a:ext>
            </a:extLst>
          </p:cNvPr>
          <p:cNvSpPr/>
          <p:nvPr/>
        </p:nvSpPr>
        <p:spPr>
          <a:xfrm>
            <a:off x="1059469" y="3318034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F96F26-103C-5D48-8554-5BBC65F5217B}"/>
              </a:ext>
            </a:extLst>
          </p:cNvPr>
          <p:cNvSpPr/>
          <p:nvPr/>
        </p:nvSpPr>
        <p:spPr>
          <a:xfrm>
            <a:off x="1059469" y="4110181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0B5FA4-5A1B-C549-B1FC-87B30EA3AF0B}"/>
              </a:ext>
            </a:extLst>
          </p:cNvPr>
          <p:cNvSpPr/>
          <p:nvPr/>
        </p:nvSpPr>
        <p:spPr>
          <a:xfrm>
            <a:off x="1059469" y="4200896"/>
            <a:ext cx="771242" cy="1003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8C6C6D07-30D9-4847-A383-2454D2C47CA3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034314" cy="423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Long Short-Term Memory (LSTMs)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Bi-LSTM and ELMo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 + Attention</a:t>
            </a:r>
          </a:p>
        </p:txBody>
      </p:sp>
    </p:spTree>
    <p:extLst>
      <p:ext uri="{BB962C8B-B14F-4D97-AF65-F5344CB8AC3E}">
        <p14:creationId xmlns:p14="http://schemas.microsoft.com/office/powerpoint/2010/main" val="1042081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itle 1">
            <a:extLst>
              <a:ext uri="{FF2B5EF4-FFF2-40B4-BE49-F238E27FC236}">
                <a16:creationId xmlns:a16="http://schemas.microsoft.com/office/drawing/2014/main" id="{EBAAB170-83EA-B447-9025-28D5F6121620}"/>
              </a:ext>
            </a:extLst>
          </p:cNvPr>
          <p:cNvSpPr txBox="1">
            <a:spLocks/>
          </p:cNvSpPr>
          <p:nvPr/>
        </p:nvSpPr>
        <p:spPr>
          <a:xfrm>
            <a:off x="1524656" y="1219200"/>
            <a:ext cx="9918044" cy="492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dirty="0"/>
              <a:t>RNNs/LSTMs use the </a:t>
            </a:r>
            <a:r>
              <a:rPr lang="en-US" dirty="0">
                <a:solidFill>
                  <a:srgbClr val="C00000"/>
                </a:solidFill>
              </a:rPr>
              <a:t>left-to-right </a:t>
            </a:r>
            <a:r>
              <a:rPr lang="en-US" dirty="0"/>
              <a:t>context and sequentially process data.</a:t>
            </a:r>
          </a:p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dirty="0"/>
              <a:t>If you have </a:t>
            </a:r>
            <a:r>
              <a:rPr lang="en-US" u="sng" dirty="0"/>
              <a:t>full access</a:t>
            </a:r>
            <a:r>
              <a:rPr lang="en-US" dirty="0"/>
              <a:t> to the data at testing time, why not make use of the flow of information from </a:t>
            </a:r>
            <a:r>
              <a:rPr lang="en-US" dirty="0">
                <a:solidFill>
                  <a:srgbClr val="C00000"/>
                </a:solidFill>
              </a:rPr>
              <a:t>right-to-left,</a:t>
            </a:r>
            <a:r>
              <a:rPr lang="en-US" dirty="0"/>
              <a:t> also?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Extensions: </a:t>
            </a:r>
            <a:r>
              <a:rPr lang="en-US" dirty="0">
                <a:solidFill>
                  <a:srgbClr val="7030A0"/>
                </a:solidFill>
              </a:rPr>
              <a:t>Bi-directional LSTMs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4C9FFB34-75C0-774B-9291-CE52FC1C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08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Extensions: </a:t>
            </a:r>
            <a:r>
              <a:rPr lang="en-US" dirty="0">
                <a:solidFill>
                  <a:srgbClr val="7030A0"/>
                </a:solidFill>
              </a:rPr>
              <a:t>Bi-directional LSTMs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220D83-540B-A545-AE93-1975A8847A44}"/>
              </a:ext>
            </a:extLst>
          </p:cNvPr>
          <p:cNvSpPr txBox="1">
            <a:spLocks/>
          </p:cNvSpPr>
          <p:nvPr/>
        </p:nvSpPr>
        <p:spPr>
          <a:xfrm>
            <a:off x="340077" y="5954516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0A8F7A-0C41-1042-A538-717F31D9F1D2}"/>
              </a:ext>
            </a:extLst>
          </p:cNvPr>
          <p:cNvSpPr txBox="1">
            <a:spLocks/>
          </p:cNvSpPr>
          <p:nvPr/>
        </p:nvSpPr>
        <p:spPr>
          <a:xfrm>
            <a:off x="236508" y="4285661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4377CE-0706-914A-92BC-7FB789BAB97A}"/>
              </a:ext>
            </a:extLst>
          </p:cNvPr>
          <p:cNvGrpSpPr/>
          <p:nvPr/>
        </p:nvGrpSpPr>
        <p:grpSpPr>
          <a:xfrm rot="16200000">
            <a:off x="1815592" y="4444937"/>
            <a:ext cx="1364224" cy="311369"/>
            <a:chOff x="2297660" y="4140835"/>
            <a:chExt cx="1364224" cy="31136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6C8ACB1-4DE8-C34B-BBE1-52B0F3C86BA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E1A6EB7-9B59-BF41-8A80-FAEA4B51C30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4F333C-A3C4-C34D-A8D0-264514E9505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F9F2533-B485-2341-97E6-863A44A3B0F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51967D-3608-3E43-819C-CA40D4B4BB7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EBDEF82-EFD6-2342-9F7A-A5C5F411908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F6910C14-BAA4-3148-8486-7878900FB35A}"/>
              </a:ext>
            </a:extLst>
          </p:cNvPr>
          <p:cNvSpPr/>
          <p:nvPr/>
        </p:nvSpPr>
        <p:spPr>
          <a:xfrm rot="16200000">
            <a:off x="221288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DB0BF050-0757-9A44-B2EB-AE8B5029B5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DB0BF050-0757-9A44-B2EB-AE8B5029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  <a:blipFill>
                <a:blip r:embed="rId2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ABCE2F27-B547-764E-812A-E552BC5E9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ABCE2F27-B547-764E-812A-E552BC5E9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8D0BECA6-99D6-AF42-A9D0-3955287010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8D0BECA6-99D6-AF42-A9D0-395528701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42FC6AA-9B3C-F14D-B852-9FC8995314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42FC6AA-9B3C-F14D-B852-9FC899531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ight Arrow 95">
            <a:extLst>
              <a:ext uri="{FF2B5EF4-FFF2-40B4-BE49-F238E27FC236}">
                <a16:creationId xmlns:a16="http://schemas.microsoft.com/office/drawing/2014/main" id="{6D483505-3904-5942-AA14-7C633380D35D}"/>
              </a:ext>
            </a:extLst>
          </p:cNvPr>
          <p:cNvSpPr/>
          <p:nvPr/>
        </p:nvSpPr>
        <p:spPr>
          <a:xfrm>
            <a:off x="275044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29BA1D1-1BE7-3A44-A164-1B59D7B56150}"/>
              </a:ext>
            </a:extLst>
          </p:cNvPr>
          <p:cNvGrpSpPr/>
          <p:nvPr/>
        </p:nvGrpSpPr>
        <p:grpSpPr>
          <a:xfrm rot="16200000">
            <a:off x="2897753" y="4444937"/>
            <a:ext cx="1364224" cy="311369"/>
            <a:chOff x="2297660" y="4140835"/>
            <a:chExt cx="1364224" cy="311369"/>
          </a:xfrm>
        </p:grpSpPr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8C661BAD-7737-C940-8F6D-C57239AC7C8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4C22B9A-65AB-8E48-8B2E-A59167DF9DD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AF7E894-2207-6948-9BF0-00EAE7F606C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C5687A9-6CA7-A149-BE91-19E1BB1234F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E926E05-E765-BD44-8343-F45ACC041CC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51FB5EF-5892-D647-B654-33FBBA621024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Right Arrow 114">
            <a:extLst>
              <a:ext uri="{FF2B5EF4-FFF2-40B4-BE49-F238E27FC236}">
                <a16:creationId xmlns:a16="http://schemas.microsoft.com/office/drawing/2014/main" id="{09DA31FA-88CE-6D4A-BCE1-7478789345C9}"/>
              </a:ext>
            </a:extLst>
          </p:cNvPr>
          <p:cNvSpPr/>
          <p:nvPr/>
        </p:nvSpPr>
        <p:spPr>
          <a:xfrm rot="16200000">
            <a:off x="3295042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37EAAA50-016A-1343-85BB-B614F8B0A2D4}"/>
              </a:ext>
            </a:extLst>
          </p:cNvPr>
          <p:cNvSpPr/>
          <p:nvPr/>
        </p:nvSpPr>
        <p:spPr>
          <a:xfrm>
            <a:off x="3832605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8E816E-ECD9-484D-A9A9-B8570209F500}"/>
              </a:ext>
            </a:extLst>
          </p:cNvPr>
          <p:cNvGrpSpPr/>
          <p:nvPr/>
        </p:nvGrpSpPr>
        <p:grpSpPr>
          <a:xfrm rot="16200000">
            <a:off x="3952512" y="4444937"/>
            <a:ext cx="1364224" cy="311369"/>
            <a:chOff x="2297660" y="4140835"/>
            <a:chExt cx="1364224" cy="311369"/>
          </a:xfrm>
        </p:grpSpPr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A0D9A43D-8DD1-1544-AC5C-120C4EBD2A4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2FC72A5-BDFA-C44D-9C63-73CC88C57F2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4C5B852-BB70-A948-91F4-4AAF747DD6D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282E207C-7DE1-B841-8D09-CCB2C6294721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8D370F7C-B393-F541-8CCE-5AE2D241F46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C38670B-6F72-FE4C-B630-220C40142FC9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Right Arrow 125">
            <a:extLst>
              <a:ext uri="{FF2B5EF4-FFF2-40B4-BE49-F238E27FC236}">
                <a16:creationId xmlns:a16="http://schemas.microsoft.com/office/drawing/2014/main" id="{A9D312A5-5C73-0340-9CBB-901A11491F6A}"/>
              </a:ext>
            </a:extLst>
          </p:cNvPr>
          <p:cNvSpPr/>
          <p:nvPr/>
        </p:nvSpPr>
        <p:spPr>
          <a:xfrm rot="16200000">
            <a:off x="434980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>
            <a:extLst>
              <a:ext uri="{FF2B5EF4-FFF2-40B4-BE49-F238E27FC236}">
                <a16:creationId xmlns:a16="http://schemas.microsoft.com/office/drawing/2014/main" id="{98059384-5829-464B-9A4A-DF179A5B1FF0}"/>
              </a:ext>
            </a:extLst>
          </p:cNvPr>
          <p:cNvSpPr/>
          <p:nvPr/>
        </p:nvSpPr>
        <p:spPr>
          <a:xfrm>
            <a:off x="488736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ADB58F9-54AF-9541-8DA8-122F5481C0C7}"/>
              </a:ext>
            </a:extLst>
          </p:cNvPr>
          <p:cNvGrpSpPr/>
          <p:nvPr/>
        </p:nvGrpSpPr>
        <p:grpSpPr>
          <a:xfrm rot="16200000">
            <a:off x="5040756" y="4444936"/>
            <a:ext cx="1364224" cy="311369"/>
            <a:chOff x="2297660" y="4140835"/>
            <a:chExt cx="1364224" cy="311369"/>
          </a:xfrm>
        </p:grpSpPr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4BACC559-23FC-9247-9807-08405A20643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24DFA696-C5FD-2644-B18F-247F3BD7D1D5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54726F4-DEDF-2446-9374-2926F5927A0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B164F39-A022-B646-9B69-76590F801DB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A810DFDD-87AC-C643-87D9-29D96A978CA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40DC7101-0C98-4A4E-B32B-B3A3FE01A6F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Right Arrow 134">
            <a:extLst>
              <a:ext uri="{FF2B5EF4-FFF2-40B4-BE49-F238E27FC236}">
                <a16:creationId xmlns:a16="http://schemas.microsoft.com/office/drawing/2014/main" id="{E35BF99D-2E66-8D43-83D6-C99EC695631B}"/>
              </a:ext>
            </a:extLst>
          </p:cNvPr>
          <p:cNvSpPr/>
          <p:nvPr/>
        </p:nvSpPr>
        <p:spPr>
          <a:xfrm rot="16200000">
            <a:off x="5438045" y="55206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A596422A-F0B4-4C44-B27A-7F8317E709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336558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A596422A-F0B4-4C44-B27A-7F8317E70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3365585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41F321AD-A534-A649-B742-903975DA94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338964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41F321AD-A534-A649-B742-903975DA9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3389647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A81F32A8-B123-934B-AAFB-081560D876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338968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A81F32A8-B123-934B-AAFB-081560D87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3389683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55818F1A-0D8E-F04E-AC45-0139433E0B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337787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55818F1A-0D8E-F04E-AC45-0139433E0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3377875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itle 1">
            <a:extLst>
              <a:ext uri="{FF2B5EF4-FFF2-40B4-BE49-F238E27FC236}">
                <a16:creationId xmlns:a16="http://schemas.microsoft.com/office/drawing/2014/main" id="{EFD00EBC-8FE5-9C4E-8290-B57C30A420F5}"/>
              </a:ext>
            </a:extLst>
          </p:cNvPr>
          <p:cNvSpPr txBox="1">
            <a:spLocks/>
          </p:cNvSpPr>
          <p:nvPr/>
        </p:nvSpPr>
        <p:spPr>
          <a:xfrm>
            <a:off x="1769494" y="1257028"/>
            <a:ext cx="9168744" cy="714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/>
              <a:t>For brevity, let’s use the follow schematic to represent an RNN</a:t>
            </a:r>
          </a:p>
        </p:txBody>
      </p:sp>
      <p:sp>
        <p:nvSpPr>
          <p:cNvPr id="50" name="Slide Number Placeholder 9">
            <a:extLst>
              <a:ext uri="{FF2B5EF4-FFF2-40B4-BE49-F238E27FC236}">
                <a16:creationId xmlns:a16="http://schemas.microsoft.com/office/drawing/2014/main" id="{AADE7541-9329-AB4E-93AF-CFD5680F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35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Extensions: </a:t>
            </a:r>
            <a:r>
              <a:rPr lang="en-US" dirty="0">
                <a:solidFill>
                  <a:srgbClr val="7030A0"/>
                </a:solidFill>
              </a:rPr>
              <a:t>Bi-directional LSTMs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220D83-540B-A545-AE93-1975A8847A44}"/>
              </a:ext>
            </a:extLst>
          </p:cNvPr>
          <p:cNvSpPr txBox="1">
            <a:spLocks/>
          </p:cNvSpPr>
          <p:nvPr/>
        </p:nvSpPr>
        <p:spPr>
          <a:xfrm>
            <a:off x="340077" y="5954516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0A8F7A-0C41-1042-A538-717F31D9F1D2}"/>
              </a:ext>
            </a:extLst>
          </p:cNvPr>
          <p:cNvSpPr txBox="1">
            <a:spLocks/>
          </p:cNvSpPr>
          <p:nvPr/>
        </p:nvSpPr>
        <p:spPr>
          <a:xfrm>
            <a:off x="236508" y="4285661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4377CE-0706-914A-92BC-7FB789BAB97A}"/>
              </a:ext>
            </a:extLst>
          </p:cNvPr>
          <p:cNvGrpSpPr/>
          <p:nvPr/>
        </p:nvGrpSpPr>
        <p:grpSpPr>
          <a:xfrm rot="16200000">
            <a:off x="1815592" y="4444937"/>
            <a:ext cx="1364224" cy="311369"/>
            <a:chOff x="2297660" y="4140835"/>
            <a:chExt cx="1364224" cy="31136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6C8ACB1-4DE8-C34B-BBE1-52B0F3C86BA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E1A6EB7-9B59-BF41-8A80-FAEA4B51C30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4F333C-A3C4-C34D-A8D0-264514E9505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F9F2533-B485-2341-97E6-863A44A3B0F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51967D-3608-3E43-819C-CA40D4B4BB7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EBDEF82-EFD6-2342-9F7A-A5C5F411908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F6910C14-BAA4-3148-8486-7878900FB35A}"/>
              </a:ext>
            </a:extLst>
          </p:cNvPr>
          <p:cNvSpPr/>
          <p:nvPr/>
        </p:nvSpPr>
        <p:spPr>
          <a:xfrm rot="16200000">
            <a:off x="221288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DB0BF050-0757-9A44-B2EB-AE8B5029B5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DB0BF050-0757-9A44-B2EB-AE8B5029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  <a:blipFill>
                <a:blip r:embed="rId2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ABCE2F27-B547-764E-812A-E552BC5E9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ABCE2F27-B547-764E-812A-E552BC5E9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8D0BECA6-99D6-AF42-A9D0-3955287010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8D0BECA6-99D6-AF42-A9D0-395528701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42FC6AA-9B3C-F14D-B852-9FC8995314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42FC6AA-9B3C-F14D-B852-9FC899531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ight Arrow 95">
            <a:extLst>
              <a:ext uri="{FF2B5EF4-FFF2-40B4-BE49-F238E27FC236}">
                <a16:creationId xmlns:a16="http://schemas.microsoft.com/office/drawing/2014/main" id="{6D483505-3904-5942-AA14-7C633380D35D}"/>
              </a:ext>
            </a:extLst>
          </p:cNvPr>
          <p:cNvSpPr/>
          <p:nvPr/>
        </p:nvSpPr>
        <p:spPr>
          <a:xfrm>
            <a:off x="275044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29BA1D1-1BE7-3A44-A164-1B59D7B56150}"/>
              </a:ext>
            </a:extLst>
          </p:cNvPr>
          <p:cNvGrpSpPr/>
          <p:nvPr/>
        </p:nvGrpSpPr>
        <p:grpSpPr>
          <a:xfrm rot="16200000">
            <a:off x="2897753" y="4444937"/>
            <a:ext cx="1364224" cy="311369"/>
            <a:chOff x="2297660" y="4140835"/>
            <a:chExt cx="1364224" cy="311369"/>
          </a:xfrm>
        </p:grpSpPr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8C661BAD-7737-C940-8F6D-C57239AC7C8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4C22B9A-65AB-8E48-8B2E-A59167DF9DD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AF7E894-2207-6948-9BF0-00EAE7F606C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C5687A9-6CA7-A149-BE91-19E1BB1234F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E926E05-E765-BD44-8343-F45ACC041CC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51FB5EF-5892-D647-B654-33FBBA621024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Right Arrow 114">
            <a:extLst>
              <a:ext uri="{FF2B5EF4-FFF2-40B4-BE49-F238E27FC236}">
                <a16:creationId xmlns:a16="http://schemas.microsoft.com/office/drawing/2014/main" id="{09DA31FA-88CE-6D4A-BCE1-7478789345C9}"/>
              </a:ext>
            </a:extLst>
          </p:cNvPr>
          <p:cNvSpPr/>
          <p:nvPr/>
        </p:nvSpPr>
        <p:spPr>
          <a:xfrm rot="16200000">
            <a:off x="3295042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37EAAA50-016A-1343-85BB-B614F8B0A2D4}"/>
              </a:ext>
            </a:extLst>
          </p:cNvPr>
          <p:cNvSpPr/>
          <p:nvPr/>
        </p:nvSpPr>
        <p:spPr>
          <a:xfrm>
            <a:off x="3832605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8E816E-ECD9-484D-A9A9-B8570209F500}"/>
              </a:ext>
            </a:extLst>
          </p:cNvPr>
          <p:cNvGrpSpPr/>
          <p:nvPr/>
        </p:nvGrpSpPr>
        <p:grpSpPr>
          <a:xfrm rot="16200000">
            <a:off x="3952512" y="4444937"/>
            <a:ext cx="1364224" cy="311369"/>
            <a:chOff x="2297660" y="4140835"/>
            <a:chExt cx="1364224" cy="311369"/>
          </a:xfrm>
        </p:grpSpPr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A0D9A43D-8DD1-1544-AC5C-120C4EBD2A4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2FC72A5-BDFA-C44D-9C63-73CC88C57F2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4C5B852-BB70-A948-91F4-4AAF747DD6D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282E207C-7DE1-B841-8D09-CCB2C6294721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8D370F7C-B393-F541-8CCE-5AE2D241F46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C38670B-6F72-FE4C-B630-220C40142FC9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Right Arrow 125">
            <a:extLst>
              <a:ext uri="{FF2B5EF4-FFF2-40B4-BE49-F238E27FC236}">
                <a16:creationId xmlns:a16="http://schemas.microsoft.com/office/drawing/2014/main" id="{A9D312A5-5C73-0340-9CBB-901A11491F6A}"/>
              </a:ext>
            </a:extLst>
          </p:cNvPr>
          <p:cNvSpPr/>
          <p:nvPr/>
        </p:nvSpPr>
        <p:spPr>
          <a:xfrm rot="16200000">
            <a:off x="434980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>
            <a:extLst>
              <a:ext uri="{FF2B5EF4-FFF2-40B4-BE49-F238E27FC236}">
                <a16:creationId xmlns:a16="http://schemas.microsoft.com/office/drawing/2014/main" id="{98059384-5829-464B-9A4A-DF179A5B1FF0}"/>
              </a:ext>
            </a:extLst>
          </p:cNvPr>
          <p:cNvSpPr/>
          <p:nvPr/>
        </p:nvSpPr>
        <p:spPr>
          <a:xfrm>
            <a:off x="488736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ADB58F9-54AF-9541-8DA8-122F5481C0C7}"/>
              </a:ext>
            </a:extLst>
          </p:cNvPr>
          <p:cNvGrpSpPr/>
          <p:nvPr/>
        </p:nvGrpSpPr>
        <p:grpSpPr>
          <a:xfrm rot="16200000">
            <a:off x="5040756" y="4444936"/>
            <a:ext cx="1364224" cy="311369"/>
            <a:chOff x="2297660" y="4140835"/>
            <a:chExt cx="1364224" cy="311369"/>
          </a:xfrm>
        </p:grpSpPr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4BACC559-23FC-9247-9807-08405A20643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24DFA696-C5FD-2644-B18F-247F3BD7D1D5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54726F4-DEDF-2446-9374-2926F5927A0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B164F39-A022-B646-9B69-76590F801DB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A810DFDD-87AC-C643-87D9-29D96A978CA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40DC7101-0C98-4A4E-B32B-B3A3FE01A6F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Right Arrow 134">
            <a:extLst>
              <a:ext uri="{FF2B5EF4-FFF2-40B4-BE49-F238E27FC236}">
                <a16:creationId xmlns:a16="http://schemas.microsoft.com/office/drawing/2014/main" id="{E35BF99D-2E66-8D43-83D6-C99EC695631B}"/>
              </a:ext>
            </a:extLst>
          </p:cNvPr>
          <p:cNvSpPr/>
          <p:nvPr/>
        </p:nvSpPr>
        <p:spPr>
          <a:xfrm rot="16200000">
            <a:off x="5438045" y="55206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41FC2A2-5E88-3E43-9C6B-469173760781}"/>
              </a:ext>
            </a:extLst>
          </p:cNvPr>
          <p:cNvGrpSpPr/>
          <p:nvPr/>
        </p:nvGrpSpPr>
        <p:grpSpPr>
          <a:xfrm rot="16200000">
            <a:off x="6769296" y="4468795"/>
            <a:ext cx="1364224" cy="311369"/>
            <a:chOff x="2297660" y="4140835"/>
            <a:chExt cx="1364224" cy="311369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D61F387-2272-CD4D-8983-97B0532BD6B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55F6879-0725-CB4B-A278-CCDFE7A976D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B242938-5DE6-8D4E-AD07-FA1E46C357C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995F955-4B84-E24E-A947-27B141BDB33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D3BA443-6998-8440-9D5A-3681B126046A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DC62104-8B7D-5545-950E-5E422B49D6D8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ight Arrow 62">
            <a:extLst>
              <a:ext uri="{FF2B5EF4-FFF2-40B4-BE49-F238E27FC236}">
                <a16:creationId xmlns:a16="http://schemas.microsoft.com/office/drawing/2014/main" id="{12083B4A-924E-0341-B172-BB74CE56117A}"/>
              </a:ext>
            </a:extLst>
          </p:cNvPr>
          <p:cNvSpPr/>
          <p:nvPr/>
        </p:nvSpPr>
        <p:spPr>
          <a:xfrm rot="16200000">
            <a:off x="7166585" y="554449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83EE78B4-C908-C24E-952D-66EC0F8B99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85562" y="592084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83EE78B4-C908-C24E-952D-66EC0F8B9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562" y="5920848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7F5FF3A9-9973-8C4F-901B-1D7D261AE4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79035" y="594913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7F5FF3A9-9973-8C4F-901B-1D7D261AE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035" y="5949138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91ED921F-D3A7-5A44-8160-C1E6BEBF28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94913" y="594624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91ED921F-D3A7-5A44-8160-C1E6BEBF2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913" y="5946248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C284FB9F-A0FA-3646-9805-F352C15C96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10726" y="594624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C284FB9F-A0FA-3646-9805-F352C15C9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726" y="5946248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31334007-DA71-A444-AD47-E635C44D54B7}"/>
              </a:ext>
            </a:extLst>
          </p:cNvPr>
          <p:cNvGrpSpPr/>
          <p:nvPr/>
        </p:nvGrpSpPr>
        <p:grpSpPr>
          <a:xfrm rot="16200000">
            <a:off x="7851457" y="4468795"/>
            <a:ext cx="1364224" cy="311369"/>
            <a:chOff x="2297660" y="4140835"/>
            <a:chExt cx="1364224" cy="311369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135F9424-7200-104A-8788-140A9F0708A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ADB0F5C-8F1A-284A-BAD4-45D90927B03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C53B0CC-5E06-4947-B814-68732EE76FE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CD0998B-DA2A-7E48-9E39-69EC418805D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B2A6805-9DF1-644F-AA84-E16155D85B8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0523761-D634-D54A-902D-48CE6B6AD33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ight Arrow 78">
            <a:extLst>
              <a:ext uri="{FF2B5EF4-FFF2-40B4-BE49-F238E27FC236}">
                <a16:creationId xmlns:a16="http://schemas.microsoft.com/office/drawing/2014/main" id="{29A5D587-3BF7-D844-A079-BAA35E549D73}"/>
              </a:ext>
            </a:extLst>
          </p:cNvPr>
          <p:cNvSpPr/>
          <p:nvPr/>
        </p:nvSpPr>
        <p:spPr>
          <a:xfrm rot="16200000">
            <a:off x="8248746" y="554449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A1C20D9-5FA9-374C-BE0E-EE8AB6D1C62B}"/>
              </a:ext>
            </a:extLst>
          </p:cNvPr>
          <p:cNvGrpSpPr/>
          <p:nvPr/>
        </p:nvGrpSpPr>
        <p:grpSpPr>
          <a:xfrm rot="16200000">
            <a:off x="8906216" y="4468795"/>
            <a:ext cx="1364224" cy="311369"/>
            <a:chOff x="2297660" y="4140835"/>
            <a:chExt cx="1364224" cy="311369"/>
          </a:xfrm>
        </p:grpSpPr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1976AF41-49E3-B943-8E6D-DC1B1262F09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91B1D3D-F543-894F-A7C8-6EFC086504B1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E70BD05-7EAF-8A4A-9678-C70110ADFC0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3138A90-83DB-DC43-B8FC-FEB33326AD3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C2083F9-CEA3-FD4A-9B12-9888B07311F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B1CFC66-4603-7D4A-AE30-9BF7C237B0D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ight Arrow 87">
            <a:extLst>
              <a:ext uri="{FF2B5EF4-FFF2-40B4-BE49-F238E27FC236}">
                <a16:creationId xmlns:a16="http://schemas.microsoft.com/office/drawing/2014/main" id="{43773DE8-DAC4-FE4C-95AB-4C087B78FA83}"/>
              </a:ext>
            </a:extLst>
          </p:cNvPr>
          <p:cNvSpPr/>
          <p:nvPr/>
        </p:nvSpPr>
        <p:spPr>
          <a:xfrm rot="16200000">
            <a:off x="9303505" y="554449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Arrow 96">
            <a:extLst>
              <a:ext uri="{FF2B5EF4-FFF2-40B4-BE49-F238E27FC236}">
                <a16:creationId xmlns:a16="http://schemas.microsoft.com/office/drawing/2014/main" id="{BBFE39C6-1C06-044C-B5EA-1BB7F378DC30}"/>
              </a:ext>
            </a:extLst>
          </p:cNvPr>
          <p:cNvSpPr/>
          <p:nvPr/>
        </p:nvSpPr>
        <p:spPr>
          <a:xfrm flipH="1">
            <a:off x="9765231" y="4435699"/>
            <a:ext cx="69706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B374F78-E280-B94F-9213-883BD45B7F24}"/>
              </a:ext>
            </a:extLst>
          </p:cNvPr>
          <p:cNvGrpSpPr/>
          <p:nvPr/>
        </p:nvGrpSpPr>
        <p:grpSpPr>
          <a:xfrm rot="16200000">
            <a:off x="9994460" y="4468794"/>
            <a:ext cx="1364224" cy="311369"/>
            <a:chOff x="2297660" y="4140835"/>
            <a:chExt cx="1364224" cy="311369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11A36619-4FD0-7142-81D9-64797D16226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163A9B6-F408-2E4B-BC1D-C4EFE8149241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D0497E2C-6164-A142-BEA0-1FFB08C1FD1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5212A3B-5D92-2A47-BF72-980F2FA3858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09A8B01-542A-E14C-8CEE-FC7B27DFF89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C7DD58B-482B-554F-8A71-D053E84DE6C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ight Arrow 104">
            <a:extLst>
              <a:ext uri="{FF2B5EF4-FFF2-40B4-BE49-F238E27FC236}">
                <a16:creationId xmlns:a16="http://schemas.microsoft.com/office/drawing/2014/main" id="{D8ABD822-3B1F-6C41-97B2-4AEF84AA1398}"/>
              </a:ext>
            </a:extLst>
          </p:cNvPr>
          <p:cNvSpPr/>
          <p:nvPr/>
        </p:nvSpPr>
        <p:spPr>
          <a:xfrm rot="16200000">
            <a:off x="10391749" y="554449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ight Arrow 140">
            <a:extLst>
              <a:ext uri="{FF2B5EF4-FFF2-40B4-BE49-F238E27FC236}">
                <a16:creationId xmlns:a16="http://schemas.microsoft.com/office/drawing/2014/main" id="{C396A0BD-2E23-9743-90F5-1420822D90FB}"/>
              </a:ext>
            </a:extLst>
          </p:cNvPr>
          <p:cNvSpPr/>
          <p:nvPr/>
        </p:nvSpPr>
        <p:spPr>
          <a:xfrm flipH="1">
            <a:off x="8683980" y="4435699"/>
            <a:ext cx="69706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ight Arrow 141">
            <a:extLst>
              <a:ext uri="{FF2B5EF4-FFF2-40B4-BE49-F238E27FC236}">
                <a16:creationId xmlns:a16="http://schemas.microsoft.com/office/drawing/2014/main" id="{7DEB3022-6D1B-0245-8BCA-944CA325073B}"/>
              </a:ext>
            </a:extLst>
          </p:cNvPr>
          <p:cNvSpPr/>
          <p:nvPr/>
        </p:nvSpPr>
        <p:spPr>
          <a:xfrm flipH="1">
            <a:off x="7618738" y="4448222"/>
            <a:ext cx="69706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A596422A-F0B4-4C44-B27A-7F8317E709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336558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A596422A-F0B4-4C44-B27A-7F8317E70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3365585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41F321AD-A534-A649-B742-903975DA94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338964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41F321AD-A534-A649-B742-903975DA9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338964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A81F32A8-B123-934B-AAFB-081560D876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338968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A81F32A8-B123-934B-AAFB-081560D87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3389683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55818F1A-0D8E-F04E-AC45-0139433E0B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337787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55818F1A-0D8E-F04E-AC45-0139433E0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3377875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Content Placeholder 2">
                <a:extLst>
                  <a:ext uri="{FF2B5EF4-FFF2-40B4-BE49-F238E27FC236}">
                    <a16:creationId xmlns:a16="http://schemas.microsoft.com/office/drawing/2014/main" id="{30973258-1FC5-C147-8290-0223E0AA82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81437" y="341505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5" name="Content Placeholder 2">
                <a:extLst>
                  <a:ext uri="{FF2B5EF4-FFF2-40B4-BE49-F238E27FC236}">
                    <a16:creationId xmlns:a16="http://schemas.microsoft.com/office/drawing/2014/main" id="{30973258-1FC5-C147-8290-0223E0AA8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437" y="3415053"/>
                <a:ext cx="466367" cy="503588"/>
              </a:xfrm>
              <a:prstGeom prst="rect">
                <a:avLst/>
              </a:prstGeom>
              <a:blipFill>
                <a:blip r:embed="rId13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Content Placeholder 2">
                <a:extLst>
                  <a:ext uri="{FF2B5EF4-FFF2-40B4-BE49-F238E27FC236}">
                    <a16:creationId xmlns:a16="http://schemas.microsoft.com/office/drawing/2014/main" id="{280BE8FE-1FF3-9C44-ADBF-62D68593B7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15817" y="343911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6" name="Content Placeholder 2">
                <a:extLst>
                  <a:ext uri="{FF2B5EF4-FFF2-40B4-BE49-F238E27FC236}">
                    <a16:creationId xmlns:a16="http://schemas.microsoft.com/office/drawing/2014/main" id="{280BE8FE-1FF3-9C44-ADBF-62D68593B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817" y="3439115"/>
                <a:ext cx="466367" cy="503588"/>
              </a:xfrm>
              <a:prstGeom prst="rect">
                <a:avLst/>
              </a:prstGeom>
              <a:blipFill>
                <a:blip r:embed="rId14"/>
                <a:stretch>
                  <a:fillRect l="-1578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Content Placeholder 2">
                <a:extLst>
                  <a:ext uri="{FF2B5EF4-FFF2-40B4-BE49-F238E27FC236}">
                    <a16:creationId xmlns:a16="http://schemas.microsoft.com/office/drawing/2014/main" id="{A07DEFB1-20A0-2F49-95D3-4A3A9BE43D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28420" y="343915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7" name="Content Placeholder 2">
                <a:extLst>
                  <a:ext uri="{FF2B5EF4-FFF2-40B4-BE49-F238E27FC236}">
                    <a16:creationId xmlns:a16="http://schemas.microsoft.com/office/drawing/2014/main" id="{A07DEFB1-20A0-2F49-95D3-4A3A9BE43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420" y="3439151"/>
                <a:ext cx="466367" cy="503588"/>
              </a:xfrm>
              <a:prstGeom prst="rect">
                <a:avLst/>
              </a:prstGeom>
              <a:blipFill>
                <a:blip r:embed="rId15"/>
                <a:stretch>
                  <a:fillRect l="-1578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Content Placeholder 2">
                <a:extLst>
                  <a:ext uri="{FF2B5EF4-FFF2-40B4-BE49-F238E27FC236}">
                    <a16:creationId xmlns:a16="http://schemas.microsoft.com/office/drawing/2014/main" id="{88CCFE5D-301B-6247-BAA2-626133E8A5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06600" y="342734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8" name="Content Placeholder 2">
                <a:extLst>
                  <a:ext uri="{FF2B5EF4-FFF2-40B4-BE49-F238E27FC236}">
                    <a16:creationId xmlns:a16="http://schemas.microsoft.com/office/drawing/2014/main" id="{88CCFE5D-301B-6247-BAA2-626133E8A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600" y="3427343"/>
                <a:ext cx="466367" cy="503588"/>
              </a:xfrm>
              <a:prstGeom prst="rect">
                <a:avLst/>
              </a:prstGeom>
              <a:blipFill>
                <a:blip r:embed="rId16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itle 1">
            <a:extLst>
              <a:ext uri="{FF2B5EF4-FFF2-40B4-BE49-F238E27FC236}">
                <a16:creationId xmlns:a16="http://schemas.microsoft.com/office/drawing/2014/main" id="{1461619B-392D-6749-8080-79E182EBB9CD}"/>
              </a:ext>
            </a:extLst>
          </p:cNvPr>
          <p:cNvSpPr txBox="1">
            <a:spLocks/>
          </p:cNvSpPr>
          <p:nvPr/>
        </p:nvSpPr>
        <p:spPr>
          <a:xfrm>
            <a:off x="1769494" y="1257028"/>
            <a:ext cx="9168744" cy="714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/>
              <a:t>For brevity, let’s use the follow schematic to represent an RNN</a:t>
            </a:r>
          </a:p>
        </p:txBody>
      </p:sp>
      <p:sp>
        <p:nvSpPr>
          <p:cNvPr id="110" name="Slide Number Placeholder 9">
            <a:extLst>
              <a:ext uri="{FF2B5EF4-FFF2-40B4-BE49-F238E27FC236}">
                <a16:creationId xmlns:a16="http://schemas.microsoft.com/office/drawing/2014/main" id="{48E5CD71-D9C7-3D46-846C-584BB7F78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82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Extensions: </a:t>
            </a:r>
            <a:r>
              <a:rPr lang="en-US" dirty="0">
                <a:solidFill>
                  <a:srgbClr val="7030A0"/>
                </a:solidFill>
              </a:rPr>
              <a:t>Bi-directional LSTMs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220D83-540B-A545-AE93-1975A8847A44}"/>
              </a:ext>
            </a:extLst>
          </p:cNvPr>
          <p:cNvSpPr txBox="1">
            <a:spLocks/>
          </p:cNvSpPr>
          <p:nvPr/>
        </p:nvSpPr>
        <p:spPr>
          <a:xfrm>
            <a:off x="340077" y="5954516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0A8F7A-0C41-1042-A538-717F31D9F1D2}"/>
              </a:ext>
            </a:extLst>
          </p:cNvPr>
          <p:cNvSpPr txBox="1">
            <a:spLocks/>
          </p:cNvSpPr>
          <p:nvPr/>
        </p:nvSpPr>
        <p:spPr>
          <a:xfrm>
            <a:off x="236508" y="4285661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4377CE-0706-914A-92BC-7FB789BAB97A}"/>
              </a:ext>
            </a:extLst>
          </p:cNvPr>
          <p:cNvGrpSpPr/>
          <p:nvPr/>
        </p:nvGrpSpPr>
        <p:grpSpPr>
          <a:xfrm rot="16200000">
            <a:off x="1815592" y="4444937"/>
            <a:ext cx="1364224" cy="311369"/>
            <a:chOff x="2297660" y="4140835"/>
            <a:chExt cx="1364224" cy="31136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6C8ACB1-4DE8-C34B-BBE1-52B0F3C86BA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E1A6EB7-9B59-BF41-8A80-FAEA4B51C30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4F333C-A3C4-C34D-A8D0-264514E9505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F9F2533-B485-2341-97E6-863A44A3B0F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51967D-3608-3E43-819C-CA40D4B4BB7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EBDEF82-EFD6-2342-9F7A-A5C5F411908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F6910C14-BAA4-3148-8486-7878900FB35A}"/>
              </a:ext>
            </a:extLst>
          </p:cNvPr>
          <p:cNvSpPr/>
          <p:nvPr/>
        </p:nvSpPr>
        <p:spPr>
          <a:xfrm rot="16200000">
            <a:off x="221288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DB0BF050-0757-9A44-B2EB-AE8B5029B5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DB0BF050-0757-9A44-B2EB-AE8B5029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  <a:blipFill>
                <a:blip r:embed="rId2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ABCE2F27-B547-764E-812A-E552BC5E9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ABCE2F27-B547-764E-812A-E552BC5E9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8D0BECA6-99D6-AF42-A9D0-3955287010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8D0BECA6-99D6-AF42-A9D0-395528701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42FC6AA-9B3C-F14D-B852-9FC8995314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42FC6AA-9B3C-F14D-B852-9FC899531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ight Arrow 95">
            <a:extLst>
              <a:ext uri="{FF2B5EF4-FFF2-40B4-BE49-F238E27FC236}">
                <a16:creationId xmlns:a16="http://schemas.microsoft.com/office/drawing/2014/main" id="{6D483505-3904-5942-AA14-7C633380D35D}"/>
              </a:ext>
            </a:extLst>
          </p:cNvPr>
          <p:cNvSpPr/>
          <p:nvPr/>
        </p:nvSpPr>
        <p:spPr>
          <a:xfrm>
            <a:off x="275044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29BA1D1-1BE7-3A44-A164-1B59D7B56150}"/>
              </a:ext>
            </a:extLst>
          </p:cNvPr>
          <p:cNvGrpSpPr/>
          <p:nvPr/>
        </p:nvGrpSpPr>
        <p:grpSpPr>
          <a:xfrm rot="16200000">
            <a:off x="2897753" y="4444937"/>
            <a:ext cx="1364224" cy="311369"/>
            <a:chOff x="2297660" y="4140835"/>
            <a:chExt cx="1364224" cy="311369"/>
          </a:xfrm>
        </p:grpSpPr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8C661BAD-7737-C940-8F6D-C57239AC7C8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4C22B9A-65AB-8E48-8B2E-A59167DF9DD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AF7E894-2207-6948-9BF0-00EAE7F606C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C5687A9-6CA7-A149-BE91-19E1BB1234F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E926E05-E765-BD44-8343-F45ACC041CC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51FB5EF-5892-D647-B654-33FBBA621024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Right Arrow 114">
            <a:extLst>
              <a:ext uri="{FF2B5EF4-FFF2-40B4-BE49-F238E27FC236}">
                <a16:creationId xmlns:a16="http://schemas.microsoft.com/office/drawing/2014/main" id="{09DA31FA-88CE-6D4A-BCE1-7478789345C9}"/>
              </a:ext>
            </a:extLst>
          </p:cNvPr>
          <p:cNvSpPr/>
          <p:nvPr/>
        </p:nvSpPr>
        <p:spPr>
          <a:xfrm rot="16200000">
            <a:off x="3295042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37EAAA50-016A-1343-85BB-B614F8B0A2D4}"/>
              </a:ext>
            </a:extLst>
          </p:cNvPr>
          <p:cNvSpPr/>
          <p:nvPr/>
        </p:nvSpPr>
        <p:spPr>
          <a:xfrm>
            <a:off x="3832605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8E816E-ECD9-484D-A9A9-B8570209F500}"/>
              </a:ext>
            </a:extLst>
          </p:cNvPr>
          <p:cNvGrpSpPr/>
          <p:nvPr/>
        </p:nvGrpSpPr>
        <p:grpSpPr>
          <a:xfrm rot="16200000">
            <a:off x="3952512" y="4444937"/>
            <a:ext cx="1364224" cy="311369"/>
            <a:chOff x="2297660" y="4140835"/>
            <a:chExt cx="1364224" cy="311369"/>
          </a:xfrm>
        </p:grpSpPr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A0D9A43D-8DD1-1544-AC5C-120C4EBD2A4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2FC72A5-BDFA-C44D-9C63-73CC88C57F2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4C5B852-BB70-A948-91F4-4AAF747DD6D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282E207C-7DE1-B841-8D09-CCB2C6294721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8D370F7C-B393-F541-8CCE-5AE2D241F46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C38670B-6F72-FE4C-B630-220C40142FC9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Right Arrow 125">
            <a:extLst>
              <a:ext uri="{FF2B5EF4-FFF2-40B4-BE49-F238E27FC236}">
                <a16:creationId xmlns:a16="http://schemas.microsoft.com/office/drawing/2014/main" id="{A9D312A5-5C73-0340-9CBB-901A11491F6A}"/>
              </a:ext>
            </a:extLst>
          </p:cNvPr>
          <p:cNvSpPr/>
          <p:nvPr/>
        </p:nvSpPr>
        <p:spPr>
          <a:xfrm rot="16200000">
            <a:off x="434980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>
            <a:extLst>
              <a:ext uri="{FF2B5EF4-FFF2-40B4-BE49-F238E27FC236}">
                <a16:creationId xmlns:a16="http://schemas.microsoft.com/office/drawing/2014/main" id="{98059384-5829-464B-9A4A-DF179A5B1FF0}"/>
              </a:ext>
            </a:extLst>
          </p:cNvPr>
          <p:cNvSpPr/>
          <p:nvPr/>
        </p:nvSpPr>
        <p:spPr>
          <a:xfrm>
            <a:off x="488736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ADB58F9-54AF-9541-8DA8-122F5481C0C7}"/>
              </a:ext>
            </a:extLst>
          </p:cNvPr>
          <p:cNvGrpSpPr/>
          <p:nvPr/>
        </p:nvGrpSpPr>
        <p:grpSpPr>
          <a:xfrm rot="16200000">
            <a:off x="5040756" y="4444936"/>
            <a:ext cx="1364224" cy="311369"/>
            <a:chOff x="2297660" y="4140835"/>
            <a:chExt cx="1364224" cy="311369"/>
          </a:xfrm>
        </p:grpSpPr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4BACC559-23FC-9247-9807-08405A20643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24DFA696-C5FD-2644-B18F-247F3BD7D1D5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54726F4-DEDF-2446-9374-2926F5927A0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B164F39-A022-B646-9B69-76590F801DB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A810DFDD-87AC-C643-87D9-29D96A978CA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40DC7101-0C98-4A4E-B32B-B3A3FE01A6F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Right Arrow 134">
            <a:extLst>
              <a:ext uri="{FF2B5EF4-FFF2-40B4-BE49-F238E27FC236}">
                <a16:creationId xmlns:a16="http://schemas.microsoft.com/office/drawing/2014/main" id="{E35BF99D-2E66-8D43-83D6-C99EC695631B}"/>
              </a:ext>
            </a:extLst>
          </p:cNvPr>
          <p:cNvSpPr/>
          <p:nvPr/>
        </p:nvSpPr>
        <p:spPr>
          <a:xfrm rot="16200000">
            <a:off x="5438045" y="55206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41FC2A2-5E88-3E43-9C6B-469173760781}"/>
              </a:ext>
            </a:extLst>
          </p:cNvPr>
          <p:cNvGrpSpPr/>
          <p:nvPr/>
        </p:nvGrpSpPr>
        <p:grpSpPr>
          <a:xfrm rot="16200000">
            <a:off x="6769296" y="4468795"/>
            <a:ext cx="1364224" cy="311369"/>
            <a:chOff x="2297660" y="4140835"/>
            <a:chExt cx="1364224" cy="311369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D61F387-2272-CD4D-8983-97B0532BD6B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55F6879-0725-CB4B-A278-CCDFE7A976D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B242938-5DE6-8D4E-AD07-FA1E46C357C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995F955-4B84-E24E-A947-27B141BDB33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D3BA443-6998-8440-9D5A-3681B126046A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DC62104-8B7D-5545-950E-5E422B49D6D8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ight Arrow 62">
            <a:extLst>
              <a:ext uri="{FF2B5EF4-FFF2-40B4-BE49-F238E27FC236}">
                <a16:creationId xmlns:a16="http://schemas.microsoft.com/office/drawing/2014/main" id="{12083B4A-924E-0341-B172-BB74CE56117A}"/>
              </a:ext>
            </a:extLst>
          </p:cNvPr>
          <p:cNvSpPr/>
          <p:nvPr/>
        </p:nvSpPr>
        <p:spPr>
          <a:xfrm rot="16200000">
            <a:off x="7166585" y="554449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83EE78B4-C908-C24E-952D-66EC0F8B99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85562" y="592084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83EE78B4-C908-C24E-952D-66EC0F8B9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562" y="5920848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7F5FF3A9-9973-8C4F-901B-1D7D261AE4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79035" y="594913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7F5FF3A9-9973-8C4F-901B-1D7D261AE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035" y="5949138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91ED921F-D3A7-5A44-8160-C1E6BEBF28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94913" y="594624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91ED921F-D3A7-5A44-8160-C1E6BEBF2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913" y="5946248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C284FB9F-A0FA-3646-9805-F352C15C96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10726" y="594624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C284FB9F-A0FA-3646-9805-F352C15C9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726" y="5946248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31334007-DA71-A444-AD47-E635C44D54B7}"/>
              </a:ext>
            </a:extLst>
          </p:cNvPr>
          <p:cNvGrpSpPr/>
          <p:nvPr/>
        </p:nvGrpSpPr>
        <p:grpSpPr>
          <a:xfrm rot="16200000">
            <a:off x="7851457" y="4468795"/>
            <a:ext cx="1364224" cy="311369"/>
            <a:chOff x="2297660" y="4140835"/>
            <a:chExt cx="1364224" cy="311369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135F9424-7200-104A-8788-140A9F0708A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ADB0F5C-8F1A-284A-BAD4-45D90927B03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C53B0CC-5E06-4947-B814-68732EE76FE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CD0998B-DA2A-7E48-9E39-69EC418805D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B2A6805-9DF1-644F-AA84-E16155D85B8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0523761-D634-D54A-902D-48CE6B6AD33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ight Arrow 78">
            <a:extLst>
              <a:ext uri="{FF2B5EF4-FFF2-40B4-BE49-F238E27FC236}">
                <a16:creationId xmlns:a16="http://schemas.microsoft.com/office/drawing/2014/main" id="{29A5D587-3BF7-D844-A079-BAA35E549D73}"/>
              </a:ext>
            </a:extLst>
          </p:cNvPr>
          <p:cNvSpPr/>
          <p:nvPr/>
        </p:nvSpPr>
        <p:spPr>
          <a:xfrm rot="16200000">
            <a:off x="8248746" y="554449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A1C20D9-5FA9-374C-BE0E-EE8AB6D1C62B}"/>
              </a:ext>
            </a:extLst>
          </p:cNvPr>
          <p:cNvGrpSpPr/>
          <p:nvPr/>
        </p:nvGrpSpPr>
        <p:grpSpPr>
          <a:xfrm rot="16200000">
            <a:off x="8906216" y="4468795"/>
            <a:ext cx="1364224" cy="311369"/>
            <a:chOff x="2297660" y="4140835"/>
            <a:chExt cx="1364224" cy="311369"/>
          </a:xfrm>
        </p:grpSpPr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1976AF41-49E3-B943-8E6D-DC1B1262F09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91B1D3D-F543-894F-A7C8-6EFC086504B1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E70BD05-7EAF-8A4A-9678-C70110ADFC0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3138A90-83DB-DC43-B8FC-FEB33326AD3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C2083F9-CEA3-FD4A-9B12-9888B07311F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B1CFC66-4603-7D4A-AE30-9BF7C237B0D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ight Arrow 87">
            <a:extLst>
              <a:ext uri="{FF2B5EF4-FFF2-40B4-BE49-F238E27FC236}">
                <a16:creationId xmlns:a16="http://schemas.microsoft.com/office/drawing/2014/main" id="{43773DE8-DAC4-FE4C-95AB-4C087B78FA83}"/>
              </a:ext>
            </a:extLst>
          </p:cNvPr>
          <p:cNvSpPr/>
          <p:nvPr/>
        </p:nvSpPr>
        <p:spPr>
          <a:xfrm rot="16200000">
            <a:off x="9303505" y="554449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Arrow 96">
            <a:extLst>
              <a:ext uri="{FF2B5EF4-FFF2-40B4-BE49-F238E27FC236}">
                <a16:creationId xmlns:a16="http://schemas.microsoft.com/office/drawing/2014/main" id="{BBFE39C6-1C06-044C-B5EA-1BB7F378DC30}"/>
              </a:ext>
            </a:extLst>
          </p:cNvPr>
          <p:cNvSpPr/>
          <p:nvPr/>
        </p:nvSpPr>
        <p:spPr>
          <a:xfrm flipH="1">
            <a:off x="9765231" y="4435699"/>
            <a:ext cx="69706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B374F78-E280-B94F-9213-883BD45B7F24}"/>
              </a:ext>
            </a:extLst>
          </p:cNvPr>
          <p:cNvGrpSpPr/>
          <p:nvPr/>
        </p:nvGrpSpPr>
        <p:grpSpPr>
          <a:xfrm rot="16200000">
            <a:off x="9994460" y="4468794"/>
            <a:ext cx="1364224" cy="311369"/>
            <a:chOff x="2297660" y="4140835"/>
            <a:chExt cx="1364224" cy="311369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11A36619-4FD0-7142-81D9-64797D16226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163A9B6-F408-2E4B-BC1D-C4EFE8149241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D0497E2C-6164-A142-BEA0-1FFB08C1FD1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5212A3B-5D92-2A47-BF72-980F2FA3858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09A8B01-542A-E14C-8CEE-FC7B27DFF89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C7DD58B-482B-554F-8A71-D053E84DE6C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ight Arrow 104">
            <a:extLst>
              <a:ext uri="{FF2B5EF4-FFF2-40B4-BE49-F238E27FC236}">
                <a16:creationId xmlns:a16="http://schemas.microsoft.com/office/drawing/2014/main" id="{D8ABD822-3B1F-6C41-97B2-4AEF84AA1398}"/>
              </a:ext>
            </a:extLst>
          </p:cNvPr>
          <p:cNvSpPr/>
          <p:nvPr/>
        </p:nvSpPr>
        <p:spPr>
          <a:xfrm rot="16200000">
            <a:off x="10391749" y="554449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ight Arrow 140">
            <a:extLst>
              <a:ext uri="{FF2B5EF4-FFF2-40B4-BE49-F238E27FC236}">
                <a16:creationId xmlns:a16="http://schemas.microsoft.com/office/drawing/2014/main" id="{C396A0BD-2E23-9743-90F5-1420822D90FB}"/>
              </a:ext>
            </a:extLst>
          </p:cNvPr>
          <p:cNvSpPr/>
          <p:nvPr/>
        </p:nvSpPr>
        <p:spPr>
          <a:xfrm flipH="1">
            <a:off x="8683980" y="4435699"/>
            <a:ext cx="69706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ight Arrow 141">
            <a:extLst>
              <a:ext uri="{FF2B5EF4-FFF2-40B4-BE49-F238E27FC236}">
                <a16:creationId xmlns:a16="http://schemas.microsoft.com/office/drawing/2014/main" id="{7DEB3022-6D1B-0245-8BCA-944CA325073B}"/>
              </a:ext>
            </a:extLst>
          </p:cNvPr>
          <p:cNvSpPr/>
          <p:nvPr/>
        </p:nvSpPr>
        <p:spPr>
          <a:xfrm flipH="1">
            <a:off x="7618738" y="4448222"/>
            <a:ext cx="69706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A596422A-F0B4-4C44-B27A-7F8317E709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336558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A596422A-F0B4-4C44-B27A-7F8317E70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3365585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41F321AD-A534-A649-B742-903975DA94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338964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41F321AD-A534-A649-B742-903975DA9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338964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A81F32A8-B123-934B-AAFB-081560D876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338968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A81F32A8-B123-934B-AAFB-081560D87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3389683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55818F1A-0D8E-F04E-AC45-0139433E0B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337787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55818F1A-0D8E-F04E-AC45-0139433E0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3377875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Content Placeholder 2">
                <a:extLst>
                  <a:ext uri="{FF2B5EF4-FFF2-40B4-BE49-F238E27FC236}">
                    <a16:creationId xmlns:a16="http://schemas.microsoft.com/office/drawing/2014/main" id="{30973258-1FC5-C147-8290-0223E0AA82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81437" y="341505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5" name="Content Placeholder 2">
                <a:extLst>
                  <a:ext uri="{FF2B5EF4-FFF2-40B4-BE49-F238E27FC236}">
                    <a16:creationId xmlns:a16="http://schemas.microsoft.com/office/drawing/2014/main" id="{30973258-1FC5-C147-8290-0223E0AA8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437" y="3415053"/>
                <a:ext cx="466367" cy="503588"/>
              </a:xfrm>
              <a:prstGeom prst="rect">
                <a:avLst/>
              </a:prstGeom>
              <a:blipFill>
                <a:blip r:embed="rId13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Content Placeholder 2">
                <a:extLst>
                  <a:ext uri="{FF2B5EF4-FFF2-40B4-BE49-F238E27FC236}">
                    <a16:creationId xmlns:a16="http://schemas.microsoft.com/office/drawing/2014/main" id="{280BE8FE-1FF3-9C44-ADBF-62D68593B7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15817" y="343911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6" name="Content Placeholder 2">
                <a:extLst>
                  <a:ext uri="{FF2B5EF4-FFF2-40B4-BE49-F238E27FC236}">
                    <a16:creationId xmlns:a16="http://schemas.microsoft.com/office/drawing/2014/main" id="{280BE8FE-1FF3-9C44-ADBF-62D68593B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817" y="3439115"/>
                <a:ext cx="466367" cy="503588"/>
              </a:xfrm>
              <a:prstGeom prst="rect">
                <a:avLst/>
              </a:prstGeom>
              <a:blipFill>
                <a:blip r:embed="rId14"/>
                <a:stretch>
                  <a:fillRect l="-1578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Content Placeholder 2">
                <a:extLst>
                  <a:ext uri="{FF2B5EF4-FFF2-40B4-BE49-F238E27FC236}">
                    <a16:creationId xmlns:a16="http://schemas.microsoft.com/office/drawing/2014/main" id="{A07DEFB1-20A0-2F49-95D3-4A3A9BE43D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28420" y="343915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7" name="Content Placeholder 2">
                <a:extLst>
                  <a:ext uri="{FF2B5EF4-FFF2-40B4-BE49-F238E27FC236}">
                    <a16:creationId xmlns:a16="http://schemas.microsoft.com/office/drawing/2014/main" id="{A07DEFB1-20A0-2F49-95D3-4A3A9BE43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420" y="3439151"/>
                <a:ext cx="466367" cy="503588"/>
              </a:xfrm>
              <a:prstGeom prst="rect">
                <a:avLst/>
              </a:prstGeom>
              <a:blipFill>
                <a:blip r:embed="rId15"/>
                <a:stretch>
                  <a:fillRect l="-1578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Content Placeholder 2">
                <a:extLst>
                  <a:ext uri="{FF2B5EF4-FFF2-40B4-BE49-F238E27FC236}">
                    <a16:creationId xmlns:a16="http://schemas.microsoft.com/office/drawing/2014/main" id="{88CCFE5D-301B-6247-BAA2-626133E8A5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06600" y="342734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8" name="Content Placeholder 2">
                <a:extLst>
                  <a:ext uri="{FF2B5EF4-FFF2-40B4-BE49-F238E27FC236}">
                    <a16:creationId xmlns:a16="http://schemas.microsoft.com/office/drawing/2014/main" id="{88CCFE5D-301B-6247-BAA2-626133E8A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600" y="3427343"/>
                <a:ext cx="466367" cy="503588"/>
              </a:xfrm>
              <a:prstGeom prst="rect">
                <a:avLst/>
              </a:prstGeom>
              <a:blipFill>
                <a:blip r:embed="rId16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F2F8E7E-85F9-1C41-A63D-B3A0EEA0D934}"/>
              </a:ext>
            </a:extLst>
          </p:cNvPr>
          <p:cNvGrpSpPr/>
          <p:nvPr/>
        </p:nvGrpSpPr>
        <p:grpSpPr>
          <a:xfrm rot="16200000">
            <a:off x="4240169" y="2496690"/>
            <a:ext cx="1116182" cy="311369"/>
            <a:chOff x="2297660" y="4140836"/>
            <a:chExt cx="1116182" cy="311369"/>
          </a:xfrm>
        </p:grpSpPr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id="{831421CC-D4E8-7A4B-9A77-B1D994BC2D10}"/>
                </a:ext>
              </a:extLst>
            </p:cNvPr>
            <p:cNvSpPr/>
            <p:nvPr/>
          </p:nvSpPr>
          <p:spPr>
            <a:xfrm>
              <a:off x="2297660" y="4140836"/>
              <a:ext cx="1116182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54C2483-4325-BC4C-9F2C-8E7415159B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1EC24B26-5C89-0B46-9173-F7E87DBAC7C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8BD8C7F1-38F5-0948-A2F1-EAEBA90F202E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987BCF7B-C9AE-5C47-B8D8-DAB27F0626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Content Placeholder 2">
                <a:extLst>
                  <a:ext uri="{FF2B5EF4-FFF2-40B4-BE49-F238E27FC236}">
                    <a16:creationId xmlns:a16="http://schemas.microsoft.com/office/drawing/2014/main" id="{54C140CB-0AB0-5047-A16E-E34C85B3BF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9574" y="271825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6" name="Content Placeholder 2">
                <a:extLst>
                  <a:ext uri="{FF2B5EF4-FFF2-40B4-BE49-F238E27FC236}">
                    <a16:creationId xmlns:a16="http://schemas.microsoft.com/office/drawing/2014/main" id="{54C140CB-0AB0-5047-A16E-E34C85B3B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574" y="2718257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Content Placeholder 2">
                <a:extLst>
                  <a:ext uri="{FF2B5EF4-FFF2-40B4-BE49-F238E27FC236}">
                    <a16:creationId xmlns:a16="http://schemas.microsoft.com/office/drawing/2014/main" id="{759E582D-C931-B049-9A38-57BC4B2C61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2465" y="214163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7" name="Content Placeholder 2">
                <a:extLst>
                  <a:ext uri="{FF2B5EF4-FFF2-40B4-BE49-F238E27FC236}">
                    <a16:creationId xmlns:a16="http://schemas.microsoft.com/office/drawing/2014/main" id="{759E582D-C931-B049-9A38-57BC4B2C6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465" y="2141638"/>
                <a:ext cx="466367" cy="503588"/>
              </a:xfrm>
              <a:prstGeom prst="rect">
                <a:avLst/>
              </a:prstGeom>
              <a:blipFill>
                <a:blip r:embed="rId17"/>
                <a:stretch>
                  <a:fillRect l="-1578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24BA0F9-44C0-774A-A06F-16406522B7AB}"/>
              </a:ext>
            </a:extLst>
          </p:cNvPr>
          <p:cNvGrpSpPr/>
          <p:nvPr/>
        </p:nvGrpSpPr>
        <p:grpSpPr>
          <a:xfrm rot="16200000">
            <a:off x="5465297" y="2496690"/>
            <a:ext cx="1116182" cy="311369"/>
            <a:chOff x="2297660" y="4140836"/>
            <a:chExt cx="1116182" cy="311369"/>
          </a:xfrm>
        </p:grpSpPr>
        <p:sp>
          <p:nvSpPr>
            <p:cNvPr id="159" name="Rounded Rectangle 158">
              <a:extLst>
                <a:ext uri="{FF2B5EF4-FFF2-40B4-BE49-F238E27FC236}">
                  <a16:creationId xmlns:a16="http://schemas.microsoft.com/office/drawing/2014/main" id="{82CC5667-8536-4A43-B47E-9D35FB5D2DFF}"/>
                </a:ext>
              </a:extLst>
            </p:cNvPr>
            <p:cNvSpPr/>
            <p:nvPr/>
          </p:nvSpPr>
          <p:spPr>
            <a:xfrm>
              <a:off x="2297660" y="4140836"/>
              <a:ext cx="1116182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9AACF1C8-50C5-D643-B95A-FB68837AA0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32E5D5A8-3C96-6244-A57D-AF5026689E0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4B99EA73-83E4-1149-AF5D-C53C7DF88BC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FA16EBA4-6072-C941-A1BC-F5207FAB0130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Content Placeholder 2">
                <a:extLst>
                  <a:ext uri="{FF2B5EF4-FFF2-40B4-BE49-F238E27FC236}">
                    <a16:creationId xmlns:a16="http://schemas.microsoft.com/office/drawing/2014/main" id="{80778044-62FA-3C43-A421-4722343DBE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74702" y="271825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4" name="Content Placeholder 2">
                <a:extLst>
                  <a:ext uri="{FF2B5EF4-FFF2-40B4-BE49-F238E27FC236}">
                    <a16:creationId xmlns:a16="http://schemas.microsoft.com/office/drawing/2014/main" id="{80778044-62FA-3C43-A421-4722343DB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702" y="2718257"/>
                <a:ext cx="466367" cy="503588"/>
              </a:xfrm>
              <a:prstGeom prst="rect">
                <a:avLst/>
              </a:prstGeom>
              <a:blipFill>
                <a:blip r:embed="rId18"/>
                <a:stretch>
                  <a:fillRect l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Content Placeholder 2">
                <a:extLst>
                  <a:ext uri="{FF2B5EF4-FFF2-40B4-BE49-F238E27FC236}">
                    <a16:creationId xmlns:a16="http://schemas.microsoft.com/office/drawing/2014/main" id="{41A88944-D2CC-5C4C-B790-78B1C92B9F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7593" y="214163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5" name="Content Placeholder 2">
                <a:extLst>
                  <a:ext uri="{FF2B5EF4-FFF2-40B4-BE49-F238E27FC236}">
                    <a16:creationId xmlns:a16="http://schemas.microsoft.com/office/drawing/2014/main" id="{41A88944-D2CC-5C4C-B790-78B1C92B9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593" y="2141638"/>
                <a:ext cx="466367" cy="503588"/>
              </a:xfrm>
              <a:prstGeom prst="rect">
                <a:avLst/>
              </a:prstGeom>
              <a:blipFill>
                <a:blip r:embed="rId14"/>
                <a:stretch>
                  <a:fillRect l="-1578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98AD321-4E54-F848-B556-223A269037D7}"/>
              </a:ext>
            </a:extLst>
          </p:cNvPr>
          <p:cNvGrpSpPr/>
          <p:nvPr/>
        </p:nvGrpSpPr>
        <p:grpSpPr>
          <a:xfrm rot="16200000">
            <a:off x="6742070" y="2496689"/>
            <a:ext cx="1116182" cy="311369"/>
            <a:chOff x="2297660" y="4140836"/>
            <a:chExt cx="1116182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A2521774-C4A3-714B-A25E-501AE95601FF}"/>
                </a:ext>
              </a:extLst>
            </p:cNvPr>
            <p:cNvSpPr/>
            <p:nvPr/>
          </p:nvSpPr>
          <p:spPr>
            <a:xfrm>
              <a:off x="2297660" y="4140836"/>
              <a:ext cx="1116182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9D36962C-73CA-AB4D-923E-E1D044DD01AA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44F6ED50-39D8-1C41-971C-4046C8DBAFC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0FB70222-E092-0947-9C1C-84A2F453795E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FBBB9EB-AD38-9E43-B296-D6914275D29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Content Placeholder 2">
                <a:extLst>
                  <a:ext uri="{FF2B5EF4-FFF2-40B4-BE49-F238E27FC236}">
                    <a16:creationId xmlns:a16="http://schemas.microsoft.com/office/drawing/2014/main" id="{B4C3B82F-F6CE-E942-972C-E49F8F650A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51475" y="271825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2" name="Content Placeholder 2">
                <a:extLst>
                  <a:ext uri="{FF2B5EF4-FFF2-40B4-BE49-F238E27FC236}">
                    <a16:creationId xmlns:a16="http://schemas.microsoft.com/office/drawing/2014/main" id="{B4C3B82F-F6CE-E942-972C-E49F8F650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475" y="2718256"/>
                <a:ext cx="466367" cy="503588"/>
              </a:xfrm>
              <a:prstGeom prst="rect">
                <a:avLst/>
              </a:prstGeom>
              <a:blipFill>
                <a:blip r:embed="rId19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Content Placeholder 2">
                <a:extLst>
                  <a:ext uri="{FF2B5EF4-FFF2-40B4-BE49-F238E27FC236}">
                    <a16:creationId xmlns:a16="http://schemas.microsoft.com/office/drawing/2014/main" id="{1227E4BB-A705-0344-ABAA-7FE450EC2D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4366" y="214163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3" name="Content Placeholder 2">
                <a:extLst>
                  <a:ext uri="{FF2B5EF4-FFF2-40B4-BE49-F238E27FC236}">
                    <a16:creationId xmlns:a16="http://schemas.microsoft.com/office/drawing/2014/main" id="{1227E4BB-A705-0344-ABAA-7FE450EC2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366" y="2141637"/>
                <a:ext cx="466367" cy="503588"/>
              </a:xfrm>
              <a:prstGeom prst="rect">
                <a:avLst/>
              </a:prstGeom>
              <a:blipFill>
                <a:blip r:embed="rId15"/>
                <a:stretch>
                  <a:fillRect l="-1578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6947FB1-0D59-E042-A8C5-E94B6F4CADAD}"/>
              </a:ext>
            </a:extLst>
          </p:cNvPr>
          <p:cNvGrpSpPr/>
          <p:nvPr/>
        </p:nvGrpSpPr>
        <p:grpSpPr>
          <a:xfrm rot="16200000">
            <a:off x="8068409" y="2496688"/>
            <a:ext cx="1116182" cy="311369"/>
            <a:chOff x="2297660" y="4140836"/>
            <a:chExt cx="1116182" cy="311369"/>
          </a:xfrm>
        </p:grpSpPr>
        <p:sp>
          <p:nvSpPr>
            <p:cNvPr id="175" name="Rounded Rectangle 174">
              <a:extLst>
                <a:ext uri="{FF2B5EF4-FFF2-40B4-BE49-F238E27FC236}">
                  <a16:creationId xmlns:a16="http://schemas.microsoft.com/office/drawing/2014/main" id="{DC491FFE-AD71-B247-B36F-7072B63D15F3}"/>
                </a:ext>
              </a:extLst>
            </p:cNvPr>
            <p:cNvSpPr/>
            <p:nvPr/>
          </p:nvSpPr>
          <p:spPr>
            <a:xfrm>
              <a:off x="2297660" y="4140836"/>
              <a:ext cx="1116182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1D3C225-C5B3-4A47-AEDC-145500A6DC1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353E1EF-8012-2F49-9E99-C43745DB0F6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67A758EF-51DA-0048-8233-7564331A2171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F2CD9587-C696-544C-A65A-4E908D8F79D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id="{D03707FA-E873-424C-B2E3-2C2B842805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77814" y="271825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id="{D03707FA-E873-424C-B2E3-2C2B84280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814" y="2718255"/>
                <a:ext cx="466367" cy="503588"/>
              </a:xfrm>
              <a:prstGeom prst="rect">
                <a:avLst/>
              </a:prstGeom>
              <a:blipFill>
                <a:blip r:embed="rId20"/>
                <a:stretch>
                  <a:fillRect l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Content Placeholder 2">
                <a:extLst>
                  <a:ext uri="{FF2B5EF4-FFF2-40B4-BE49-F238E27FC236}">
                    <a16:creationId xmlns:a16="http://schemas.microsoft.com/office/drawing/2014/main" id="{8C987A6B-7C0D-D541-B105-6AC9838919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10705" y="214163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1" name="Content Placeholder 2">
                <a:extLst>
                  <a:ext uri="{FF2B5EF4-FFF2-40B4-BE49-F238E27FC236}">
                    <a16:creationId xmlns:a16="http://schemas.microsoft.com/office/drawing/2014/main" id="{8C987A6B-7C0D-D541-B105-6AC983891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705" y="2141636"/>
                <a:ext cx="466367" cy="503588"/>
              </a:xfrm>
              <a:prstGeom prst="rect">
                <a:avLst/>
              </a:prstGeom>
              <a:blipFill>
                <a:blip r:embed="rId21"/>
                <a:stretch>
                  <a:fillRect l="-16216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Content Placeholder 2">
            <a:extLst>
              <a:ext uri="{FF2B5EF4-FFF2-40B4-BE49-F238E27FC236}">
                <a16:creationId xmlns:a16="http://schemas.microsoft.com/office/drawing/2014/main" id="{00D85FEA-08DD-4F46-8B51-CD266028460A}"/>
              </a:ext>
            </a:extLst>
          </p:cNvPr>
          <p:cNvSpPr txBox="1">
            <a:spLocks/>
          </p:cNvSpPr>
          <p:nvPr/>
        </p:nvSpPr>
        <p:spPr>
          <a:xfrm>
            <a:off x="236508" y="2420644"/>
            <a:ext cx="339399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Concatenate the hidden layers</a:t>
            </a:r>
          </a:p>
        </p:txBody>
      </p:sp>
      <p:sp>
        <p:nvSpPr>
          <p:cNvPr id="136" name="Slide Number Placeholder 9">
            <a:extLst>
              <a:ext uri="{FF2B5EF4-FFF2-40B4-BE49-F238E27FC236}">
                <a16:creationId xmlns:a16="http://schemas.microsoft.com/office/drawing/2014/main" id="{BD6E498E-3B89-1040-A921-6DB3C483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48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Extensions: </a:t>
            </a:r>
            <a:r>
              <a:rPr lang="en-US" dirty="0">
                <a:solidFill>
                  <a:srgbClr val="7030A0"/>
                </a:solidFill>
              </a:rPr>
              <a:t>Bi-directional LSTMs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220D83-540B-A545-AE93-1975A8847A44}"/>
              </a:ext>
            </a:extLst>
          </p:cNvPr>
          <p:cNvSpPr txBox="1">
            <a:spLocks/>
          </p:cNvSpPr>
          <p:nvPr/>
        </p:nvSpPr>
        <p:spPr>
          <a:xfrm>
            <a:off x="340077" y="5954516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0A8F7A-0C41-1042-A538-717F31D9F1D2}"/>
              </a:ext>
            </a:extLst>
          </p:cNvPr>
          <p:cNvSpPr txBox="1">
            <a:spLocks/>
          </p:cNvSpPr>
          <p:nvPr/>
        </p:nvSpPr>
        <p:spPr>
          <a:xfrm>
            <a:off x="236508" y="4285661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5DDBB7-0901-C34C-AAB4-14DC8E54B65F}"/>
              </a:ext>
            </a:extLst>
          </p:cNvPr>
          <p:cNvSpPr txBox="1">
            <a:spLocks/>
          </p:cNvSpPr>
          <p:nvPr/>
        </p:nvSpPr>
        <p:spPr>
          <a:xfrm>
            <a:off x="340077" y="1034606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4377CE-0706-914A-92BC-7FB789BAB97A}"/>
              </a:ext>
            </a:extLst>
          </p:cNvPr>
          <p:cNvGrpSpPr/>
          <p:nvPr/>
        </p:nvGrpSpPr>
        <p:grpSpPr>
          <a:xfrm rot="16200000">
            <a:off x="1815592" y="4444937"/>
            <a:ext cx="1364224" cy="311369"/>
            <a:chOff x="2297660" y="4140835"/>
            <a:chExt cx="1364224" cy="31136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6C8ACB1-4DE8-C34B-BBE1-52B0F3C86BA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E1A6EB7-9B59-BF41-8A80-FAEA4B51C30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4F333C-A3C4-C34D-A8D0-264514E9505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F9F2533-B485-2341-97E6-863A44A3B0F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51967D-3608-3E43-819C-CA40D4B4BB7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EBDEF82-EFD6-2342-9F7A-A5C5F411908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F6910C14-BAA4-3148-8486-7878900FB35A}"/>
              </a:ext>
            </a:extLst>
          </p:cNvPr>
          <p:cNvSpPr/>
          <p:nvPr/>
        </p:nvSpPr>
        <p:spPr>
          <a:xfrm rot="16200000">
            <a:off x="221288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DB0BF050-0757-9A44-B2EB-AE8B5029B5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DB0BF050-0757-9A44-B2EB-AE8B5029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  <a:blipFill>
                <a:blip r:embed="rId2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ABCE2F27-B547-764E-812A-E552BC5E9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ABCE2F27-B547-764E-812A-E552BC5E9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8D0BECA6-99D6-AF42-A9D0-3955287010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8D0BECA6-99D6-AF42-A9D0-395528701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42FC6AA-9B3C-F14D-B852-9FC8995314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42FC6AA-9B3C-F14D-B852-9FC899531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ight Arrow 95">
            <a:extLst>
              <a:ext uri="{FF2B5EF4-FFF2-40B4-BE49-F238E27FC236}">
                <a16:creationId xmlns:a16="http://schemas.microsoft.com/office/drawing/2014/main" id="{6D483505-3904-5942-AA14-7C633380D35D}"/>
              </a:ext>
            </a:extLst>
          </p:cNvPr>
          <p:cNvSpPr/>
          <p:nvPr/>
        </p:nvSpPr>
        <p:spPr>
          <a:xfrm>
            <a:off x="275044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29BA1D1-1BE7-3A44-A164-1B59D7B56150}"/>
              </a:ext>
            </a:extLst>
          </p:cNvPr>
          <p:cNvGrpSpPr/>
          <p:nvPr/>
        </p:nvGrpSpPr>
        <p:grpSpPr>
          <a:xfrm rot="16200000">
            <a:off x="2897753" y="4444937"/>
            <a:ext cx="1364224" cy="311369"/>
            <a:chOff x="2297660" y="4140835"/>
            <a:chExt cx="1364224" cy="311369"/>
          </a:xfrm>
        </p:grpSpPr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8C661BAD-7737-C940-8F6D-C57239AC7C8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4C22B9A-65AB-8E48-8B2E-A59167DF9DD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AF7E894-2207-6948-9BF0-00EAE7F606C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C5687A9-6CA7-A149-BE91-19E1BB1234F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E926E05-E765-BD44-8343-F45ACC041CC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51FB5EF-5892-D647-B654-33FBBA621024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Right Arrow 114">
            <a:extLst>
              <a:ext uri="{FF2B5EF4-FFF2-40B4-BE49-F238E27FC236}">
                <a16:creationId xmlns:a16="http://schemas.microsoft.com/office/drawing/2014/main" id="{09DA31FA-88CE-6D4A-BCE1-7478789345C9}"/>
              </a:ext>
            </a:extLst>
          </p:cNvPr>
          <p:cNvSpPr/>
          <p:nvPr/>
        </p:nvSpPr>
        <p:spPr>
          <a:xfrm rot="16200000">
            <a:off x="3295042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37EAAA50-016A-1343-85BB-B614F8B0A2D4}"/>
              </a:ext>
            </a:extLst>
          </p:cNvPr>
          <p:cNvSpPr/>
          <p:nvPr/>
        </p:nvSpPr>
        <p:spPr>
          <a:xfrm>
            <a:off x="3832605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8E816E-ECD9-484D-A9A9-B8570209F500}"/>
              </a:ext>
            </a:extLst>
          </p:cNvPr>
          <p:cNvGrpSpPr/>
          <p:nvPr/>
        </p:nvGrpSpPr>
        <p:grpSpPr>
          <a:xfrm rot="16200000">
            <a:off x="3952512" y="4444937"/>
            <a:ext cx="1364224" cy="311369"/>
            <a:chOff x="2297660" y="4140835"/>
            <a:chExt cx="1364224" cy="311369"/>
          </a:xfrm>
        </p:grpSpPr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A0D9A43D-8DD1-1544-AC5C-120C4EBD2A4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2FC72A5-BDFA-C44D-9C63-73CC88C57F2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4C5B852-BB70-A948-91F4-4AAF747DD6D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282E207C-7DE1-B841-8D09-CCB2C6294721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8D370F7C-B393-F541-8CCE-5AE2D241F46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C38670B-6F72-FE4C-B630-220C40142FC9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Right Arrow 125">
            <a:extLst>
              <a:ext uri="{FF2B5EF4-FFF2-40B4-BE49-F238E27FC236}">
                <a16:creationId xmlns:a16="http://schemas.microsoft.com/office/drawing/2014/main" id="{A9D312A5-5C73-0340-9CBB-901A11491F6A}"/>
              </a:ext>
            </a:extLst>
          </p:cNvPr>
          <p:cNvSpPr/>
          <p:nvPr/>
        </p:nvSpPr>
        <p:spPr>
          <a:xfrm rot="16200000">
            <a:off x="434980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>
            <a:extLst>
              <a:ext uri="{FF2B5EF4-FFF2-40B4-BE49-F238E27FC236}">
                <a16:creationId xmlns:a16="http://schemas.microsoft.com/office/drawing/2014/main" id="{98059384-5829-464B-9A4A-DF179A5B1FF0}"/>
              </a:ext>
            </a:extLst>
          </p:cNvPr>
          <p:cNvSpPr/>
          <p:nvPr/>
        </p:nvSpPr>
        <p:spPr>
          <a:xfrm>
            <a:off x="488736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ADB58F9-54AF-9541-8DA8-122F5481C0C7}"/>
              </a:ext>
            </a:extLst>
          </p:cNvPr>
          <p:cNvGrpSpPr/>
          <p:nvPr/>
        </p:nvGrpSpPr>
        <p:grpSpPr>
          <a:xfrm rot="16200000">
            <a:off x="5040756" y="4444936"/>
            <a:ext cx="1364224" cy="311369"/>
            <a:chOff x="2297660" y="4140835"/>
            <a:chExt cx="1364224" cy="311369"/>
          </a:xfrm>
        </p:grpSpPr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4BACC559-23FC-9247-9807-08405A20643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24DFA696-C5FD-2644-B18F-247F3BD7D1D5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54726F4-DEDF-2446-9374-2926F5927A0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B164F39-A022-B646-9B69-76590F801DB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A810DFDD-87AC-C643-87D9-29D96A978CA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40DC7101-0C98-4A4E-B32B-B3A3FE01A6F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Right Arrow 134">
            <a:extLst>
              <a:ext uri="{FF2B5EF4-FFF2-40B4-BE49-F238E27FC236}">
                <a16:creationId xmlns:a16="http://schemas.microsoft.com/office/drawing/2014/main" id="{E35BF99D-2E66-8D43-83D6-C99EC695631B}"/>
              </a:ext>
            </a:extLst>
          </p:cNvPr>
          <p:cNvSpPr/>
          <p:nvPr/>
        </p:nvSpPr>
        <p:spPr>
          <a:xfrm rot="16200000">
            <a:off x="5438045" y="55206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41FC2A2-5E88-3E43-9C6B-469173760781}"/>
              </a:ext>
            </a:extLst>
          </p:cNvPr>
          <p:cNvGrpSpPr/>
          <p:nvPr/>
        </p:nvGrpSpPr>
        <p:grpSpPr>
          <a:xfrm rot="16200000">
            <a:off x="6769296" y="4468795"/>
            <a:ext cx="1364224" cy="311369"/>
            <a:chOff x="2297660" y="4140835"/>
            <a:chExt cx="1364224" cy="311369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D61F387-2272-CD4D-8983-97B0532BD6B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55F6879-0725-CB4B-A278-CCDFE7A976D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B242938-5DE6-8D4E-AD07-FA1E46C357C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995F955-4B84-E24E-A947-27B141BDB33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D3BA443-6998-8440-9D5A-3681B126046A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DC62104-8B7D-5545-950E-5E422B49D6D8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ight Arrow 62">
            <a:extLst>
              <a:ext uri="{FF2B5EF4-FFF2-40B4-BE49-F238E27FC236}">
                <a16:creationId xmlns:a16="http://schemas.microsoft.com/office/drawing/2014/main" id="{12083B4A-924E-0341-B172-BB74CE56117A}"/>
              </a:ext>
            </a:extLst>
          </p:cNvPr>
          <p:cNvSpPr/>
          <p:nvPr/>
        </p:nvSpPr>
        <p:spPr>
          <a:xfrm rot="16200000">
            <a:off x="7166585" y="554449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83EE78B4-C908-C24E-952D-66EC0F8B99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85562" y="592084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83EE78B4-C908-C24E-952D-66EC0F8B9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562" y="5920848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7F5FF3A9-9973-8C4F-901B-1D7D261AE4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79035" y="594913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7F5FF3A9-9973-8C4F-901B-1D7D261AE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035" y="5949138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91ED921F-D3A7-5A44-8160-C1E6BEBF28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94913" y="594624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91ED921F-D3A7-5A44-8160-C1E6BEBF2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913" y="5946248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C284FB9F-A0FA-3646-9805-F352C15C96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10726" y="594624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C284FB9F-A0FA-3646-9805-F352C15C9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726" y="5946248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31334007-DA71-A444-AD47-E635C44D54B7}"/>
              </a:ext>
            </a:extLst>
          </p:cNvPr>
          <p:cNvGrpSpPr/>
          <p:nvPr/>
        </p:nvGrpSpPr>
        <p:grpSpPr>
          <a:xfrm rot="16200000">
            <a:off x="7851457" y="4468795"/>
            <a:ext cx="1364224" cy="311369"/>
            <a:chOff x="2297660" y="4140835"/>
            <a:chExt cx="1364224" cy="311369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135F9424-7200-104A-8788-140A9F0708A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ADB0F5C-8F1A-284A-BAD4-45D90927B03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C53B0CC-5E06-4947-B814-68732EE76FE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CD0998B-DA2A-7E48-9E39-69EC418805D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B2A6805-9DF1-644F-AA84-E16155D85B8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0523761-D634-D54A-902D-48CE6B6AD33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ight Arrow 78">
            <a:extLst>
              <a:ext uri="{FF2B5EF4-FFF2-40B4-BE49-F238E27FC236}">
                <a16:creationId xmlns:a16="http://schemas.microsoft.com/office/drawing/2014/main" id="{29A5D587-3BF7-D844-A079-BAA35E549D73}"/>
              </a:ext>
            </a:extLst>
          </p:cNvPr>
          <p:cNvSpPr/>
          <p:nvPr/>
        </p:nvSpPr>
        <p:spPr>
          <a:xfrm rot="16200000">
            <a:off x="8248746" y="554449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A1C20D9-5FA9-374C-BE0E-EE8AB6D1C62B}"/>
              </a:ext>
            </a:extLst>
          </p:cNvPr>
          <p:cNvGrpSpPr/>
          <p:nvPr/>
        </p:nvGrpSpPr>
        <p:grpSpPr>
          <a:xfrm rot="16200000">
            <a:off x="8906216" y="4468795"/>
            <a:ext cx="1364224" cy="311369"/>
            <a:chOff x="2297660" y="4140835"/>
            <a:chExt cx="1364224" cy="311369"/>
          </a:xfrm>
        </p:grpSpPr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1976AF41-49E3-B943-8E6D-DC1B1262F09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91B1D3D-F543-894F-A7C8-6EFC086504B1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E70BD05-7EAF-8A4A-9678-C70110ADFC0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3138A90-83DB-DC43-B8FC-FEB33326AD3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C2083F9-CEA3-FD4A-9B12-9888B07311F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B1CFC66-4603-7D4A-AE30-9BF7C237B0D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ight Arrow 87">
            <a:extLst>
              <a:ext uri="{FF2B5EF4-FFF2-40B4-BE49-F238E27FC236}">
                <a16:creationId xmlns:a16="http://schemas.microsoft.com/office/drawing/2014/main" id="{43773DE8-DAC4-FE4C-95AB-4C087B78FA83}"/>
              </a:ext>
            </a:extLst>
          </p:cNvPr>
          <p:cNvSpPr/>
          <p:nvPr/>
        </p:nvSpPr>
        <p:spPr>
          <a:xfrm rot="16200000">
            <a:off x="9303505" y="554449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Arrow 96">
            <a:extLst>
              <a:ext uri="{FF2B5EF4-FFF2-40B4-BE49-F238E27FC236}">
                <a16:creationId xmlns:a16="http://schemas.microsoft.com/office/drawing/2014/main" id="{BBFE39C6-1C06-044C-B5EA-1BB7F378DC30}"/>
              </a:ext>
            </a:extLst>
          </p:cNvPr>
          <p:cNvSpPr/>
          <p:nvPr/>
        </p:nvSpPr>
        <p:spPr>
          <a:xfrm flipH="1">
            <a:off x="9765231" y="4435699"/>
            <a:ext cx="69706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B374F78-E280-B94F-9213-883BD45B7F24}"/>
              </a:ext>
            </a:extLst>
          </p:cNvPr>
          <p:cNvGrpSpPr/>
          <p:nvPr/>
        </p:nvGrpSpPr>
        <p:grpSpPr>
          <a:xfrm rot="16200000">
            <a:off x="9994460" y="4468794"/>
            <a:ext cx="1364224" cy="311369"/>
            <a:chOff x="2297660" y="4140835"/>
            <a:chExt cx="1364224" cy="311369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11A36619-4FD0-7142-81D9-64797D16226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163A9B6-F408-2E4B-BC1D-C4EFE8149241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D0497E2C-6164-A142-BEA0-1FFB08C1FD1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5212A3B-5D92-2A47-BF72-980F2FA3858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09A8B01-542A-E14C-8CEE-FC7B27DFF89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C7DD58B-482B-554F-8A71-D053E84DE6C2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ight Arrow 104">
            <a:extLst>
              <a:ext uri="{FF2B5EF4-FFF2-40B4-BE49-F238E27FC236}">
                <a16:creationId xmlns:a16="http://schemas.microsoft.com/office/drawing/2014/main" id="{D8ABD822-3B1F-6C41-97B2-4AEF84AA1398}"/>
              </a:ext>
            </a:extLst>
          </p:cNvPr>
          <p:cNvSpPr/>
          <p:nvPr/>
        </p:nvSpPr>
        <p:spPr>
          <a:xfrm rot="16200000">
            <a:off x="10391749" y="554449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ight Arrow 140">
            <a:extLst>
              <a:ext uri="{FF2B5EF4-FFF2-40B4-BE49-F238E27FC236}">
                <a16:creationId xmlns:a16="http://schemas.microsoft.com/office/drawing/2014/main" id="{C396A0BD-2E23-9743-90F5-1420822D90FB}"/>
              </a:ext>
            </a:extLst>
          </p:cNvPr>
          <p:cNvSpPr/>
          <p:nvPr/>
        </p:nvSpPr>
        <p:spPr>
          <a:xfrm flipH="1">
            <a:off x="8683980" y="4435699"/>
            <a:ext cx="69706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ight Arrow 141">
            <a:extLst>
              <a:ext uri="{FF2B5EF4-FFF2-40B4-BE49-F238E27FC236}">
                <a16:creationId xmlns:a16="http://schemas.microsoft.com/office/drawing/2014/main" id="{7DEB3022-6D1B-0245-8BCA-944CA325073B}"/>
              </a:ext>
            </a:extLst>
          </p:cNvPr>
          <p:cNvSpPr/>
          <p:nvPr/>
        </p:nvSpPr>
        <p:spPr>
          <a:xfrm flipH="1">
            <a:off x="7618738" y="4448222"/>
            <a:ext cx="69706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A596422A-F0B4-4C44-B27A-7F8317E709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336558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A596422A-F0B4-4C44-B27A-7F8317E70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3365585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41F321AD-A534-A649-B742-903975DA94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338964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41F321AD-A534-A649-B742-903975DA9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338964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A81F32A8-B123-934B-AAFB-081560D876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338968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A81F32A8-B123-934B-AAFB-081560D87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3389683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55818F1A-0D8E-F04E-AC45-0139433E0B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337787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55818F1A-0D8E-F04E-AC45-0139433E0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3377875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Content Placeholder 2">
                <a:extLst>
                  <a:ext uri="{FF2B5EF4-FFF2-40B4-BE49-F238E27FC236}">
                    <a16:creationId xmlns:a16="http://schemas.microsoft.com/office/drawing/2014/main" id="{30973258-1FC5-C147-8290-0223E0AA82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81437" y="341505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5" name="Content Placeholder 2">
                <a:extLst>
                  <a:ext uri="{FF2B5EF4-FFF2-40B4-BE49-F238E27FC236}">
                    <a16:creationId xmlns:a16="http://schemas.microsoft.com/office/drawing/2014/main" id="{30973258-1FC5-C147-8290-0223E0AA8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437" y="3415053"/>
                <a:ext cx="466367" cy="503588"/>
              </a:xfrm>
              <a:prstGeom prst="rect">
                <a:avLst/>
              </a:prstGeom>
              <a:blipFill>
                <a:blip r:embed="rId13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Content Placeholder 2">
                <a:extLst>
                  <a:ext uri="{FF2B5EF4-FFF2-40B4-BE49-F238E27FC236}">
                    <a16:creationId xmlns:a16="http://schemas.microsoft.com/office/drawing/2014/main" id="{280BE8FE-1FF3-9C44-ADBF-62D68593B7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15817" y="343911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6" name="Content Placeholder 2">
                <a:extLst>
                  <a:ext uri="{FF2B5EF4-FFF2-40B4-BE49-F238E27FC236}">
                    <a16:creationId xmlns:a16="http://schemas.microsoft.com/office/drawing/2014/main" id="{280BE8FE-1FF3-9C44-ADBF-62D68593B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817" y="3439115"/>
                <a:ext cx="466367" cy="503588"/>
              </a:xfrm>
              <a:prstGeom prst="rect">
                <a:avLst/>
              </a:prstGeom>
              <a:blipFill>
                <a:blip r:embed="rId14"/>
                <a:stretch>
                  <a:fillRect l="-1578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Content Placeholder 2">
                <a:extLst>
                  <a:ext uri="{FF2B5EF4-FFF2-40B4-BE49-F238E27FC236}">
                    <a16:creationId xmlns:a16="http://schemas.microsoft.com/office/drawing/2014/main" id="{A07DEFB1-20A0-2F49-95D3-4A3A9BE43D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28420" y="343915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7" name="Content Placeholder 2">
                <a:extLst>
                  <a:ext uri="{FF2B5EF4-FFF2-40B4-BE49-F238E27FC236}">
                    <a16:creationId xmlns:a16="http://schemas.microsoft.com/office/drawing/2014/main" id="{A07DEFB1-20A0-2F49-95D3-4A3A9BE43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420" y="3439151"/>
                <a:ext cx="466367" cy="503588"/>
              </a:xfrm>
              <a:prstGeom prst="rect">
                <a:avLst/>
              </a:prstGeom>
              <a:blipFill>
                <a:blip r:embed="rId15"/>
                <a:stretch>
                  <a:fillRect l="-1578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Content Placeholder 2">
                <a:extLst>
                  <a:ext uri="{FF2B5EF4-FFF2-40B4-BE49-F238E27FC236}">
                    <a16:creationId xmlns:a16="http://schemas.microsoft.com/office/drawing/2014/main" id="{88CCFE5D-301B-6247-BAA2-626133E8A5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06600" y="342734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8" name="Content Placeholder 2">
                <a:extLst>
                  <a:ext uri="{FF2B5EF4-FFF2-40B4-BE49-F238E27FC236}">
                    <a16:creationId xmlns:a16="http://schemas.microsoft.com/office/drawing/2014/main" id="{88CCFE5D-301B-6247-BAA2-626133E8A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600" y="3427343"/>
                <a:ext cx="466367" cy="503588"/>
              </a:xfrm>
              <a:prstGeom prst="rect">
                <a:avLst/>
              </a:prstGeom>
              <a:blipFill>
                <a:blip r:embed="rId16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F2F8E7E-85F9-1C41-A63D-B3A0EEA0D934}"/>
              </a:ext>
            </a:extLst>
          </p:cNvPr>
          <p:cNvGrpSpPr/>
          <p:nvPr/>
        </p:nvGrpSpPr>
        <p:grpSpPr>
          <a:xfrm rot="16200000">
            <a:off x="4240169" y="2496690"/>
            <a:ext cx="1116182" cy="311369"/>
            <a:chOff x="2297660" y="4140836"/>
            <a:chExt cx="1116182" cy="311369"/>
          </a:xfrm>
        </p:grpSpPr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id="{831421CC-D4E8-7A4B-9A77-B1D994BC2D10}"/>
                </a:ext>
              </a:extLst>
            </p:cNvPr>
            <p:cNvSpPr/>
            <p:nvPr/>
          </p:nvSpPr>
          <p:spPr>
            <a:xfrm>
              <a:off x="2297660" y="4140836"/>
              <a:ext cx="1116182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54C2483-4325-BC4C-9F2C-8E7415159B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1EC24B26-5C89-0B46-9173-F7E87DBAC7C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8BD8C7F1-38F5-0948-A2F1-EAEBA90F202E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987BCF7B-C9AE-5C47-B8D8-DAB27F0626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Content Placeholder 2">
                <a:extLst>
                  <a:ext uri="{FF2B5EF4-FFF2-40B4-BE49-F238E27FC236}">
                    <a16:creationId xmlns:a16="http://schemas.microsoft.com/office/drawing/2014/main" id="{54C140CB-0AB0-5047-A16E-E34C85B3BF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9574" y="271825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6" name="Content Placeholder 2">
                <a:extLst>
                  <a:ext uri="{FF2B5EF4-FFF2-40B4-BE49-F238E27FC236}">
                    <a16:creationId xmlns:a16="http://schemas.microsoft.com/office/drawing/2014/main" id="{54C140CB-0AB0-5047-A16E-E34C85B3B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574" y="2718257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Content Placeholder 2">
                <a:extLst>
                  <a:ext uri="{FF2B5EF4-FFF2-40B4-BE49-F238E27FC236}">
                    <a16:creationId xmlns:a16="http://schemas.microsoft.com/office/drawing/2014/main" id="{759E582D-C931-B049-9A38-57BC4B2C61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2465" y="214163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7" name="Content Placeholder 2">
                <a:extLst>
                  <a:ext uri="{FF2B5EF4-FFF2-40B4-BE49-F238E27FC236}">
                    <a16:creationId xmlns:a16="http://schemas.microsoft.com/office/drawing/2014/main" id="{759E582D-C931-B049-9A38-57BC4B2C6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465" y="2141638"/>
                <a:ext cx="466367" cy="503588"/>
              </a:xfrm>
              <a:prstGeom prst="rect">
                <a:avLst/>
              </a:prstGeom>
              <a:blipFill>
                <a:blip r:embed="rId17"/>
                <a:stretch>
                  <a:fillRect l="-1578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24BA0F9-44C0-774A-A06F-16406522B7AB}"/>
              </a:ext>
            </a:extLst>
          </p:cNvPr>
          <p:cNvGrpSpPr/>
          <p:nvPr/>
        </p:nvGrpSpPr>
        <p:grpSpPr>
          <a:xfrm rot="16200000">
            <a:off x="5465297" y="2496690"/>
            <a:ext cx="1116182" cy="311369"/>
            <a:chOff x="2297660" y="4140836"/>
            <a:chExt cx="1116182" cy="311369"/>
          </a:xfrm>
        </p:grpSpPr>
        <p:sp>
          <p:nvSpPr>
            <p:cNvPr id="159" name="Rounded Rectangle 158">
              <a:extLst>
                <a:ext uri="{FF2B5EF4-FFF2-40B4-BE49-F238E27FC236}">
                  <a16:creationId xmlns:a16="http://schemas.microsoft.com/office/drawing/2014/main" id="{82CC5667-8536-4A43-B47E-9D35FB5D2DFF}"/>
                </a:ext>
              </a:extLst>
            </p:cNvPr>
            <p:cNvSpPr/>
            <p:nvPr/>
          </p:nvSpPr>
          <p:spPr>
            <a:xfrm>
              <a:off x="2297660" y="4140836"/>
              <a:ext cx="1116182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9AACF1C8-50C5-D643-B95A-FB68837AA0A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32E5D5A8-3C96-6244-A57D-AF5026689E0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4B99EA73-83E4-1149-AF5D-C53C7DF88BC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FA16EBA4-6072-C941-A1BC-F5207FAB0130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Content Placeholder 2">
                <a:extLst>
                  <a:ext uri="{FF2B5EF4-FFF2-40B4-BE49-F238E27FC236}">
                    <a16:creationId xmlns:a16="http://schemas.microsoft.com/office/drawing/2014/main" id="{80778044-62FA-3C43-A421-4722343DBE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74702" y="271825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4" name="Content Placeholder 2">
                <a:extLst>
                  <a:ext uri="{FF2B5EF4-FFF2-40B4-BE49-F238E27FC236}">
                    <a16:creationId xmlns:a16="http://schemas.microsoft.com/office/drawing/2014/main" id="{80778044-62FA-3C43-A421-4722343DB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702" y="2718257"/>
                <a:ext cx="466367" cy="503588"/>
              </a:xfrm>
              <a:prstGeom prst="rect">
                <a:avLst/>
              </a:prstGeom>
              <a:blipFill>
                <a:blip r:embed="rId18"/>
                <a:stretch>
                  <a:fillRect l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Content Placeholder 2">
                <a:extLst>
                  <a:ext uri="{FF2B5EF4-FFF2-40B4-BE49-F238E27FC236}">
                    <a16:creationId xmlns:a16="http://schemas.microsoft.com/office/drawing/2014/main" id="{41A88944-D2CC-5C4C-B790-78B1C92B9F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7593" y="2141638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5" name="Content Placeholder 2">
                <a:extLst>
                  <a:ext uri="{FF2B5EF4-FFF2-40B4-BE49-F238E27FC236}">
                    <a16:creationId xmlns:a16="http://schemas.microsoft.com/office/drawing/2014/main" id="{41A88944-D2CC-5C4C-B790-78B1C92B9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593" y="2141638"/>
                <a:ext cx="466367" cy="503588"/>
              </a:xfrm>
              <a:prstGeom prst="rect">
                <a:avLst/>
              </a:prstGeom>
              <a:blipFill>
                <a:blip r:embed="rId14"/>
                <a:stretch>
                  <a:fillRect l="-1578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98AD321-4E54-F848-B556-223A269037D7}"/>
              </a:ext>
            </a:extLst>
          </p:cNvPr>
          <p:cNvGrpSpPr/>
          <p:nvPr/>
        </p:nvGrpSpPr>
        <p:grpSpPr>
          <a:xfrm rot="16200000">
            <a:off x="6742070" y="2496689"/>
            <a:ext cx="1116182" cy="311369"/>
            <a:chOff x="2297660" y="4140836"/>
            <a:chExt cx="1116182" cy="311369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A2521774-C4A3-714B-A25E-501AE95601FF}"/>
                </a:ext>
              </a:extLst>
            </p:cNvPr>
            <p:cNvSpPr/>
            <p:nvPr/>
          </p:nvSpPr>
          <p:spPr>
            <a:xfrm>
              <a:off x="2297660" y="4140836"/>
              <a:ext cx="1116182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9D36962C-73CA-AB4D-923E-E1D044DD01AA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44F6ED50-39D8-1C41-971C-4046C8DBAFC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0FB70222-E092-0947-9C1C-84A2F453795E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FBBB9EB-AD38-9E43-B296-D6914275D29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Content Placeholder 2">
                <a:extLst>
                  <a:ext uri="{FF2B5EF4-FFF2-40B4-BE49-F238E27FC236}">
                    <a16:creationId xmlns:a16="http://schemas.microsoft.com/office/drawing/2014/main" id="{B4C3B82F-F6CE-E942-972C-E49F8F650A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51475" y="271825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2" name="Content Placeholder 2">
                <a:extLst>
                  <a:ext uri="{FF2B5EF4-FFF2-40B4-BE49-F238E27FC236}">
                    <a16:creationId xmlns:a16="http://schemas.microsoft.com/office/drawing/2014/main" id="{B4C3B82F-F6CE-E942-972C-E49F8F650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475" y="2718256"/>
                <a:ext cx="466367" cy="503588"/>
              </a:xfrm>
              <a:prstGeom prst="rect">
                <a:avLst/>
              </a:prstGeom>
              <a:blipFill>
                <a:blip r:embed="rId19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Content Placeholder 2">
                <a:extLst>
                  <a:ext uri="{FF2B5EF4-FFF2-40B4-BE49-F238E27FC236}">
                    <a16:creationId xmlns:a16="http://schemas.microsoft.com/office/drawing/2014/main" id="{1227E4BB-A705-0344-ABAA-7FE450EC2D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4366" y="214163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3" name="Content Placeholder 2">
                <a:extLst>
                  <a:ext uri="{FF2B5EF4-FFF2-40B4-BE49-F238E27FC236}">
                    <a16:creationId xmlns:a16="http://schemas.microsoft.com/office/drawing/2014/main" id="{1227E4BB-A705-0344-ABAA-7FE450EC2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366" y="2141637"/>
                <a:ext cx="466367" cy="503588"/>
              </a:xfrm>
              <a:prstGeom prst="rect">
                <a:avLst/>
              </a:prstGeom>
              <a:blipFill>
                <a:blip r:embed="rId15"/>
                <a:stretch>
                  <a:fillRect l="-1578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6947FB1-0D59-E042-A8C5-E94B6F4CADAD}"/>
              </a:ext>
            </a:extLst>
          </p:cNvPr>
          <p:cNvGrpSpPr/>
          <p:nvPr/>
        </p:nvGrpSpPr>
        <p:grpSpPr>
          <a:xfrm rot="16200000">
            <a:off x="8068409" y="2496688"/>
            <a:ext cx="1116182" cy="311369"/>
            <a:chOff x="2297660" y="4140836"/>
            <a:chExt cx="1116182" cy="311369"/>
          </a:xfrm>
        </p:grpSpPr>
        <p:sp>
          <p:nvSpPr>
            <p:cNvPr id="175" name="Rounded Rectangle 174">
              <a:extLst>
                <a:ext uri="{FF2B5EF4-FFF2-40B4-BE49-F238E27FC236}">
                  <a16:creationId xmlns:a16="http://schemas.microsoft.com/office/drawing/2014/main" id="{DC491FFE-AD71-B247-B36F-7072B63D15F3}"/>
                </a:ext>
              </a:extLst>
            </p:cNvPr>
            <p:cNvSpPr/>
            <p:nvPr/>
          </p:nvSpPr>
          <p:spPr>
            <a:xfrm>
              <a:off x="2297660" y="4140836"/>
              <a:ext cx="1116182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1D3C225-C5B3-4A47-AEDC-145500A6DC1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353E1EF-8012-2F49-9E99-C43745DB0F6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67A758EF-51DA-0048-8233-7564331A2171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F2CD9587-C696-544C-A65A-4E908D8F79D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id="{D03707FA-E873-424C-B2E3-2C2B842805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77814" y="271825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id="{D03707FA-E873-424C-B2E3-2C2B84280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814" y="2718255"/>
                <a:ext cx="466367" cy="503588"/>
              </a:xfrm>
              <a:prstGeom prst="rect">
                <a:avLst/>
              </a:prstGeom>
              <a:blipFill>
                <a:blip r:embed="rId20"/>
                <a:stretch>
                  <a:fillRect l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Content Placeholder 2">
                <a:extLst>
                  <a:ext uri="{FF2B5EF4-FFF2-40B4-BE49-F238E27FC236}">
                    <a16:creationId xmlns:a16="http://schemas.microsoft.com/office/drawing/2014/main" id="{8C987A6B-7C0D-D541-B105-6AC9838919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10705" y="214163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1" name="Content Placeholder 2">
                <a:extLst>
                  <a:ext uri="{FF2B5EF4-FFF2-40B4-BE49-F238E27FC236}">
                    <a16:creationId xmlns:a16="http://schemas.microsoft.com/office/drawing/2014/main" id="{8C987A6B-7C0D-D541-B105-6AC983891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705" y="2141636"/>
                <a:ext cx="466367" cy="503588"/>
              </a:xfrm>
              <a:prstGeom prst="rect">
                <a:avLst/>
              </a:prstGeom>
              <a:blipFill>
                <a:blip r:embed="rId21"/>
                <a:stretch>
                  <a:fillRect l="-16216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2" name="Right Arrow 181">
            <a:extLst>
              <a:ext uri="{FF2B5EF4-FFF2-40B4-BE49-F238E27FC236}">
                <a16:creationId xmlns:a16="http://schemas.microsoft.com/office/drawing/2014/main" id="{A926F4F4-B87E-4B41-BD76-1740003E40BB}"/>
              </a:ext>
            </a:extLst>
          </p:cNvPr>
          <p:cNvSpPr/>
          <p:nvPr/>
        </p:nvSpPr>
        <p:spPr>
          <a:xfrm rot="16200000">
            <a:off x="4559638" y="15488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Content Placeholder 2">
                <a:extLst>
                  <a:ext uri="{FF2B5EF4-FFF2-40B4-BE49-F238E27FC236}">
                    <a16:creationId xmlns:a16="http://schemas.microsoft.com/office/drawing/2014/main" id="{F6370C54-E9C3-1543-A81B-8D2F7A8171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9574" y="900929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3" name="Content Placeholder 2">
                <a:extLst>
                  <a:ext uri="{FF2B5EF4-FFF2-40B4-BE49-F238E27FC236}">
                    <a16:creationId xmlns:a16="http://schemas.microsoft.com/office/drawing/2014/main" id="{F6370C54-E9C3-1543-A81B-8D2F7A817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574" y="900929"/>
                <a:ext cx="1576747" cy="503588"/>
              </a:xfrm>
              <a:prstGeom prst="rect">
                <a:avLst/>
              </a:prstGeom>
              <a:blipFill>
                <a:blip r:embed="rId22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Right Arrow 183">
            <a:extLst>
              <a:ext uri="{FF2B5EF4-FFF2-40B4-BE49-F238E27FC236}">
                <a16:creationId xmlns:a16="http://schemas.microsoft.com/office/drawing/2014/main" id="{8323CFC9-88D9-714D-A876-B49F19DAA834}"/>
              </a:ext>
            </a:extLst>
          </p:cNvPr>
          <p:cNvSpPr/>
          <p:nvPr/>
        </p:nvSpPr>
        <p:spPr>
          <a:xfrm rot="16200000">
            <a:off x="5779561" y="156211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ight Arrow 184">
            <a:extLst>
              <a:ext uri="{FF2B5EF4-FFF2-40B4-BE49-F238E27FC236}">
                <a16:creationId xmlns:a16="http://schemas.microsoft.com/office/drawing/2014/main" id="{241A1BAA-2CBE-814A-BBCA-E9758D70D25A}"/>
              </a:ext>
            </a:extLst>
          </p:cNvPr>
          <p:cNvSpPr/>
          <p:nvPr/>
        </p:nvSpPr>
        <p:spPr>
          <a:xfrm rot="16200000">
            <a:off x="7065272" y="158155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ight Arrow 185">
            <a:extLst>
              <a:ext uri="{FF2B5EF4-FFF2-40B4-BE49-F238E27FC236}">
                <a16:creationId xmlns:a16="http://schemas.microsoft.com/office/drawing/2014/main" id="{92EC9B3F-93E1-094E-BF6C-199EAF265D2F}"/>
              </a:ext>
            </a:extLst>
          </p:cNvPr>
          <p:cNvSpPr/>
          <p:nvPr/>
        </p:nvSpPr>
        <p:spPr>
          <a:xfrm rot="16200000">
            <a:off x="8346028" y="15893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Content Placeholder 2">
                <a:extLst>
                  <a:ext uri="{FF2B5EF4-FFF2-40B4-BE49-F238E27FC236}">
                    <a16:creationId xmlns:a16="http://schemas.microsoft.com/office/drawing/2014/main" id="{53F0A7A8-88AD-D140-A2CE-FACA2356F3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5390" y="949597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7" name="Content Placeholder 2">
                <a:extLst>
                  <a:ext uri="{FF2B5EF4-FFF2-40B4-BE49-F238E27FC236}">
                    <a16:creationId xmlns:a16="http://schemas.microsoft.com/office/drawing/2014/main" id="{53F0A7A8-88AD-D140-A2CE-FACA2356F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390" y="949597"/>
                <a:ext cx="1576747" cy="503588"/>
              </a:xfrm>
              <a:prstGeom prst="rect">
                <a:avLst/>
              </a:prstGeom>
              <a:blipFill>
                <a:blip r:embed="rId2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Content Placeholder 2">
                <a:extLst>
                  <a:ext uri="{FF2B5EF4-FFF2-40B4-BE49-F238E27FC236}">
                    <a16:creationId xmlns:a16="http://schemas.microsoft.com/office/drawing/2014/main" id="{DC6D6CF4-577C-274F-B386-7C6DE64E21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29904" y="929582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8" name="Content Placeholder 2">
                <a:extLst>
                  <a:ext uri="{FF2B5EF4-FFF2-40B4-BE49-F238E27FC236}">
                    <a16:creationId xmlns:a16="http://schemas.microsoft.com/office/drawing/2014/main" id="{DC6D6CF4-577C-274F-B386-7C6DE64E2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904" y="929582"/>
                <a:ext cx="1576747" cy="503588"/>
              </a:xfrm>
              <a:prstGeom prst="rect">
                <a:avLst/>
              </a:prstGeom>
              <a:blipFill>
                <a:blip r:embed="rId2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Content Placeholder 2">
                <a:extLst>
                  <a:ext uri="{FF2B5EF4-FFF2-40B4-BE49-F238E27FC236}">
                    <a16:creationId xmlns:a16="http://schemas.microsoft.com/office/drawing/2014/main" id="{688A0DED-6535-0442-85D8-A7B141FC3B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95606" y="966092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9" name="Content Placeholder 2">
                <a:extLst>
                  <a:ext uri="{FF2B5EF4-FFF2-40B4-BE49-F238E27FC236}">
                    <a16:creationId xmlns:a16="http://schemas.microsoft.com/office/drawing/2014/main" id="{688A0DED-6535-0442-85D8-A7B141FC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606" y="966092"/>
                <a:ext cx="1576747" cy="503588"/>
              </a:xfrm>
              <a:prstGeom prst="rect">
                <a:avLst/>
              </a:prstGeom>
              <a:blipFill>
                <a:blip r:embed="rId25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Content Placeholder 2">
            <a:extLst>
              <a:ext uri="{FF2B5EF4-FFF2-40B4-BE49-F238E27FC236}">
                <a16:creationId xmlns:a16="http://schemas.microsoft.com/office/drawing/2014/main" id="{00D85FEA-08DD-4F46-8B51-CD266028460A}"/>
              </a:ext>
            </a:extLst>
          </p:cNvPr>
          <p:cNvSpPr txBox="1">
            <a:spLocks/>
          </p:cNvSpPr>
          <p:nvPr/>
        </p:nvSpPr>
        <p:spPr>
          <a:xfrm>
            <a:off x="236508" y="2420644"/>
            <a:ext cx="339399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Concatenate the hidden layers</a:t>
            </a:r>
          </a:p>
        </p:txBody>
      </p:sp>
      <p:sp>
        <p:nvSpPr>
          <p:cNvPr id="136" name="Slide Number Placeholder 9">
            <a:extLst>
              <a:ext uri="{FF2B5EF4-FFF2-40B4-BE49-F238E27FC236}">
                <a16:creationId xmlns:a16="http://schemas.microsoft.com/office/drawing/2014/main" id="{62810620-302D-484D-8002-021AC61C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68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itle 1">
            <a:extLst>
              <a:ext uri="{FF2B5EF4-FFF2-40B4-BE49-F238E27FC236}">
                <a16:creationId xmlns:a16="http://schemas.microsoft.com/office/drawing/2014/main" id="{EBAAB170-83EA-B447-9025-28D5F6121620}"/>
              </a:ext>
            </a:extLst>
          </p:cNvPr>
          <p:cNvSpPr txBox="1">
            <a:spLocks/>
          </p:cNvSpPr>
          <p:nvPr/>
        </p:nvSpPr>
        <p:spPr>
          <a:xfrm>
            <a:off x="1918356" y="1914267"/>
            <a:ext cx="9333844" cy="1290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Usually performs at </a:t>
            </a:r>
            <a:r>
              <a:rPr lang="en-US" sz="2600" dirty="0"/>
              <a:t>least</a:t>
            </a:r>
            <a:r>
              <a:rPr lang="en-US" sz="2400" dirty="0"/>
              <a:t> as well as </a:t>
            </a:r>
            <a:r>
              <a:rPr lang="en-US" sz="2400" dirty="0" err="1"/>
              <a:t>uni</a:t>
            </a:r>
            <a:r>
              <a:rPr lang="en-US" sz="2400" dirty="0"/>
              <a:t>-directional RNNs/LSTMs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Extensions: </a:t>
            </a:r>
            <a:r>
              <a:rPr lang="en-US" dirty="0">
                <a:solidFill>
                  <a:srgbClr val="7030A0"/>
                </a:solidFill>
              </a:rPr>
              <a:t>Bi-directional LSTMs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1D67D0-6B99-924F-B1CF-3096A240633B}"/>
              </a:ext>
            </a:extLst>
          </p:cNvPr>
          <p:cNvSpPr txBox="1">
            <a:spLocks/>
          </p:cNvSpPr>
          <p:nvPr/>
        </p:nvSpPr>
        <p:spPr>
          <a:xfrm>
            <a:off x="1379105" y="3407567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BI-LSTM ISSUES?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581927-7CC8-854F-9382-B957539E629F}"/>
              </a:ext>
            </a:extLst>
          </p:cNvPr>
          <p:cNvSpPr txBox="1">
            <a:spLocks/>
          </p:cNvSpPr>
          <p:nvPr/>
        </p:nvSpPr>
        <p:spPr>
          <a:xfrm>
            <a:off x="1379105" y="1226591"/>
            <a:ext cx="3689350" cy="551401"/>
          </a:xfrm>
          <a:prstGeom prst="rect">
            <a:avLst/>
          </a:prstGeom>
          <a:solidFill>
            <a:srgbClr val="92D05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BI-LSTM STRENGTHS?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884B2A-1829-7945-A664-8243CE6D98BC}"/>
              </a:ext>
            </a:extLst>
          </p:cNvPr>
          <p:cNvSpPr txBox="1">
            <a:spLocks/>
          </p:cNvSpPr>
          <p:nvPr/>
        </p:nvSpPr>
        <p:spPr>
          <a:xfrm>
            <a:off x="2007256" y="4162168"/>
            <a:ext cx="8673444" cy="2035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Slower to train</a:t>
            </a:r>
          </a:p>
          <a:p>
            <a:pPr marL="342900" indent="-3429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Only possible if access to full data is allowed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01830BA-2769-424A-9F38-F84235101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54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1931"/>
            <a:ext cx="7416799" cy="631203"/>
          </a:xfrm>
        </p:spPr>
        <p:txBody>
          <a:bodyPr>
            <a:normAutofit/>
          </a:bodyPr>
          <a:lstStyle/>
          <a:p>
            <a:r>
              <a:rPr lang="en-US" dirty="0"/>
              <a:t>Type of Unconditional Prediction</a:t>
            </a:r>
          </a:p>
        </p:txBody>
      </p:sp>
      <p:sp>
        <p:nvSpPr>
          <p:cNvPr id="107" name="Slide Number Placeholder 9">
            <a:extLst>
              <a:ext uri="{FF2B5EF4-FFF2-40B4-BE49-F238E27FC236}">
                <a16:creationId xmlns:a16="http://schemas.microsoft.com/office/drawing/2014/main" id="{9F9A4441-383C-2646-B516-7B89FA88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45985-C960-884C-951D-4746B2BC7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132" y="2057401"/>
            <a:ext cx="9075150" cy="200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817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Extensions: </a:t>
            </a:r>
            <a:r>
              <a:rPr lang="en-US" dirty="0">
                <a:solidFill>
                  <a:srgbClr val="7030A0"/>
                </a:solidFill>
              </a:rPr>
              <a:t>Stacked LSTMs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220D83-540B-A545-AE93-1975A8847A44}"/>
              </a:ext>
            </a:extLst>
          </p:cNvPr>
          <p:cNvSpPr txBox="1">
            <a:spLocks/>
          </p:cNvSpPr>
          <p:nvPr/>
        </p:nvSpPr>
        <p:spPr>
          <a:xfrm>
            <a:off x="340077" y="5954516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0A8F7A-0C41-1042-A538-717F31D9F1D2}"/>
              </a:ext>
            </a:extLst>
          </p:cNvPr>
          <p:cNvSpPr txBox="1">
            <a:spLocks/>
          </p:cNvSpPr>
          <p:nvPr/>
        </p:nvSpPr>
        <p:spPr>
          <a:xfrm>
            <a:off x="236508" y="4285661"/>
            <a:ext cx="1871692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 #1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4377CE-0706-914A-92BC-7FB789BAB97A}"/>
              </a:ext>
            </a:extLst>
          </p:cNvPr>
          <p:cNvGrpSpPr/>
          <p:nvPr/>
        </p:nvGrpSpPr>
        <p:grpSpPr>
          <a:xfrm rot="16200000">
            <a:off x="1954238" y="4583582"/>
            <a:ext cx="1086934" cy="311369"/>
            <a:chOff x="2297660" y="4140836"/>
            <a:chExt cx="1086934" cy="31136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6C8ACB1-4DE8-C34B-BBE1-52B0F3C86BA5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E1A6EB7-9B59-BF41-8A80-FAEA4B51C30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4F333C-A3C4-C34D-A8D0-264514E9505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F9F2533-B485-2341-97E6-863A44A3B0F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51967D-3608-3E43-819C-CA40D4B4BB7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F6910C14-BAA4-3148-8486-7878900FB35A}"/>
              </a:ext>
            </a:extLst>
          </p:cNvPr>
          <p:cNvSpPr/>
          <p:nvPr/>
        </p:nvSpPr>
        <p:spPr>
          <a:xfrm rot="16200000">
            <a:off x="221288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DB0BF050-0757-9A44-B2EB-AE8B5029B5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DB0BF050-0757-9A44-B2EB-AE8B5029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  <a:blipFill>
                <a:blip r:embed="rId2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ABCE2F27-B547-764E-812A-E552BC5E9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ABCE2F27-B547-764E-812A-E552BC5E9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8D0BECA6-99D6-AF42-A9D0-3955287010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8D0BECA6-99D6-AF42-A9D0-395528701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42FC6AA-9B3C-F14D-B852-9FC8995314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42FC6AA-9B3C-F14D-B852-9FC899531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ight Arrow 95">
            <a:extLst>
              <a:ext uri="{FF2B5EF4-FFF2-40B4-BE49-F238E27FC236}">
                <a16:creationId xmlns:a16="http://schemas.microsoft.com/office/drawing/2014/main" id="{6D483505-3904-5942-AA14-7C633380D35D}"/>
              </a:ext>
            </a:extLst>
          </p:cNvPr>
          <p:cNvSpPr/>
          <p:nvPr/>
        </p:nvSpPr>
        <p:spPr>
          <a:xfrm>
            <a:off x="275044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ight Arrow 114">
            <a:extLst>
              <a:ext uri="{FF2B5EF4-FFF2-40B4-BE49-F238E27FC236}">
                <a16:creationId xmlns:a16="http://schemas.microsoft.com/office/drawing/2014/main" id="{09DA31FA-88CE-6D4A-BCE1-7478789345C9}"/>
              </a:ext>
            </a:extLst>
          </p:cNvPr>
          <p:cNvSpPr/>
          <p:nvPr/>
        </p:nvSpPr>
        <p:spPr>
          <a:xfrm rot="16200000">
            <a:off x="3295042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37EAAA50-016A-1343-85BB-B614F8B0A2D4}"/>
              </a:ext>
            </a:extLst>
          </p:cNvPr>
          <p:cNvSpPr/>
          <p:nvPr/>
        </p:nvSpPr>
        <p:spPr>
          <a:xfrm>
            <a:off x="3832605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ight Arrow 125">
            <a:extLst>
              <a:ext uri="{FF2B5EF4-FFF2-40B4-BE49-F238E27FC236}">
                <a16:creationId xmlns:a16="http://schemas.microsoft.com/office/drawing/2014/main" id="{A9D312A5-5C73-0340-9CBB-901A11491F6A}"/>
              </a:ext>
            </a:extLst>
          </p:cNvPr>
          <p:cNvSpPr/>
          <p:nvPr/>
        </p:nvSpPr>
        <p:spPr>
          <a:xfrm rot="16200000">
            <a:off x="434980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>
            <a:extLst>
              <a:ext uri="{FF2B5EF4-FFF2-40B4-BE49-F238E27FC236}">
                <a16:creationId xmlns:a16="http://schemas.microsoft.com/office/drawing/2014/main" id="{98059384-5829-464B-9A4A-DF179A5B1FF0}"/>
              </a:ext>
            </a:extLst>
          </p:cNvPr>
          <p:cNvSpPr/>
          <p:nvPr/>
        </p:nvSpPr>
        <p:spPr>
          <a:xfrm>
            <a:off x="488736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Arrow 134">
            <a:extLst>
              <a:ext uri="{FF2B5EF4-FFF2-40B4-BE49-F238E27FC236}">
                <a16:creationId xmlns:a16="http://schemas.microsoft.com/office/drawing/2014/main" id="{E35BF99D-2E66-8D43-83D6-C99EC695631B}"/>
              </a:ext>
            </a:extLst>
          </p:cNvPr>
          <p:cNvSpPr/>
          <p:nvPr/>
        </p:nvSpPr>
        <p:spPr>
          <a:xfrm rot="16200000">
            <a:off x="5438045" y="55206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A596422A-F0B4-4C44-B27A-7F8317E709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9055" y="485978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A596422A-F0B4-4C44-B27A-7F8317E70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055" y="4859783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3158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41F321AD-A534-A649-B742-903975DA94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82471" y="485032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41F321AD-A534-A649-B742-903975DA9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471" y="4850324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A81F32A8-B123-934B-AAFB-081560D876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87364" y="485032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A81F32A8-B123-934B-AAFB-081560D87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364" y="4850324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55818F1A-0D8E-F04E-AC45-0139433E0B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8300" y="479527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55818F1A-0D8E-F04E-AC45-0139433E0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300" y="4795271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3158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91E4D0CD-1DA8-4F41-B7DB-2F05F50BB16C}"/>
              </a:ext>
            </a:extLst>
          </p:cNvPr>
          <p:cNvGrpSpPr/>
          <p:nvPr/>
        </p:nvGrpSpPr>
        <p:grpSpPr>
          <a:xfrm rot="16200000">
            <a:off x="3035293" y="4593041"/>
            <a:ext cx="1086934" cy="311369"/>
            <a:chOff x="2297660" y="4140836"/>
            <a:chExt cx="1086934" cy="311369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C14E4733-F96B-F144-8B72-B6C29F3F0B6C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14CB873-C08D-2941-88FD-3C3C5DB4159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95CEDE6-A905-3146-BB08-5AF3EF28E56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FC4993F-F1A1-6746-85B0-52C3BBD0B60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F299C72-A816-7F47-AE1D-0C2FAC7F694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9993990-8F41-6940-A7E0-0585BC10B004}"/>
              </a:ext>
            </a:extLst>
          </p:cNvPr>
          <p:cNvGrpSpPr/>
          <p:nvPr/>
        </p:nvGrpSpPr>
        <p:grpSpPr>
          <a:xfrm rot="16200000">
            <a:off x="4090052" y="4583583"/>
            <a:ext cx="1086934" cy="311369"/>
            <a:chOff x="2297660" y="4140836"/>
            <a:chExt cx="1086934" cy="311369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B5C07100-9725-4942-97A4-FC11FF77D84A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828E221-1501-BF44-9FD7-202CF0AF664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49852FA-9E73-F542-BF09-6D2B0BC61BAE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44EE373-B97E-2341-AA84-E975E2C6218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0AECA97-E80A-DF49-BAA4-2E43BAAD091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EAC9655-C94F-EA41-AB3C-0A375B177E42}"/>
              </a:ext>
            </a:extLst>
          </p:cNvPr>
          <p:cNvGrpSpPr/>
          <p:nvPr/>
        </p:nvGrpSpPr>
        <p:grpSpPr>
          <a:xfrm rot="16200000">
            <a:off x="5187354" y="4583582"/>
            <a:ext cx="1086934" cy="311369"/>
            <a:chOff x="2297660" y="4140836"/>
            <a:chExt cx="108693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4F943CEA-E36D-644B-8B7F-4714512C5477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170636C-4A10-FE4A-97D4-0012FECB4F4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513DFF4-C435-A84C-8102-097C2B7EFAC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712C54C-D83F-9C4D-BC53-1F35189638D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FB8AABF-AD26-954A-BA5D-52C890539C50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Title 1">
            <a:extLst>
              <a:ext uri="{FF2B5EF4-FFF2-40B4-BE49-F238E27FC236}">
                <a16:creationId xmlns:a16="http://schemas.microsoft.com/office/drawing/2014/main" id="{7FA762A4-87CB-0143-885E-CA59B229CDAD}"/>
              </a:ext>
            </a:extLst>
          </p:cNvPr>
          <p:cNvSpPr txBox="1">
            <a:spLocks/>
          </p:cNvSpPr>
          <p:nvPr/>
        </p:nvSpPr>
        <p:spPr>
          <a:xfrm>
            <a:off x="7010400" y="1934074"/>
            <a:ext cx="4737100" cy="403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/>
              <a:t>Hidden layers provide an abstraction (holds “meaning”). </a:t>
            </a:r>
          </a:p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/>
              <a:t>Stacking hidden layers provides increased abstractions.</a:t>
            </a:r>
          </a:p>
        </p:txBody>
      </p:sp>
      <p:sp>
        <p:nvSpPr>
          <p:cNvPr id="46" name="Slide Number Placeholder 9">
            <a:extLst>
              <a:ext uri="{FF2B5EF4-FFF2-40B4-BE49-F238E27FC236}">
                <a16:creationId xmlns:a16="http://schemas.microsoft.com/office/drawing/2014/main" id="{FA79F80C-4A61-C542-A79B-EDE432C7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27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Extensions: </a:t>
            </a:r>
            <a:r>
              <a:rPr lang="en-US" dirty="0">
                <a:solidFill>
                  <a:srgbClr val="7030A0"/>
                </a:solidFill>
              </a:rPr>
              <a:t>Stacked LSTMs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220D83-540B-A545-AE93-1975A8847A44}"/>
              </a:ext>
            </a:extLst>
          </p:cNvPr>
          <p:cNvSpPr txBox="1">
            <a:spLocks/>
          </p:cNvSpPr>
          <p:nvPr/>
        </p:nvSpPr>
        <p:spPr>
          <a:xfrm>
            <a:off x="340077" y="5954516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0A8F7A-0C41-1042-A538-717F31D9F1D2}"/>
              </a:ext>
            </a:extLst>
          </p:cNvPr>
          <p:cNvSpPr txBox="1">
            <a:spLocks/>
          </p:cNvSpPr>
          <p:nvPr/>
        </p:nvSpPr>
        <p:spPr>
          <a:xfrm>
            <a:off x="236508" y="4285661"/>
            <a:ext cx="1871692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 #1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4377CE-0706-914A-92BC-7FB789BAB97A}"/>
              </a:ext>
            </a:extLst>
          </p:cNvPr>
          <p:cNvGrpSpPr/>
          <p:nvPr/>
        </p:nvGrpSpPr>
        <p:grpSpPr>
          <a:xfrm rot="16200000">
            <a:off x="1954238" y="4583582"/>
            <a:ext cx="1086934" cy="311369"/>
            <a:chOff x="2297660" y="4140836"/>
            <a:chExt cx="1086934" cy="31136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6C8ACB1-4DE8-C34B-BBE1-52B0F3C86BA5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E1A6EB7-9B59-BF41-8A80-FAEA4B51C30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4F333C-A3C4-C34D-A8D0-264514E9505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F9F2533-B485-2341-97E6-863A44A3B0F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51967D-3608-3E43-819C-CA40D4B4BB7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F6910C14-BAA4-3148-8486-7878900FB35A}"/>
              </a:ext>
            </a:extLst>
          </p:cNvPr>
          <p:cNvSpPr/>
          <p:nvPr/>
        </p:nvSpPr>
        <p:spPr>
          <a:xfrm rot="16200000">
            <a:off x="221288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DB0BF050-0757-9A44-B2EB-AE8B5029B5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DB0BF050-0757-9A44-B2EB-AE8B5029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  <a:blipFill>
                <a:blip r:embed="rId2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ABCE2F27-B547-764E-812A-E552BC5E9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ABCE2F27-B547-764E-812A-E552BC5E9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8D0BECA6-99D6-AF42-A9D0-3955287010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8D0BECA6-99D6-AF42-A9D0-395528701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42FC6AA-9B3C-F14D-B852-9FC8995314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42FC6AA-9B3C-F14D-B852-9FC899531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ight Arrow 95">
            <a:extLst>
              <a:ext uri="{FF2B5EF4-FFF2-40B4-BE49-F238E27FC236}">
                <a16:creationId xmlns:a16="http://schemas.microsoft.com/office/drawing/2014/main" id="{6D483505-3904-5942-AA14-7C633380D35D}"/>
              </a:ext>
            </a:extLst>
          </p:cNvPr>
          <p:cNvSpPr/>
          <p:nvPr/>
        </p:nvSpPr>
        <p:spPr>
          <a:xfrm>
            <a:off x="275044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ight Arrow 114">
            <a:extLst>
              <a:ext uri="{FF2B5EF4-FFF2-40B4-BE49-F238E27FC236}">
                <a16:creationId xmlns:a16="http://schemas.microsoft.com/office/drawing/2014/main" id="{09DA31FA-88CE-6D4A-BCE1-7478789345C9}"/>
              </a:ext>
            </a:extLst>
          </p:cNvPr>
          <p:cNvSpPr/>
          <p:nvPr/>
        </p:nvSpPr>
        <p:spPr>
          <a:xfrm rot="16200000">
            <a:off x="3295042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37EAAA50-016A-1343-85BB-B614F8B0A2D4}"/>
              </a:ext>
            </a:extLst>
          </p:cNvPr>
          <p:cNvSpPr/>
          <p:nvPr/>
        </p:nvSpPr>
        <p:spPr>
          <a:xfrm>
            <a:off x="3832605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ight Arrow 125">
            <a:extLst>
              <a:ext uri="{FF2B5EF4-FFF2-40B4-BE49-F238E27FC236}">
                <a16:creationId xmlns:a16="http://schemas.microsoft.com/office/drawing/2014/main" id="{A9D312A5-5C73-0340-9CBB-901A11491F6A}"/>
              </a:ext>
            </a:extLst>
          </p:cNvPr>
          <p:cNvSpPr/>
          <p:nvPr/>
        </p:nvSpPr>
        <p:spPr>
          <a:xfrm rot="16200000">
            <a:off x="434980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>
            <a:extLst>
              <a:ext uri="{FF2B5EF4-FFF2-40B4-BE49-F238E27FC236}">
                <a16:creationId xmlns:a16="http://schemas.microsoft.com/office/drawing/2014/main" id="{98059384-5829-464B-9A4A-DF179A5B1FF0}"/>
              </a:ext>
            </a:extLst>
          </p:cNvPr>
          <p:cNvSpPr/>
          <p:nvPr/>
        </p:nvSpPr>
        <p:spPr>
          <a:xfrm>
            <a:off x="488736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Arrow 134">
            <a:extLst>
              <a:ext uri="{FF2B5EF4-FFF2-40B4-BE49-F238E27FC236}">
                <a16:creationId xmlns:a16="http://schemas.microsoft.com/office/drawing/2014/main" id="{E35BF99D-2E66-8D43-83D6-C99EC695631B}"/>
              </a:ext>
            </a:extLst>
          </p:cNvPr>
          <p:cNvSpPr/>
          <p:nvPr/>
        </p:nvSpPr>
        <p:spPr>
          <a:xfrm rot="16200000">
            <a:off x="5438045" y="55206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A596422A-F0B4-4C44-B27A-7F8317E709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9055" y="485978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A596422A-F0B4-4C44-B27A-7F8317E70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055" y="4859783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3158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41F321AD-A534-A649-B742-903975DA94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82471" y="485032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41F321AD-A534-A649-B742-903975DA9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471" y="4850324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A81F32A8-B123-934B-AAFB-081560D876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87364" y="485032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A81F32A8-B123-934B-AAFB-081560D87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364" y="4850324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55818F1A-0D8E-F04E-AC45-0139433E0B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8300" y="479527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55818F1A-0D8E-F04E-AC45-0139433E0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300" y="4795271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3158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91E4D0CD-1DA8-4F41-B7DB-2F05F50BB16C}"/>
              </a:ext>
            </a:extLst>
          </p:cNvPr>
          <p:cNvGrpSpPr/>
          <p:nvPr/>
        </p:nvGrpSpPr>
        <p:grpSpPr>
          <a:xfrm rot="16200000">
            <a:off x="3035293" y="4593041"/>
            <a:ext cx="1086934" cy="311369"/>
            <a:chOff x="2297660" y="4140836"/>
            <a:chExt cx="1086934" cy="311369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C14E4733-F96B-F144-8B72-B6C29F3F0B6C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14CB873-C08D-2941-88FD-3C3C5DB4159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95CEDE6-A905-3146-BB08-5AF3EF28E56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FC4993F-F1A1-6746-85B0-52C3BBD0B60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F299C72-A816-7F47-AE1D-0C2FAC7F694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9993990-8F41-6940-A7E0-0585BC10B004}"/>
              </a:ext>
            </a:extLst>
          </p:cNvPr>
          <p:cNvGrpSpPr/>
          <p:nvPr/>
        </p:nvGrpSpPr>
        <p:grpSpPr>
          <a:xfrm rot="16200000">
            <a:off x="4090052" y="4583583"/>
            <a:ext cx="1086934" cy="311369"/>
            <a:chOff x="2297660" y="4140836"/>
            <a:chExt cx="1086934" cy="311369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B5C07100-9725-4942-97A4-FC11FF77D84A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828E221-1501-BF44-9FD7-202CF0AF664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49852FA-9E73-F542-BF09-6D2B0BC61BAE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44EE373-B97E-2341-AA84-E975E2C6218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0AECA97-E80A-DF49-BAA4-2E43BAAD091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EAC9655-C94F-EA41-AB3C-0A375B177E42}"/>
              </a:ext>
            </a:extLst>
          </p:cNvPr>
          <p:cNvGrpSpPr/>
          <p:nvPr/>
        </p:nvGrpSpPr>
        <p:grpSpPr>
          <a:xfrm rot="16200000">
            <a:off x="5187354" y="4583582"/>
            <a:ext cx="1086934" cy="311369"/>
            <a:chOff x="2297660" y="4140836"/>
            <a:chExt cx="108693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4F943CEA-E36D-644B-8B7F-4714512C5477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170636C-4A10-FE4A-97D4-0012FECB4F4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513DFF4-C435-A84C-8102-097C2B7EFAC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712C54C-D83F-9C4D-BC53-1F35189638D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FB8AABF-AD26-954A-BA5D-52C890539C50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ight Arrow 76">
            <a:extLst>
              <a:ext uri="{FF2B5EF4-FFF2-40B4-BE49-F238E27FC236}">
                <a16:creationId xmlns:a16="http://schemas.microsoft.com/office/drawing/2014/main" id="{580C2F48-3292-5048-A861-767603608232}"/>
              </a:ext>
            </a:extLst>
          </p:cNvPr>
          <p:cNvSpPr/>
          <p:nvPr/>
        </p:nvSpPr>
        <p:spPr>
          <a:xfrm rot="16200000">
            <a:off x="5460352" y="3684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268592A9-D251-5548-B836-F8FC4B0C53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7393" y="295093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268592A9-D251-5548-B836-F8FC4B0C5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393" y="2950934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29730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A854A357-5A98-8141-8970-F96CCDB73032}"/>
              </a:ext>
            </a:extLst>
          </p:cNvPr>
          <p:cNvGrpSpPr/>
          <p:nvPr/>
        </p:nvGrpSpPr>
        <p:grpSpPr>
          <a:xfrm rot="16200000">
            <a:off x="5209661" y="2747320"/>
            <a:ext cx="1086934" cy="311369"/>
            <a:chOff x="2297660" y="4140836"/>
            <a:chExt cx="1086934" cy="311369"/>
          </a:xfrm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0706E1B4-7B27-8741-8567-C198D28483F9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BFDBF8E-099F-3A46-B5A3-289E2AFA2E4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7CBA112-FBD5-4C42-8D2C-CAF4777C50E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84E633B-D193-3E47-950D-7C9BA936969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B61DD4A-8620-BB4A-A2CD-754DDDAE854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ight Arrow 84">
            <a:extLst>
              <a:ext uri="{FF2B5EF4-FFF2-40B4-BE49-F238E27FC236}">
                <a16:creationId xmlns:a16="http://schemas.microsoft.com/office/drawing/2014/main" id="{A8601061-44FF-3C42-9B87-2F950EF61F4C}"/>
              </a:ext>
            </a:extLst>
          </p:cNvPr>
          <p:cNvSpPr/>
          <p:nvPr/>
        </p:nvSpPr>
        <p:spPr>
          <a:xfrm rot="16200000">
            <a:off x="4349801" y="3684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F51E097D-1789-1A4C-8C2A-DCF8884ABC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85263" y="300852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F51E097D-1789-1A4C-8C2A-DCF8884AB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263" y="3008527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C7E5CA12-7405-8A4C-A8EE-E3742C962494}"/>
              </a:ext>
            </a:extLst>
          </p:cNvPr>
          <p:cNvGrpSpPr/>
          <p:nvPr/>
        </p:nvGrpSpPr>
        <p:grpSpPr>
          <a:xfrm rot="16200000">
            <a:off x="4099110" y="2747320"/>
            <a:ext cx="1086934" cy="311369"/>
            <a:chOff x="2297660" y="4140836"/>
            <a:chExt cx="1086934" cy="311369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4D651A1-54E8-814A-A3AC-89910B77623C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803893E-8283-4C4D-95B5-EAD57D1629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DFD078B-5309-D544-B68A-A2CECCE5E9A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A2572B2-A3D0-BB4B-A02C-FC88C024B1A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B6484BE-1679-7540-92AE-F353128C8F0A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Right Arrow 97">
            <a:extLst>
              <a:ext uri="{FF2B5EF4-FFF2-40B4-BE49-F238E27FC236}">
                <a16:creationId xmlns:a16="http://schemas.microsoft.com/office/drawing/2014/main" id="{D0901EC3-7D6B-D04B-BDF1-F185A65C0CB5}"/>
              </a:ext>
            </a:extLst>
          </p:cNvPr>
          <p:cNvSpPr/>
          <p:nvPr/>
        </p:nvSpPr>
        <p:spPr>
          <a:xfrm rot="16200000">
            <a:off x="3312601" y="372838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61C37405-F4EF-DF40-9212-F4DA394D84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37221" y="300852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61C37405-F4EF-DF40-9212-F4DA394D8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221" y="3008527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F32AA692-6436-5044-9BC7-63C4DF62645F}"/>
              </a:ext>
            </a:extLst>
          </p:cNvPr>
          <p:cNvGrpSpPr/>
          <p:nvPr/>
        </p:nvGrpSpPr>
        <p:grpSpPr>
          <a:xfrm rot="16200000">
            <a:off x="3061910" y="2791327"/>
            <a:ext cx="1086934" cy="311369"/>
            <a:chOff x="2297660" y="4140836"/>
            <a:chExt cx="1086934" cy="311369"/>
          </a:xfrm>
        </p:grpSpPr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68C35F2D-D677-2945-81FB-872C2F68436B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FD2BCE8-03FD-B747-89F2-0373C5DF314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B0C5FE5-6AAE-FF49-89A3-6B0D0D1CCBEE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4CFA452-F14F-AE49-8F74-75BA18AF516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C6EE76CE-FA81-734D-A972-7CBAC37ED4E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Right Arrow 105">
            <a:extLst>
              <a:ext uri="{FF2B5EF4-FFF2-40B4-BE49-F238E27FC236}">
                <a16:creationId xmlns:a16="http://schemas.microsoft.com/office/drawing/2014/main" id="{84B7624E-9603-6343-B92F-32CC7793CE8E}"/>
              </a:ext>
            </a:extLst>
          </p:cNvPr>
          <p:cNvSpPr/>
          <p:nvPr/>
        </p:nvSpPr>
        <p:spPr>
          <a:xfrm rot="16200000">
            <a:off x="2236325" y="371135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72DC5D90-BB96-0246-9235-43CA199FC7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58761" y="298789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72DC5D90-BB96-0246-9235-43CA199FC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761" y="2987899"/>
                <a:ext cx="466367" cy="503588"/>
              </a:xfrm>
              <a:prstGeom prst="rect">
                <a:avLst/>
              </a:prstGeom>
              <a:blipFill>
                <a:blip r:embed="rId13"/>
                <a:stretch>
                  <a:fillRect l="-26316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6C1A61F-DDCB-0A45-AED6-3E767917C265}"/>
              </a:ext>
            </a:extLst>
          </p:cNvPr>
          <p:cNvGrpSpPr/>
          <p:nvPr/>
        </p:nvGrpSpPr>
        <p:grpSpPr>
          <a:xfrm rot="16200000">
            <a:off x="1985634" y="2774303"/>
            <a:ext cx="1086934" cy="311369"/>
            <a:chOff x="2297660" y="4140836"/>
            <a:chExt cx="1086934" cy="311369"/>
          </a:xfrm>
        </p:grpSpPr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id="{7EC97F44-AA28-3741-A5A0-B297EC6D06DE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AB83F98F-DBE4-0C4B-A478-CAE11C36B62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89EC2B0E-6A0B-0245-A742-5E9035123FE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A8AE5BCD-8D89-0F40-AA87-D180DE3386C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4DD1F60-7787-0740-A2E7-2B4CA332D01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Right Arrow 146">
            <a:extLst>
              <a:ext uri="{FF2B5EF4-FFF2-40B4-BE49-F238E27FC236}">
                <a16:creationId xmlns:a16="http://schemas.microsoft.com/office/drawing/2014/main" id="{5B5725A3-733F-464E-9F77-A5886F1F4DAD}"/>
              </a:ext>
            </a:extLst>
          </p:cNvPr>
          <p:cNvSpPr/>
          <p:nvPr/>
        </p:nvSpPr>
        <p:spPr>
          <a:xfrm>
            <a:off x="2746370" y="25424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ight Arrow 147">
            <a:extLst>
              <a:ext uri="{FF2B5EF4-FFF2-40B4-BE49-F238E27FC236}">
                <a16:creationId xmlns:a16="http://schemas.microsoft.com/office/drawing/2014/main" id="{499E9DCD-D251-5E41-B0AC-ED5312AAE2F4}"/>
              </a:ext>
            </a:extLst>
          </p:cNvPr>
          <p:cNvSpPr/>
          <p:nvPr/>
        </p:nvSpPr>
        <p:spPr>
          <a:xfrm>
            <a:off x="3828531" y="25424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5D384853-C8CB-AD43-B5F1-609A18F83F22}"/>
              </a:ext>
            </a:extLst>
          </p:cNvPr>
          <p:cNvSpPr/>
          <p:nvPr/>
        </p:nvSpPr>
        <p:spPr>
          <a:xfrm>
            <a:off x="4883290" y="25424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Content Placeholder 2">
            <a:extLst>
              <a:ext uri="{FF2B5EF4-FFF2-40B4-BE49-F238E27FC236}">
                <a16:creationId xmlns:a16="http://schemas.microsoft.com/office/drawing/2014/main" id="{F5B7D861-368C-8743-B094-586BB4A34693}"/>
              </a:ext>
            </a:extLst>
          </p:cNvPr>
          <p:cNvSpPr txBox="1">
            <a:spLocks/>
          </p:cNvSpPr>
          <p:nvPr/>
        </p:nvSpPr>
        <p:spPr>
          <a:xfrm>
            <a:off x="236508" y="2683946"/>
            <a:ext cx="1871692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 #2</a:t>
            </a:r>
          </a:p>
        </p:txBody>
      </p:sp>
      <p:sp>
        <p:nvSpPr>
          <p:cNvPr id="108" name="Title 1">
            <a:extLst>
              <a:ext uri="{FF2B5EF4-FFF2-40B4-BE49-F238E27FC236}">
                <a16:creationId xmlns:a16="http://schemas.microsoft.com/office/drawing/2014/main" id="{4C8514C0-2645-3B4D-BF7C-42C0E1C2CECD}"/>
              </a:ext>
            </a:extLst>
          </p:cNvPr>
          <p:cNvSpPr txBox="1">
            <a:spLocks/>
          </p:cNvSpPr>
          <p:nvPr/>
        </p:nvSpPr>
        <p:spPr>
          <a:xfrm>
            <a:off x="7010400" y="1934074"/>
            <a:ext cx="4737100" cy="403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/>
              <a:t>Hidden layers provide an abstraction (holds “meaning”). </a:t>
            </a:r>
          </a:p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/>
              <a:t>Stacking hidden layers provides increased abstractions.</a:t>
            </a:r>
          </a:p>
        </p:txBody>
      </p:sp>
      <p:sp>
        <p:nvSpPr>
          <p:cNvPr id="107" name="Slide Number Placeholder 9">
            <a:extLst>
              <a:ext uri="{FF2B5EF4-FFF2-40B4-BE49-F238E27FC236}">
                <a16:creationId xmlns:a16="http://schemas.microsoft.com/office/drawing/2014/main" id="{8DD9BB1C-13AB-984E-BEED-66581AC0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3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C4B7871-8570-9544-A628-29B6466C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61267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E29578"/>
                </a:solidFill>
                <a:latin typeface="Avenir Black" panose="02000503020000020003" pitchFamily="2" charset="0"/>
              </a:rPr>
              <a:t>QUIZ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0353AB-E688-074C-8FC5-42A75F723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390650"/>
            <a:ext cx="10198100" cy="3187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2D7D36-02BF-8A49-9A88-6904A2B89187}"/>
              </a:ext>
            </a:extLst>
          </p:cNvPr>
          <p:cNvSpPr/>
          <p:nvPr/>
        </p:nvSpPr>
        <p:spPr>
          <a:xfrm>
            <a:off x="2051050" y="4786690"/>
            <a:ext cx="8267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False. Need to be able to generate the same vocabulary. No guarantee that the 2 different sets of 100 docs had exactly the same words. You’d need to train them on identical training sets in order to fairly evaluate.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AB733-F762-8A4F-AA4B-6AFFEFEF0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71450"/>
            <a:ext cx="2438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6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Extensions: </a:t>
            </a:r>
            <a:r>
              <a:rPr lang="en-US" dirty="0">
                <a:solidFill>
                  <a:srgbClr val="7030A0"/>
                </a:solidFill>
              </a:rPr>
              <a:t>Stacked LSTMs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220D83-540B-A545-AE93-1975A8847A44}"/>
              </a:ext>
            </a:extLst>
          </p:cNvPr>
          <p:cNvSpPr txBox="1">
            <a:spLocks/>
          </p:cNvSpPr>
          <p:nvPr/>
        </p:nvSpPr>
        <p:spPr>
          <a:xfrm>
            <a:off x="340077" y="5954516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0A8F7A-0C41-1042-A538-717F31D9F1D2}"/>
              </a:ext>
            </a:extLst>
          </p:cNvPr>
          <p:cNvSpPr txBox="1">
            <a:spLocks/>
          </p:cNvSpPr>
          <p:nvPr/>
        </p:nvSpPr>
        <p:spPr>
          <a:xfrm>
            <a:off x="236508" y="4285661"/>
            <a:ext cx="1871692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 #1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4377CE-0706-914A-92BC-7FB789BAB97A}"/>
              </a:ext>
            </a:extLst>
          </p:cNvPr>
          <p:cNvGrpSpPr/>
          <p:nvPr/>
        </p:nvGrpSpPr>
        <p:grpSpPr>
          <a:xfrm rot="16200000">
            <a:off x="1954238" y="4583582"/>
            <a:ext cx="1086934" cy="311369"/>
            <a:chOff x="2297660" y="4140836"/>
            <a:chExt cx="1086934" cy="31136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6C8ACB1-4DE8-C34B-BBE1-52B0F3C86BA5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E1A6EB7-9B59-BF41-8A80-FAEA4B51C30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4F333C-A3C4-C34D-A8D0-264514E9505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F9F2533-B485-2341-97E6-863A44A3B0F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51967D-3608-3E43-819C-CA40D4B4BB7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F6910C14-BAA4-3148-8486-7878900FB35A}"/>
              </a:ext>
            </a:extLst>
          </p:cNvPr>
          <p:cNvSpPr/>
          <p:nvPr/>
        </p:nvSpPr>
        <p:spPr>
          <a:xfrm rot="16200000">
            <a:off x="221288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DB0BF050-0757-9A44-B2EB-AE8B5029B5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DB0BF050-0757-9A44-B2EB-AE8B5029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5896990"/>
                <a:ext cx="466367" cy="503588"/>
              </a:xfrm>
              <a:prstGeom prst="rect">
                <a:avLst/>
              </a:prstGeom>
              <a:blipFill>
                <a:blip r:embed="rId2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ABCE2F27-B547-764E-812A-E552BC5E9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ABCE2F27-B547-764E-812A-E552BC5E9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31" y="5925280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8D0BECA6-99D6-AF42-A9D0-3955287010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8D0BECA6-99D6-AF42-A9D0-395528701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209" y="5922390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42FC6AA-9B3C-F14D-B852-9FC8995314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42FC6AA-9B3C-F14D-B852-9FC899531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2" y="59223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ight Arrow 95">
            <a:extLst>
              <a:ext uri="{FF2B5EF4-FFF2-40B4-BE49-F238E27FC236}">
                <a16:creationId xmlns:a16="http://schemas.microsoft.com/office/drawing/2014/main" id="{6D483505-3904-5942-AA14-7C633380D35D}"/>
              </a:ext>
            </a:extLst>
          </p:cNvPr>
          <p:cNvSpPr/>
          <p:nvPr/>
        </p:nvSpPr>
        <p:spPr>
          <a:xfrm>
            <a:off x="275044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ight Arrow 114">
            <a:extLst>
              <a:ext uri="{FF2B5EF4-FFF2-40B4-BE49-F238E27FC236}">
                <a16:creationId xmlns:a16="http://schemas.microsoft.com/office/drawing/2014/main" id="{09DA31FA-88CE-6D4A-BCE1-7478789345C9}"/>
              </a:ext>
            </a:extLst>
          </p:cNvPr>
          <p:cNvSpPr/>
          <p:nvPr/>
        </p:nvSpPr>
        <p:spPr>
          <a:xfrm rot="16200000">
            <a:off x="3295042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37EAAA50-016A-1343-85BB-B614F8B0A2D4}"/>
              </a:ext>
            </a:extLst>
          </p:cNvPr>
          <p:cNvSpPr/>
          <p:nvPr/>
        </p:nvSpPr>
        <p:spPr>
          <a:xfrm>
            <a:off x="3832605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ight Arrow 125">
            <a:extLst>
              <a:ext uri="{FF2B5EF4-FFF2-40B4-BE49-F238E27FC236}">
                <a16:creationId xmlns:a16="http://schemas.microsoft.com/office/drawing/2014/main" id="{A9D312A5-5C73-0340-9CBB-901A11491F6A}"/>
              </a:ext>
            </a:extLst>
          </p:cNvPr>
          <p:cNvSpPr/>
          <p:nvPr/>
        </p:nvSpPr>
        <p:spPr>
          <a:xfrm rot="16200000">
            <a:off x="4349801" y="552063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>
            <a:extLst>
              <a:ext uri="{FF2B5EF4-FFF2-40B4-BE49-F238E27FC236}">
                <a16:creationId xmlns:a16="http://schemas.microsoft.com/office/drawing/2014/main" id="{98059384-5829-464B-9A4A-DF179A5B1FF0}"/>
              </a:ext>
            </a:extLst>
          </p:cNvPr>
          <p:cNvSpPr/>
          <p:nvPr/>
        </p:nvSpPr>
        <p:spPr>
          <a:xfrm>
            <a:off x="4887364" y="442306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Arrow 134">
            <a:extLst>
              <a:ext uri="{FF2B5EF4-FFF2-40B4-BE49-F238E27FC236}">
                <a16:creationId xmlns:a16="http://schemas.microsoft.com/office/drawing/2014/main" id="{E35BF99D-2E66-8D43-83D6-C99EC695631B}"/>
              </a:ext>
            </a:extLst>
          </p:cNvPr>
          <p:cNvSpPr/>
          <p:nvPr/>
        </p:nvSpPr>
        <p:spPr>
          <a:xfrm rot="16200000">
            <a:off x="5438045" y="55206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A596422A-F0B4-4C44-B27A-7F8317E709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9055" y="485978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A596422A-F0B4-4C44-B27A-7F8317E70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055" y="4859783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3158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41F321AD-A534-A649-B742-903975DA94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82471" y="485032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41F321AD-A534-A649-B742-903975DA9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471" y="4850324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A81F32A8-B123-934B-AAFB-081560D876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87364" y="485032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A81F32A8-B123-934B-AAFB-081560D87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364" y="4850324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55818F1A-0D8E-F04E-AC45-0139433E0B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8300" y="479527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55818F1A-0D8E-F04E-AC45-0139433E0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300" y="4795271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3158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91E4D0CD-1DA8-4F41-B7DB-2F05F50BB16C}"/>
              </a:ext>
            </a:extLst>
          </p:cNvPr>
          <p:cNvGrpSpPr/>
          <p:nvPr/>
        </p:nvGrpSpPr>
        <p:grpSpPr>
          <a:xfrm rot="16200000">
            <a:off x="3035293" y="4593041"/>
            <a:ext cx="1086934" cy="311369"/>
            <a:chOff x="2297660" y="4140836"/>
            <a:chExt cx="1086934" cy="311369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C14E4733-F96B-F144-8B72-B6C29F3F0B6C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14CB873-C08D-2941-88FD-3C3C5DB4159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95CEDE6-A905-3146-BB08-5AF3EF28E56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FC4993F-F1A1-6746-85B0-52C3BBD0B60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F299C72-A816-7F47-AE1D-0C2FAC7F694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9993990-8F41-6940-A7E0-0585BC10B004}"/>
              </a:ext>
            </a:extLst>
          </p:cNvPr>
          <p:cNvGrpSpPr/>
          <p:nvPr/>
        </p:nvGrpSpPr>
        <p:grpSpPr>
          <a:xfrm rot="16200000">
            <a:off x="4090052" y="4583583"/>
            <a:ext cx="1086934" cy="311369"/>
            <a:chOff x="2297660" y="4140836"/>
            <a:chExt cx="1086934" cy="311369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B5C07100-9725-4942-97A4-FC11FF77D84A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828E221-1501-BF44-9FD7-202CF0AF664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49852FA-9E73-F542-BF09-6D2B0BC61BAE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44EE373-B97E-2341-AA84-E975E2C6218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0AECA97-E80A-DF49-BAA4-2E43BAAD091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EAC9655-C94F-EA41-AB3C-0A375B177E42}"/>
              </a:ext>
            </a:extLst>
          </p:cNvPr>
          <p:cNvGrpSpPr/>
          <p:nvPr/>
        </p:nvGrpSpPr>
        <p:grpSpPr>
          <a:xfrm rot="16200000">
            <a:off x="5187354" y="4583582"/>
            <a:ext cx="1086934" cy="311369"/>
            <a:chOff x="2297660" y="4140836"/>
            <a:chExt cx="108693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4F943CEA-E36D-644B-8B7F-4714512C5477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170636C-4A10-FE4A-97D4-0012FECB4F4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513DFF4-C435-A84C-8102-097C2B7EFAC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712C54C-D83F-9C4D-BC53-1F35189638D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FB8AABF-AD26-954A-BA5D-52C890539C50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ight Arrow 76">
            <a:extLst>
              <a:ext uri="{FF2B5EF4-FFF2-40B4-BE49-F238E27FC236}">
                <a16:creationId xmlns:a16="http://schemas.microsoft.com/office/drawing/2014/main" id="{580C2F48-3292-5048-A861-767603608232}"/>
              </a:ext>
            </a:extLst>
          </p:cNvPr>
          <p:cNvSpPr/>
          <p:nvPr/>
        </p:nvSpPr>
        <p:spPr>
          <a:xfrm rot="16200000">
            <a:off x="5460352" y="3684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268592A9-D251-5548-B836-F8FC4B0C53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7393" y="295093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268592A9-D251-5548-B836-F8FC4B0C5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393" y="2950934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29730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A854A357-5A98-8141-8970-F96CCDB73032}"/>
              </a:ext>
            </a:extLst>
          </p:cNvPr>
          <p:cNvGrpSpPr/>
          <p:nvPr/>
        </p:nvGrpSpPr>
        <p:grpSpPr>
          <a:xfrm rot="16200000">
            <a:off x="5209661" y="2747320"/>
            <a:ext cx="1086934" cy="311369"/>
            <a:chOff x="2297660" y="4140836"/>
            <a:chExt cx="1086934" cy="311369"/>
          </a:xfrm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0706E1B4-7B27-8741-8567-C198D28483F9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BFDBF8E-099F-3A46-B5A3-289E2AFA2E4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7CBA112-FBD5-4C42-8D2C-CAF4777C50E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84E633B-D193-3E47-950D-7C9BA936969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B61DD4A-8620-BB4A-A2CD-754DDDAE854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ight Arrow 84">
            <a:extLst>
              <a:ext uri="{FF2B5EF4-FFF2-40B4-BE49-F238E27FC236}">
                <a16:creationId xmlns:a16="http://schemas.microsoft.com/office/drawing/2014/main" id="{A8601061-44FF-3C42-9B87-2F950EF61F4C}"/>
              </a:ext>
            </a:extLst>
          </p:cNvPr>
          <p:cNvSpPr/>
          <p:nvPr/>
        </p:nvSpPr>
        <p:spPr>
          <a:xfrm rot="16200000">
            <a:off x="4349801" y="3684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F51E097D-1789-1A4C-8C2A-DCF8884ABC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85263" y="300852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F51E097D-1789-1A4C-8C2A-DCF8884AB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263" y="3008527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C7E5CA12-7405-8A4C-A8EE-E3742C962494}"/>
              </a:ext>
            </a:extLst>
          </p:cNvPr>
          <p:cNvGrpSpPr/>
          <p:nvPr/>
        </p:nvGrpSpPr>
        <p:grpSpPr>
          <a:xfrm rot="16200000">
            <a:off x="4099110" y="2747320"/>
            <a:ext cx="1086934" cy="311369"/>
            <a:chOff x="2297660" y="4140836"/>
            <a:chExt cx="1086934" cy="311369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4D651A1-54E8-814A-A3AC-89910B77623C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803893E-8283-4C4D-95B5-EAD57D1629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DFD078B-5309-D544-B68A-A2CECCE5E9A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A2572B2-A3D0-BB4B-A02C-FC88C024B1A6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B6484BE-1679-7540-92AE-F353128C8F0A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Right Arrow 97">
            <a:extLst>
              <a:ext uri="{FF2B5EF4-FFF2-40B4-BE49-F238E27FC236}">
                <a16:creationId xmlns:a16="http://schemas.microsoft.com/office/drawing/2014/main" id="{D0901EC3-7D6B-D04B-BDF1-F185A65C0CB5}"/>
              </a:ext>
            </a:extLst>
          </p:cNvPr>
          <p:cNvSpPr/>
          <p:nvPr/>
        </p:nvSpPr>
        <p:spPr>
          <a:xfrm rot="16200000">
            <a:off x="3312601" y="372838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61C37405-F4EF-DF40-9212-F4DA394D84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37221" y="300852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61C37405-F4EF-DF40-9212-F4DA394D8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221" y="3008527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F32AA692-6436-5044-9BC7-63C4DF62645F}"/>
              </a:ext>
            </a:extLst>
          </p:cNvPr>
          <p:cNvGrpSpPr/>
          <p:nvPr/>
        </p:nvGrpSpPr>
        <p:grpSpPr>
          <a:xfrm rot="16200000">
            <a:off x="3061910" y="2791327"/>
            <a:ext cx="1086934" cy="311369"/>
            <a:chOff x="2297660" y="4140836"/>
            <a:chExt cx="1086934" cy="311369"/>
          </a:xfrm>
        </p:grpSpPr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68C35F2D-D677-2945-81FB-872C2F68436B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FD2BCE8-03FD-B747-89F2-0373C5DF314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B0C5FE5-6AAE-FF49-89A3-6B0D0D1CCBEE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4CFA452-F14F-AE49-8F74-75BA18AF516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C6EE76CE-FA81-734D-A972-7CBAC37ED4E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Right Arrow 105">
            <a:extLst>
              <a:ext uri="{FF2B5EF4-FFF2-40B4-BE49-F238E27FC236}">
                <a16:creationId xmlns:a16="http://schemas.microsoft.com/office/drawing/2014/main" id="{84B7624E-9603-6343-B92F-32CC7793CE8E}"/>
              </a:ext>
            </a:extLst>
          </p:cNvPr>
          <p:cNvSpPr/>
          <p:nvPr/>
        </p:nvSpPr>
        <p:spPr>
          <a:xfrm rot="16200000">
            <a:off x="2236325" y="371135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72DC5D90-BB96-0246-9235-43CA199FC7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58761" y="298789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72DC5D90-BB96-0246-9235-43CA199FC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761" y="2987899"/>
                <a:ext cx="466367" cy="503588"/>
              </a:xfrm>
              <a:prstGeom prst="rect">
                <a:avLst/>
              </a:prstGeom>
              <a:blipFill>
                <a:blip r:embed="rId13"/>
                <a:stretch>
                  <a:fillRect l="-26316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6C1A61F-DDCB-0A45-AED6-3E767917C265}"/>
              </a:ext>
            </a:extLst>
          </p:cNvPr>
          <p:cNvGrpSpPr/>
          <p:nvPr/>
        </p:nvGrpSpPr>
        <p:grpSpPr>
          <a:xfrm rot="16200000">
            <a:off x="1985634" y="2774303"/>
            <a:ext cx="1086934" cy="311369"/>
            <a:chOff x="2297660" y="4140836"/>
            <a:chExt cx="1086934" cy="311369"/>
          </a:xfrm>
        </p:grpSpPr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id="{7EC97F44-AA28-3741-A5A0-B297EC6D06DE}"/>
                </a:ext>
              </a:extLst>
            </p:cNvPr>
            <p:cNvSpPr/>
            <p:nvPr/>
          </p:nvSpPr>
          <p:spPr>
            <a:xfrm>
              <a:off x="2297660" y="4140836"/>
              <a:ext cx="108693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AB83F98F-DBE4-0C4B-A478-CAE11C36B62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89EC2B0E-6A0B-0245-A742-5E9035123FE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A8AE5BCD-8D89-0F40-AA87-D180DE3386C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4DD1F60-7787-0740-A2E7-2B4CA332D017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Right Arrow 146">
            <a:extLst>
              <a:ext uri="{FF2B5EF4-FFF2-40B4-BE49-F238E27FC236}">
                <a16:creationId xmlns:a16="http://schemas.microsoft.com/office/drawing/2014/main" id="{5B5725A3-733F-464E-9F77-A5886F1F4DAD}"/>
              </a:ext>
            </a:extLst>
          </p:cNvPr>
          <p:cNvSpPr/>
          <p:nvPr/>
        </p:nvSpPr>
        <p:spPr>
          <a:xfrm>
            <a:off x="2746370" y="25424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ight Arrow 147">
            <a:extLst>
              <a:ext uri="{FF2B5EF4-FFF2-40B4-BE49-F238E27FC236}">
                <a16:creationId xmlns:a16="http://schemas.microsoft.com/office/drawing/2014/main" id="{499E9DCD-D251-5E41-B0AC-ED5312AAE2F4}"/>
              </a:ext>
            </a:extLst>
          </p:cNvPr>
          <p:cNvSpPr/>
          <p:nvPr/>
        </p:nvSpPr>
        <p:spPr>
          <a:xfrm>
            <a:off x="3828531" y="25424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5D384853-C8CB-AD43-B5F1-609A18F83F22}"/>
              </a:ext>
            </a:extLst>
          </p:cNvPr>
          <p:cNvSpPr/>
          <p:nvPr/>
        </p:nvSpPr>
        <p:spPr>
          <a:xfrm>
            <a:off x="4883290" y="254243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ight Arrow 149">
            <a:extLst>
              <a:ext uri="{FF2B5EF4-FFF2-40B4-BE49-F238E27FC236}">
                <a16:creationId xmlns:a16="http://schemas.microsoft.com/office/drawing/2014/main" id="{4CD9B523-6B1C-1B4A-A295-89B5352DAC3C}"/>
              </a:ext>
            </a:extLst>
          </p:cNvPr>
          <p:cNvSpPr/>
          <p:nvPr/>
        </p:nvSpPr>
        <p:spPr>
          <a:xfrm rot="16200000">
            <a:off x="2264405" y="186633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Content Placeholder 2">
                <a:extLst>
                  <a:ext uri="{FF2B5EF4-FFF2-40B4-BE49-F238E27FC236}">
                    <a16:creationId xmlns:a16="http://schemas.microsoft.com/office/drawing/2014/main" id="{9BDFF76A-F19E-C448-BF9C-6C55744796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4341" y="1218390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1" name="Content Placeholder 2">
                <a:extLst>
                  <a:ext uri="{FF2B5EF4-FFF2-40B4-BE49-F238E27FC236}">
                    <a16:creationId xmlns:a16="http://schemas.microsoft.com/office/drawing/2014/main" id="{9BDFF76A-F19E-C448-BF9C-6C5574479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341" y="1218390"/>
                <a:ext cx="1576747" cy="503588"/>
              </a:xfrm>
              <a:prstGeom prst="rect">
                <a:avLst/>
              </a:prstGeom>
              <a:blipFill>
                <a:blip r:embed="rId1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ight Arrow 151">
            <a:extLst>
              <a:ext uri="{FF2B5EF4-FFF2-40B4-BE49-F238E27FC236}">
                <a16:creationId xmlns:a16="http://schemas.microsoft.com/office/drawing/2014/main" id="{456EAE4B-85A8-6E43-9778-6906A6512658}"/>
              </a:ext>
            </a:extLst>
          </p:cNvPr>
          <p:cNvSpPr/>
          <p:nvPr/>
        </p:nvSpPr>
        <p:spPr>
          <a:xfrm rot="16200000">
            <a:off x="3345258" y="189192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ight Arrow 152">
            <a:extLst>
              <a:ext uri="{FF2B5EF4-FFF2-40B4-BE49-F238E27FC236}">
                <a16:creationId xmlns:a16="http://schemas.microsoft.com/office/drawing/2014/main" id="{0E72A75E-302E-7A4D-BF37-9187914EF48E}"/>
              </a:ext>
            </a:extLst>
          </p:cNvPr>
          <p:cNvSpPr/>
          <p:nvPr/>
        </p:nvSpPr>
        <p:spPr>
          <a:xfrm rot="16200000">
            <a:off x="4382337" y="186020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ight Arrow 153">
            <a:extLst>
              <a:ext uri="{FF2B5EF4-FFF2-40B4-BE49-F238E27FC236}">
                <a16:creationId xmlns:a16="http://schemas.microsoft.com/office/drawing/2014/main" id="{A66F8539-51B8-B34D-BBFC-0090164A19EF}"/>
              </a:ext>
            </a:extLst>
          </p:cNvPr>
          <p:cNvSpPr/>
          <p:nvPr/>
        </p:nvSpPr>
        <p:spPr>
          <a:xfrm rot="16200000">
            <a:off x="5479460" y="186733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Content Placeholder 2">
                <a:extLst>
                  <a:ext uri="{FF2B5EF4-FFF2-40B4-BE49-F238E27FC236}">
                    <a16:creationId xmlns:a16="http://schemas.microsoft.com/office/drawing/2014/main" id="{8AD1E499-6931-024C-80F3-D90C6A3E10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1087" y="1279407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5" name="Content Placeholder 2">
                <a:extLst>
                  <a:ext uri="{FF2B5EF4-FFF2-40B4-BE49-F238E27FC236}">
                    <a16:creationId xmlns:a16="http://schemas.microsoft.com/office/drawing/2014/main" id="{8AD1E499-6931-024C-80F3-D90C6A3E1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087" y="1279407"/>
                <a:ext cx="1576747" cy="503588"/>
              </a:xfrm>
              <a:prstGeom prst="rect">
                <a:avLst/>
              </a:prstGeom>
              <a:blipFill>
                <a:blip r:embed="rId1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Content Placeholder 2">
                <a:extLst>
                  <a:ext uri="{FF2B5EF4-FFF2-40B4-BE49-F238E27FC236}">
                    <a16:creationId xmlns:a16="http://schemas.microsoft.com/office/drawing/2014/main" id="{C02D276B-6146-F141-9AEC-8577012666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6969" y="1208229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6" name="Content Placeholder 2">
                <a:extLst>
                  <a:ext uri="{FF2B5EF4-FFF2-40B4-BE49-F238E27FC236}">
                    <a16:creationId xmlns:a16="http://schemas.microsoft.com/office/drawing/2014/main" id="{C02D276B-6146-F141-9AEC-857701266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969" y="1208229"/>
                <a:ext cx="1576747" cy="503588"/>
              </a:xfrm>
              <a:prstGeom prst="rect">
                <a:avLst/>
              </a:prstGeom>
              <a:blipFill>
                <a:blip r:embed="rId16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Content Placeholder 2">
                <a:extLst>
                  <a:ext uri="{FF2B5EF4-FFF2-40B4-BE49-F238E27FC236}">
                    <a16:creationId xmlns:a16="http://schemas.microsoft.com/office/drawing/2014/main" id="{80117282-5B9F-524C-87A4-5861E06E99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38" y="1244048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7" name="Content Placeholder 2">
                <a:extLst>
                  <a:ext uri="{FF2B5EF4-FFF2-40B4-BE49-F238E27FC236}">
                    <a16:creationId xmlns:a16="http://schemas.microsoft.com/office/drawing/2014/main" id="{80117282-5B9F-524C-87A4-5861E06E9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38" y="1244048"/>
                <a:ext cx="1576747" cy="503588"/>
              </a:xfrm>
              <a:prstGeom prst="rect">
                <a:avLst/>
              </a:prstGeom>
              <a:blipFill>
                <a:blip r:embed="rId17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Content Placeholder 2">
            <a:extLst>
              <a:ext uri="{FF2B5EF4-FFF2-40B4-BE49-F238E27FC236}">
                <a16:creationId xmlns:a16="http://schemas.microsoft.com/office/drawing/2014/main" id="{71EA9BA7-C622-E140-AA01-660782644CA5}"/>
              </a:ext>
            </a:extLst>
          </p:cNvPr>
          <p:cNvSpPr txBox="1">
            <a:spLocks/>
          </p:cNvSpPr>
          <p:nvPr/>
        </p:nvSpPr>
        <p:spPr>
          <a:xfrm>
            <a:off x="286051" y="1311533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159" name="Content Placeholder 2">
            <a:extLst>
              <a:ext uri="{FF2B5EF4-FFF2-40B4-BE49-F238E27FC236}">
                <a16:creationId xmlns:a16="http://schemas.microsoft.com/office/drawing/2014/main" id="{F5B7D861-368C-8743-B094-586BB4A34693}"/>
              </a:ext>
            </a:extLst>
          </p:cNvPr>
          <p:cNvSpPr txBox="1">
            <a:spLocks/>
          </p:cNvSpPr>
          <p:nvPr/>
        </p:nvSpPr>
        <p:spPr>
          <a:xfrm>
            <a:off x="236508" y="2683946"/>
            <a:ext cx="1871692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 #2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981A08E6-5A16-F74B-B4F0-071DC88FC06B}"/>
              </a:ext>
            </a:extLst>
          </p:cNvPr>
          <p:cNvSpPr txBox="1">
            <a:spLocks/>
          </p:cNvSpPr>
          <p:nvPr/>
        </p:nvSpPr>
        <p:spPr>
          <a:xfrm>
            <a:off x="7010400" y="1934074"/>
            <a:ext cx="4737100" cy="403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/>
              <a:t>Hidden layers provide an abstraction (holds “meaning”). </a:t>
            </a:r>
          </a:p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/>
              <a:t>Stacking hidden layers provides increased abstractions.</a:t>
            </a:r>
          </a:p>
        </p:txBody>
      </p:sp>
      <p:sp>
        <p:nvSpPr>
          <p:cNvPr id="108" name="Slide Number Placeholder 9">
            <a:extLst>
              <a:ext uri="{FF2B5EF4-FFF2-40B4-BE49-F238E27FC236}">
                <a16:creationId xmlns:a16="http://schemas.microsoft.com/office/drawing/2014/main" id="{9A2C28EF-2FD3-094F-B998-0AF318F44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69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ELMo: </a:t>
            </a:r>
            <a:r>
              <a:rPr lang="en-US" dirty="0">
                <a:solidFill>
                  <a:srgbClr val="7030A0"/>
                </a:solidFill>
              </a:rPr>
              <a:t>Stacked Bi-directional LSTMs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219200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/>
              <a:t>General Idea:</a:t>
            </a:r>
          </a:p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Goal is to get highly rich, contextualized embeddings (</a:t>
            </a:r>
            <a:r>
              <a:rPr lang="en-US" sz="2400" dirty="0">
                <a:solidFill>
                  <a:srgbClr val="C00000"/>
                </a:solidFill>
              </a:rPr>
              <a:t>word tokens</a:t>
            </a:r>
            <a:r>
              <a:rPr lang="en-US" sz="2400" dirty="0"/>
              <a:t>)</a:t>
            </a:r>
          </a:p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Use both directions of context (bi-directional), with increasing abstractions (stacked)</a:t>
            </a:r>
          </a:p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Linearly combine all abstract representations (hidden layers) and optimize </a:t>
            </a:r>
            <a:r>
              <a:rPr lang="en-US" sz="2400" dirty="0" err="1"/>
              <a:t>w.r.t</a:t>
            </a:r>
            <a:r>
              <a:rPr lang="en-US" sz="2400" dirty="0"/>
              <a:t>. a particular task (e.g., sentiment classification) </a:t>
            </a:r>
          </a:p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F62442EC-7763-1E40-AC52-F5A867E8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168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ELMo: </a:t>
            </a:r>
            <a:r>
              <a:rPr lang="en-US" dirty="0">
                <a:solidFill>
                  <a:srgbClr val="7030A0"/>
                </a:solidFill>
              </a:rPr>
              <a:t>Stacked Bi-directional LSTMs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CDF496-88DB-AE46-8B6B-046F27311AD5}"/>
              </a:ext>
            </a:extLst>
          </p:cNvPr>
          <p:cNvSpPr/>
          <p:nvPr/>
        </p:nvSpPr>
        <p:spPr>
          <a:xfrm>
            <a:off x="260350" y="6243184"/>
            <a:ext cx="1051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Illustration: </a:t>
            </a:r>
            <a:r>
              <a:rPr lang="en-US" sz="1600" dirty="0">
                <a:hlinkClick r:id="rId3"/>
              </a:rPr>
              <a:t>http://jalammar.github.io/illustrated-bert/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CACC3B-BE82-9542-8481-65D6A6DE4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" y="1123950"/>
            <a:ext cx="11671300" cy="4610100"/>
          </a:xfrm>
          <a:prstGeom prst="rect">
            <a:avLst/>
          </a:prstGeom>
        </p:spPr>
      </p:pic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1E0947B4-D520-7C46-BE4C-B5FDD339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83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CDF496-88DB-AE46-8B6B-046F27311AD5}"/>
              </a:ext>
            </a:extLst>
          </p:cNvPr>
          <p:cNvSpPr/>
          <p:nvPr/>
        </p:nvSpPr>
        <p:spPr>
          <a:xfrm>
            <a:off x="260350" y="6243184"/>
            <a:ext cx="1051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Illustration: </a:t>
            </a:r>
            <a:r>
              <a:rPr lang="en-US" sz="1600" dirty="0">
                <a:hlinkClick r:id="rId3"/>
              </a:rPr>
              <a:t>http://jalammar.github.io/illustrated-bert/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61B66-6CE0-E84F-8B66-916C2EDD0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" y="185284"/>
            <a:ext cx="11798300" cy="6057900"/>
          </a:xfrm>
          <a:prstGeom prst="rect">
            <a:avLst/>
          </a:prstGeom>
        </p:spPr>
      </p:pic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79F2534A-6256-F240-AA44-7918EC88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831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ELMo: </a:t>
            </a:r>
            <a:r>
              <a:rPr lang="en-US" dirty="0">
                <a:solidFill>
                  <a:srgbClr val="7030A0"/>
                </a:solidFill>
              </a:rPr>
              <a:t>Stacked Bi-directional LSTMs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CDF496-88DB-AE46-8B6B-046F27311AD5}"/>
              </a:ext>
            </a:extLst>
          </p:cNvPr>
          <p:cNvSpPr/>
          <p:nvPr/>
        </p:nvSpPr>
        <p:spPr>
          <a:xfrm>
            <a:off x="241300" y="6388261"/>
            <a:ext cx="1051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Deep contextualized word representations</a:t>
            </a:r>
            <a:r>
              <a:rPr lang="en-US" sz="1400" dirty="0"/>
              <a:t>. Peters et al. NAACL 2018.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E4E55900-21E7-9F4D-8F44-CA5C0319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D831EA-DA4E-C540-9D67-2EA0C640B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42" y="1574292"/>
            <a:ext cx="11247120" cy="337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677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ELMo: </a:t>
            </a:r>
            <a:r>
              <a:rPr lang="en-US" dirty="0">
                <a:solidFill>
                  <a:srgbClr val="7030A0"/>
                </a:solidFill>
              </a:rPr>
              <a:t>Stacked Bi-directional LSTMs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CDF496-88DB-AE46-8B6B-046F27311AD5}"/>
              </a:ext>
            </a:extLst>
          </p:cNvPr>
          <p:cNvSpPr/>
          <p:nvPr/>
        </p:nvSpPr>
        <p:spPr>
          <a:xfrm>
            <a:off x="241300" y="6388261"/>
            <a:ext cx="1051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Deep contextualized word representations</a:t>
            </a:r>
            <a:r>
              <a:rPr lang="en-US" sz="1400" dirty="0"/>
              <a:t>. Peters et al. NAACL 2018.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E4E55900-21E7-9F4D-8F44-CA5C0319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E9DAC-C47A-9F43-BC3D-F2B95B38C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79" y="1183376"/>
            <a:ext cx="5146750" cy="3676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F990C9-0B7D-314A-8722-4A06054FC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850" y="1183376"/>
            <a:ext cx="5180171" cy="36762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94E9494-EE02-6540-AAED-BBE055C938E8}"/>
              </a:ext>
            </a:extLst>
          </p:cNvPr>
          <p:cNvSpPr txBox="1">
            <a:spLocks/>
          </p:cNvSpPr>
          <p:nvPr/>
        </p:nvSpPr>
        <p:spPr>
          <a:xfrm>
            <a:off x="903804" y="4923926"/>
            <a:ext cx="10515600" cy="11625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2000"/>
              </a:spcBef>
            </a:pPr>
            <a:r>
              <a:rPr lang="en-US" sz="2400" dirty="0"/>
              <a:t>The higher layer seems to learn </a:t>
            </a:r>
            <a:r>
              <a:rPr lang="en-US" sz="2400" b="1" dirty="0"/>
              <a:t>semantics</a:t>
            </a:r>
            <a:r>
              <a:rPr lang="en-US" sz="2400" dirty="0"/>
              <a:t> while the lower layer probably captured </a:t>
            </a:r>
            <a:r>
              <a:rPr lang="en-US" sz="2400" b="1" dirty="0"/>
              <a:t>syntactic</a:t>
            </a:r>
            <a:r>
              <a:rPr lang="en-US" sz="2400" dirty="0"/>
              <a:t> features</a:t>
            </a:r>
          </a:p>
          <a:p>
            <a:pPr marL="457200" indent="-457200" algn="ctr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2876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ELMo: </a:t>
            </a:r>
            <a:r>
              <a:rPr lang="en-US" dirty="0">
                <a:solidFill>
                  <a:srgbClr val="7030A0"/>
                </a:solidFill>
              </a:rPr>
              <a:t>Stacked Bi-directional LSTMs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ELMo yielded incredibly good </a:t>
            </a:r>
            <a:r>
              <a:rPr lang="en-US" sz="2400" dirty="0">
                <a:solidFill>
                  <a:srgbClr val="C00000"/>
                </a:solidFill>
              </a:rPr>
              <a:t>contextualized embeddings</a:t>
            </a:r>
            <a:r>
              <a:rPr lang="en-US" sz="2400" dirty="0"/>
              <a:t>, which yielded SOTA results when applied to many NLP tasks.</a:t>
            </a:r>
          </a:p>
          <a:p>
            <a:pPr marL="342900" indent="-3429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Main ELMo takeaway: </a:t>
            </a:r>
            <a:r>
              <a:rPr lang="en-US" sz="2400" dirty="0"/>
              <a:t>given enough training data, having tons of explicit connections between your vectors is useful</a:t>
            </a:r>
            <a:br>
              <a:rPr lang="en-US" sz="2400" dirty="0"/>
            </a:br>
            <a:r>
              <a:rPr lang="en-US" sz="2400" dirty="0"/>
              <a:t>(system can determine how to best use context)</a:t>
            </a:r>
          </a:p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CDF496-88DB-AE46-8B6B-046F27311AD5}"/>
              </a:ext>
            </a:extLst>
          </p:cNvPr>
          <p:cNvSpPr/>
          <p:nvPr/>
        </p:nvSpPr>
        <p:spPr>
          <a:xfrm>
            <a:off x="241300" y="6388261"/>
            <a:ext cx="1051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ELMo Slides: </a:t>
            </a:r>
            <a:r>
              <a:rPr lang="en-US" sz="1400" dirty="0">
                <a:hlinkClick r:id="rId3"/>
              </a:rPr>
              <a:t>https://www.slideshare.net/shuntaroy/a-review-of-deep-contextualized-word-representations-peters-2018</a:t>
            </a:r>
            <a:endParaRPr lang="en-US" sz="1400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E4E55900-21E7-9F4D-8F44-CA5C0319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1773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018407C-8079-D948-9F12-E38312AD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47</a:t>
            </a:fld>
            <a:endParaRPr lang="en-US"/>
          </a:p>
        </p:txBody>
      </p:sp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5F8695C7-8B28-774C-8458-8FF26A820E4B}"/>
              </a:ext>
            </a:extLst>
          </p:cNvPr>
          <p:cNvSpPr txBox="1">
            <a:spLocks/>
          </p:cNvSpPr>
          <p:nvPr/>
        </p:nvSpPr>
        <p:spPr>
          <a:xfrm>
            <a:off x="1717060" y="1647386"/>
            <a:ext cx="8963640" cy="4245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Language Modelling </a:t>
            </a:r>
            <a:r>
              <a:rPr lang="en-US" sz="2400" dirty="0">
                <a:latin typeface="Avenir Book" panose="02000503020000020003" pitchFamily="2" charset="0"/>
              </a:rPr>
              <a:t>may help us for other tasks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LSTMs</a:t>
            </a:r>
            <a:r>
              <a:rPr lang="en-US" sz="2400" dirty="0">
                <a:latin typeface="Avenir Book" panose="02000503020000020003" pitchFamily="2" charset="0"/>
              </a:rPr>
              <a:t> do a great job of capturing “</a:t>
            </a:r>
            <a:r>
              <a:rPr lang="en-US" sz="2400" i="1" dirty="0">
                <a:latin typeface="Avenir Book" panose="02000503020000020003" pitchFamily="2" charset="0"/>
              </a:rPr>
              <a:t>meaning</a:t>
            </a:r>
            <a:r>
              <a:rPr lang="en-US" sz="2400" dirty="0">
                <a:latin typeface="Avenir Book" panose="02000503020000020003" pitchFamily="2" charset="0"/>
              </a:rPr>
              <a:t>”, which can be used for almost every task</a:t>
            </a:r>
          </a:p>
          <a:p>
            <a:pPr lvl="1">
              <a:lnSpc>
                <a:spcPct val="100000"/>
              </a:lnSpc>
              <a:spcBef>
                <a:spcPts val="2000"/>
              </a:spcBef>
            </a:pPr>
            <a:r>
              <a:rPr lang="en-US" dirty="0">
                <a:latin typeface="Avenir Book" panose="02000503020000020003" pitchFamily="2" charset="0"/>
              </a:rPr>
              <a:t>Given a sequence of </a:t>
            </a: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N</a:t>
            </a:r>
            <a:r>
              <a:rPr lang="en-US" dirty="0">
                <a:latin typeface="Avenir Book" panose="02000503020000020003" pitchFamily="2" charset="0"/>
              </a:rPr>
              <a:t> words, we can produce </a:t>
            </a: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1</a:t>
            </a:r>
            <a:r>
              <a:rPr lang="en-US" dirty="0">
                <a:latin typeface="Avenir Book" panose="02000503020000020003" pitchFamily="2" charset="0"/>
              </a:rPr>
              <a:t> output</a:t>
            </a:r>
          </a:p>
          <a:p>
            <a:pPr lvl="1">
              <a:lnSpc>
                <a:spcPct val="100000"/>
              </a:lnSpc>
              <a:spcBef>
                <a:spcPts val="2000"/>
              </a:spcBef>
            </a:pPr>
            <a:r>
              <a:rPr lang="en-US" dirty="0">
                <a:latin typeface="Avenir Book" panose="02000503020000020003" pitchFamily="2" charset="0"/>
              </a:rPr>
              <a:t>Given a sequence of </a:t>
            </a: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N</a:t>
            </a:r>
            <a:r>
              <a:rPr lang="en-US" dirty="0">
                <a:latin typeface="Avenir Book" panose="02000503020000020003" pitchFamily="2" charset="0"/>
              </a:rPr>
              <a:t> words, we can produce </a:t>
            </a: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N</a:t>
            </a:r>
            <a:r>
              <a:rPr lang="en-US" dirty="0">
                <a:latin typeface="Avenir Book" panose="02000503020000020003" pitchFamily="2" charset="0"/>
              </a:rPr>
              <a:t> outputs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32157-90DF-834F-95EB-FE99F7F77C58}"/>
              </a:ext>
            </a:extLst>
          </p:cNvPr>
          <p:cNvSpPr/>
          <p:nvPr/>
        </p:nvSpPr>
        <p:spPr>
          <a:xfrm>
            <a:off x="1808332" y="860671"/>
            <a:ext cx="2001668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</a:pPr>
            <a:r>
              <a:rPr lang="en-US" sz="3600" dirty="0">
                <a:solidFill>
                  <a:schemeClr val="bg1"/>
                </a:solidFill>
                <a:latin typeface="Avenir Black" panose="02000503020000020003" pitchFamily="2" charset="0"/>
              </a:rPr>
              <a:t>RECAP</a:t>
            </a:r>
            <a:endParaRPr lang="en-US" sz="36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325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018407C-8079-D948-9F12-E38312AD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48</a:t>
            </a:fld>
            <a:endParaRPr lang="en-US"/>
          </a:p>
        </p:txBody>
      </p:sp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5F8695C7-8B28-774C-8458-8FF26A820E4B}"/>
              </a:ext>
            </a:extLst>
          </p:cNvPr>
          <p:cNvSpPr txBox="1">
            <a:spLocks/>
          </p:cNvSpPr>
          <p:nvPr/>
        </p:nvSpPr>
        <p:spPr>
          <a:xfrm>
            <a:off x="1717060" y="1647386"/>
            <a:ext cx="8963640" cy="4245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Language Modelling </a:t>
            </a:r>
            <a:r>
              <a:rPr lang="en-US" sz="2400" dirty="0">
                <a:latin typeface="Avenir Book" panose="02000503020000020003" pitchFamily="2" charset="0"/>
              </a:rPr>
              <a:t>may help us for other tasks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LSTMs</a:t>
            </a:r>
            <a:r>
              <a:rPr lang="en-US" sz="2400" dirty="0">
                <a:latin typeface="Avenir Book" panose="02000503020000020003" pitchFamily="2" charset="0"/>
              </a:rPr>
              <a:t> do a great job of capturing “</a:t>
            </a:r>
            <a:r>
              <a:rPr lang="en-US" sz="2400" i="1" dirty="0">
                <a:latin typeface="Avenir Book" panose="02000503020000020003" pitchFamily="2" charset="0"/>
              </a:rPr>
              <a:t>meaning</a:t>
            </a:r>
            <a:r>
              <a:rPr lang="en-US" sz="2400" dirty="0">
                <a:latin typeface="Avenir Book" panose="02000503020000020003" pitchFamily="2" charset="0"/>
              </a:rPr>
              <a:t>”, which can be used for almost every task</a:t>
            </a:r>
          </a:p>
          <a:p>
            <a:pPr lvl="1">
              <a:lnSpc>
                <a:spcPct val="100000"/>
              </a:lnSpc>
              <a:spcBef>
                <a:spcPts val="2000"/>
              </a:spcBef>
            </a:pPr>
            <a:r>
              <a:rPr lang="en-US" dirty="0">
                <a:latin typeface="Avenir Book" panose="02000503020000020003" pitchFamily="2" charset="0"/>
              </a:rPr>
              <a:t>Given a sequence of </a:t>
            </a: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N</a:t>
            </a:r>
            <a:r>
              <a:rPr lang="en-US" dirty="0">
                <a:latin typeface="Avenir Book" panose="02000503020000020003" pitchFamily="2" charset="0"/>
              </a:rPr>
              <a:t> words, we can produce </a:t>
            </a: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1</a:t>
            </a:r>
            <a:r>
              <a:rPr lang="en-US" dirty="0">
                <a:latin typeface="Avenir Book" panose="02000503020000020003" pitchFamily="2" charset="0"/>
              </a:rPr>
              <a:t> output</a:t>
            </a:r>
          </a:p>
          <a:p>
            <a:pPr lvl="1">
              <a:lnSpc>
                <a:spcPct val="100000"/>
              </a:lnSpc>
              <a:spcBef>
                <a:spcPts val="2000"/>
              </a:spcBef>
            </a:pPr>
            <a:r>
              <a:rPr lang="en-US" dirty="0">
                <a:latin typeface="Avenir Book" panose="02000503020000020003" pitchFamily="2" charset="0"/>
              </a:rPr>
              <a:t>Given a sequence of </a:t>
            </a: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N</a:t>
            </a:r>
            <a:r>
              <a:rPr lang="en-US" dirty="0">
                <a:latin typeface="Avenir Book" panose="02000503020000020003" pitchFamily="2" charset="0"/>
              </a:rPr>
              <a:t> words, we can produce </a:t>
            </a: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N</a:t>
            </a:r>
            <a:r>
              <a:rPr lang="en-US" dirty="0">
                <a:latin typeface="Avenir Book" panose="02000503020000020003" pitchFamily="2" charset="0"/>
              </a:rPr>
              <a:t> outputs</a:t>
            </a:r>
          </a:p>
          <a:p>
            <a:pPr lvl="1">
              <a:lnSpc>
                <a:spcPct val="100000"/>
              </a:lnSpc>
              <a:spcBef>
                <a:spcPts val="2000"/>
              </a:spcBef>
            </a:pPr>
            <a:r>
              <a:rPr lang="en-US" dirty="0">
                <a:latin typeface="Avenir Book" panose="02000503020000020003" pitchFamily="2" charset="0"/>
              </a:rPr>
              <a:t>What if we wish to have </a:t>
            </a: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M</a:t>
            </a:r>
            <a:r>
              <a:rPr lang="en-US" dirty="0">
                <a:latin typeface="Avenir Book" panose="02000503020000020003" pitchFamily="2" charset="0"/>
              </a:rPr>
              <a:t> outputs?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32157-90DF-834F-95EB-FE99F7F77C58}"/>
              </a:ext>
            </a:extLst>
          </p:cNvPr>
          <p:cNvSpPr/>
          <p:nvPr/>
        </p:nvSpPr>
        <p:spPr>
          <a:xfrm>
            <a:off x="1808332" y="860671"/>
            <a:ext cx="2001668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</a:pPr>
            <a:r>
              <a:rPr lang="en-US" sz="3600" dirty="0">
                <a:solidFill>
                  <a:schemeClr val="bg1"/>
                </a:solidFill>
                <a:latin typeface="Avenir Black" panose="02000503020000020003" pitchFamily="2" charset="0"/>
              </a:rPr>
              <a:t>RECAP</a:t>
            </a:r>
            <a:endParaRPr lang="en-US" sz="36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118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C6E9C7-878F-2C4C-95E8-511D25DA0DD1}"/>
              </a:ext>
            </a:extLst>
          </p:cNvPr>
          <p:cNvSpPr txBox="1">
            <a:spLocks/>
          </p:cNvSpPr>
          <p:nvPr/>
        </p:nvSpPr>
        <p:spPr>
          <a:xfrm>
            <a:off x="2440102" y="552329"/>
            <a:ext cx="75184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dirty="0">
                <a:latin typeface="Avenir Book" panose="02000503020000020003" pitchFamily="2" charset="0"/>
              </a:rPr>
              <a:t>We want to produce a </a:t>
            </a:r>
            <a:r>
              <a:rPr lang="en-US" b="1" dirty="0">
                <a:latin typeface="Avenir Book" panose="02000503020000020003" pitchFamily="2" charset="0"/>
              </a:rPr>
              <a:t>variable-length</a:t>
            </a:r>
            <a:r>
              <a:rPr lang="en-US" dirty="0">
                <a:latin typeface="Avenir Book" panose="02000503020000020003" pitchFamily="2" charset="0"/>
              </a:rPr>
              <a:t> output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(e.g., </a:t>
            </a: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</a:rPr>
              <a:t>n</a:t>
            </a:r>
            <a:r>
              <a:rPr lang="en-US" dirty="0">
                <a:solidFill>
                  <a:srgbClr val="FF0000"/>
                </a:solidFill>
                <a:latin typeface="Avenir Book" panose="02000503020000020003" pitchFamily="2" charset="0"/>
              </a:rPr>
              <a:t> </a:t>
            </a:r>
            <a:r>
              <a:rPr lang="en-US" dirty="0">
                <a:latin typeface="Avenir Book" panose="02000503020000020003" pitchFamily="2" charset="0"/>
                <a:sym typeface="Wingdings" pitchFamily="2" charset="2"/>
              </a:rPr>
              <a:t></a:t>
            </a:r>
            <a:r>
              <a:rPr lang="en-US" dirty="0">
                <a:solidFill>
                  <a:srgbClr val="FF0000"/>
                </a:solidFill>
                <a:latin typeface="Avenir Book" panose="02000503020000020003" pitchFamily="2" charset="0"/>
                <a:sym typeface="Wingdings" pitchFamily="2" charset="2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venir Book" panose="02000503020000020003" pitchFamily="2" charset="0"/>
                <a:sym typeface="Wingdings" pitchFamily="2" charset="2"/>
              </a:rPr>
              <a:t>m</a:t>
            </a:r>
            <a:r>
              <a:rPr lang="en-US" dirty="0">
                <a:solidFill>
                  <a:srgbClr val="FF0000"/>
                </a:solidFill>
                <a:latin typeface="Avenir Book" panose="02000503020000020003" pitchFamily="2" charset="0"/>
                <a:sym typeface="Wingdings" pitchFamily="2" charset="2"/>
              </a:rPr>
              <a:t> </a:t>
            </a:r>
            <a:r>
              <a:rPr lang="en-US" dirty="0">
                <a:latin typeface="Avenir Book" panose="02000503020000020003" pitchFamily="2" charset="0"/>
                <a:sym typeface="Wingdings" pitchFamily="2" charset="2"/>
              </a:rPr>
              <a:t>predictions</a:t>
            </a:r>
            <a:r>
              <a:rPr lang="en-US" dirty="0">
                <a:latin typeface="Avenir Book" panose="02000503020000020003" pitchFamily="2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120D9E-D39C-BA4C-9A38-DBF7C6507D7D}"/>
              </a:ext>
            </a:extLst>
          </p:cNvPr>
          <p:cNvSpPr/>
          <p:nvPr/>
        </p:nvSpPr>
        <p:spPr>
          <a:xfrm>
            <a:off x="1934889" y="4268984"/>
            <a:ext cx="351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Thank you for visiting!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872365-D851-6843-9393-F89AD1F6335C}"/>
              </a:ext>
            </a:extLst>
          </p:cNvPr>
          <p:cNvSpPr/>
          <p:nvPr/>
        </p:nvSpPr>
        <p:spPr>
          <a:xfrm>
            <a:off x="6389124" y="4268984"/>
            <a:ext cx="351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Avenir Book" panose="02000503020000020003" pitchFamily="2" charset="0"/>
              </a:rPr>
              <a:t>Děkujeme za návštěvu!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81BCBD-1E0E-A749-8B93-3310E11B530A}"/>
              </a:ext>
            </a:extLst>
          </p:cNvPr>
          <p:cNvGrpSpPr/>
          <p:nvPr/>
        </p:nvGrpSpPr>
        <p:grpSpPr>
          <a:xfrm rot="16200000">
            <a:off x="3245231" y="3454620"/>
            <a:ext cx="1044754" cy="289544"/>
            <a:chOff x="4440201" y="3952213"/>
            <a:chExt cx="651892" cy="21266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FBEC86D-5E80-A743-9234-D9DFAEC2D5B4}"/>
                </a:ext>
              </a:extLst>
            </p:cNvPr>
            <p:cNvSpPr/>
            <p:nvPr/>
          </p:nvSpPr>
          <p:spPr>
            <a:xfrm>
              <a:off x="4440201" y="3952213"/>
              <a:ext cx="651892" cy="21266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B6706F9-B3CC-3A4F-8B9C-0EBF9B5E5AFC}"/>
                </a:ext>
              </a:extLst>
            </p:cNvPr>
            <p:cNvSpPr/>
            <p:nvPr/>
          </p:nvSpPr>
          <p:spPr>
            <a:xfrm>
              <a:off x="4497307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A019B6D-ADDB-4247-BBE0-8E5190212ED4}"/>
                </a:ext>
              </a:extLst>
            </p:cNvPr>
            <p:cNvSpPr/>
            <p:nvPr/>
          </p:nvSpPr>
          <p:spPr>
            <a:xfrm>
              <a:off x="463151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63BB037-26C2-744A-A0EB-8836E6A84755}"/>
                </a:ext>
              </a:extLst>
            </p:cNvPr>
            <p:cNvSpPr/>
            <p:nvPr/>
          </p:nvSpPr>
          <p:spPr>
            <a:xfrm>
              <a:off x="476572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8334A8-7E80-0345-BA8C-D5C9B4BC379B}"/>
                </a:ext>
              </a:extLst>
            </p:cNvPr>
            <p:cNvSpPr/>
            <p:nvPr/>
          </p:nvSpPr>
          <p:spPr>
            <a:xfrm>
              <a:off x="4902996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4E075F-7FDB-A74D-89AF-9FFF3D4B3D35}"/>
              </a:ext>
            </a:extLst>
          </p:cNvPr>
          <p:cNvGrpSpPr/>
          <p:nvPr/>
        </p:nvGrpSpPr>
        <p:grpSpPr>
          <a:xfrm rot="16200000">
            <a:off x="2590404" y="3454620"/>
            <a:ext cx="1044754" cy="289544"/>
            <a:chOff x="4440201" y="3952213"/>
            <a:chExt cx="651892" cy="212666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AF1BE01D-ED87-4648-8490-DA1377984FA8}"/>
                </a:ext>
              </a:extLst>
            </p:cNvPr>
            <p:cNvSpPr/>
            <p:nvPr/>
          </p:nvSpPr>
          <p:spPr>
            <a:xfrm>
              <a:off x="4440201" y="3952213"/>
              <a:ext cx="651892" cy="21266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DF40D3D-49BB-0947-A40B-4498F9D1B0AF}"/>
                </a:ext>
              </a:extLst>
            </p:cNvPr>
            <p:cNvSpPr/>
            <p:nvPr/>
          </p:nvSpPr>
          <p:spPr>
            <a:xfrm>
              <a:off x="4497307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436BD92-017B-6E46-A0F1-812E799FCE3D}"/>
                </a:ext>
              </a:extLst>
            </p:cNvPr>
            <p:cNvSpPr/>
            <p:nvPr/>
          </p:nvSpPr>
          <p:spPr>
            <a:xfrm>
              <a:off x="463151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315FDA4-157C-614A-BF35-E2BD9B51131E}"/>
                </a:ext>
              </a:extLst>
            </p:cNvPr>
            <p:cNvSpPr/>
            <p:nvPr/>
          </p:nvSpPr>
          <p:spPr>
            <a:xfrm>
              <a:off x="476572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72E7964-0160-2240-B1E9-8FC5073B7DE6}"/>
                </a:ext>
              </a:extLst>
            </p:cNvPr>
            <p:cNvSpPr/>
            <p:nvPr/>
          </p:nvSpPr>
          <p:spPr>
            <a:xfrm>
              <a:off x="4902996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67D9E6-E347-B249-ABAA-10B202564725}"/>
              </a:ext>
            </a:extLst>
          </p:cNvPr>
          <p:cNvGrpSpPr/>
          <p:nvPr/>
        </p:nvGrpSpPr>
        <p:grpSpPr>
          <a:xfrm rot="16200000">
            <a:off x="1870834" y="3454620"/>
            <a:ext cx="1044754" cy="289544"/>
            <a:chOff x="4440201" y="3952213"/>
            <a:chExt cx="651892" cy="212666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14691EB7-BA33-AE4E-B1CD-9DD968253C2F}"/>
                </a:ext>
              </a:extLst>
            </p:cNvPr>
            <p:cNvSpPr/>
            <p:nvPr/>
          </p:nvSpPr>
          <p:spPr>
            <a:xfrm>
              <a:off x="4440201" y="3952213"/>
              <a:ext cx="651892" cy="21266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CA5E360-93CD-A64E-A690-988943105955}"/>
                </a:ext>
              </a:extLst>
            </p:cNvPr>
            <p:cNvSpPr/>
            <p:nvPr/>
          </p:nvSpPr>
          <p:spPr>
            <a:xfrm>
              <a:off x="4497307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504FE10-7902-494A-AC34-69F392E128C9}"/>
                </a:ext>
              </a:extLst>
            </p:cNvPr>
            <p:cNvSpPr/>
            <p:nvPr/>
          </p:nvSpPr>
          <p:spPr>
            <a:xfrm>
              <a:off x="463151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B3EF3B1-8DCB-A547-8B17-305B1D9A23A5}"/>
                </a:ext>
              </a:extLst>
            </p:cNvPr>
            <p:cNvSpPr/>
            <p:nvPr/>
          </p:nvSpPr>
          <p:spPr>
            <a:xfrm>
              <a:off x="476572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E48456-E6F4-9348-B239-54562DFAE079}"/>
                </a:ext>
              </a:extLst>
            </p:cNvPr>
            <p:cNvSpPr/>
            <p:nvPr/>
          </p:nvSpPr>
          <p:spPr>
            <a:xfrm>
              <a:off x="4902996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1FFA62-4D23-F34A-9EAB-82FFA2ADE384}"/>
              </a:ext>
            </a:extLst>
          </p:cNvPr>
          <p:cNvGrpSpPr/>
          <p:nvPr/>
        </p:nvGrpSpPr>
        <p:grpSpPr>
          <a:xfrm rot="16200000">
            <a:off x="3964800" y="3454619"/>
            <a:ext cx="1044754" cy="289544"/>
            <a:chOff x="4440201" y="3952213"/>
            <a:chExt cx="651892" cy="212666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F41DEFD-5F17-4843-8133-71884A1DE5F0}"/>
                </a:ext>
              </a:extLst>
            </p:cNvPr>
            <p:cNvSpPr/>
            <p:nvPr/>
          </p:nvSpPr>
          <p:spPr>
            <a:xfrm>
              <a:off x="4440201" y="3952213"/>
              <a:ext cx="651892" cy="21266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9FB0E31-82F3-694C-9203-EDC22C84CF52}"/>
                </a:ext>
              </a:extLst>
            </p:cNvPr>
            <p:cNvSpPr/>
            <p:nvPr/>
          </p:nvSpPr>
          <p:spPr>
            <a:xfrm>
              <a:off x="4497307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683964C-DC21-A043-B3E9-E85474C1255C}"/>
                </a:ext>
              </a:extLst>
            </p:cNvPr>
            <p:cNvSpPr/>
            <p:nvPr/>
          </p:nvSpPr>
          <p:spPr>
            <a:xfrm>
              <a:off x="463151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66BA9BE-F56C-7A4E-87E3-A943F3D75225}"/>
                </a:ext>
              </a:extLst>
            </p:cNvPr>
            <p:cNvSpPr/>
            <p:nvPr/>
          </p:nvSpPr>
          <p:spPr>
            <a:xfrm>
              <a:off x="476572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104F378-3C47-E04D-93E6-681F04B8AC2A}"/>
                </a:ext>
              </a:extLst>
            </p:cNvPr>
            <p:cNvSpPr/>
            <p:nvPr/>
          </p:nvSpPr>
          <p:spPr>
            <a:xfrm>
              <a:off x="4902996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70D40E3-DE4E-A449-9D18-BF592AA08A36}"/>
              </a:ext>
            </a:extLst>
          </p:cNvPr>
          <p:cNvGrpSpPr/>
          <p:nvPr/>
        </p:nvGrpSpPr>
        <p:grpSpPr>
          <a:xfrm rot="16200000">
            <a:off x="7543938" y="3423928"/>
            <a:ext cx="1044754" cy="289544"/>
            <a:chOff x="4440201" y="3952213"/>
            <a:chExt cx="651892" cy="212666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7DAF83E1-08D4-6D47-89F5-1BA561380E4D}"/>
                </a:ext>
              </a:extLst>
            </p:cNvPr>
            <p:cNvSpPr/>
            <p:nvPr/>
          </p:nvSpPr>
          <p:spPr>
            <a:xfrm>
              <a:off x="4440201" y="3952213"/>
              <a:ext cx="651892" cy="21266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DF080CA-6FAA-9A43-BABE-DFFEFA4826B2}"/>
                </a:ext>
              </a:extLst>
            </p:cNvPr>
            <p:cNvSpPr/>
            <p:nvPr/>
          </p:nvSpPr>
          <p:spPr>
            <a:xfrm>
              <a:off x="4497307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2164D61-D746-4F47-BBCC-1402A1E8D897}"/>
                </a:ext>
              </a:extLst>
            </p:cNvPr>
            <p:cNvSpPr/>
            <p:nvPr/>
          </p:nvSpPr>
          <p:spPr>
            <a:xfrm>
              <a:off x="463151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72A8EC2-731C-9646-B305-7E8F26A48AD3}"/>
                </a:ext>
              </a:extLst>
            </p:cNvPr>
            <p:cNvSpPr/>
            <p:nvPr/>
          </p:nvSpPr>
          <p:spPr>
            <a:xfrm>
              <a:off x="476572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FF06157-2E94-8E41-8F43-D482FAFC1E65}"/>
                </a:ext>
              </a:extLst>
            </p:cNvPr>
            <p:cNvSpPr/>
            <p:nvPr/>
          </p:nvSpPr>
          <p:spPr>
            <a:xfrm>
              <a:off x="4902996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16DC2D-022F-FF4D-A15F-4D14D3CA2939}"/>
              </a:ext>
            </a:extLst>
          </p:cNvPr>
          <p:cNvGrpSpPr/>
          <p:nvPr/>
        </p:nvGrpSpPr>
        <p:grpSpPr>
          <a:xfrm rot="16200000">
            <a:off x="6521821" y="3423928"/>
            <a:ext cx="1044754" cy="289544"/>
            <a:chOff x="4440201" y="3952213"/>
            <a:chExt cx="651892" cy="212666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1B03BCBF-19C4-BB4D-B29B-33F0483F31C0}"/>
                </a:ext>
              </a:extLst>
            </p:cNvPr>
            <p:cNvSpPr/>
            <p:nvPr/>
          </p:nvSpPr>
          <p:spPr>
            <a:xfrm>
              <a:off x="4440201" y="3952213"/>
              <a:ext cx="651892" cy="21266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545A5D4-FEB6-C141-96E3-13DBD23C53D8}"/>
                </a:ext>
              </a:extLst>
            </p:cNvPr>
            <p:cNvSpPr/>
            <p:nvPr/>
          </p:nvSpPr>
          <p:spPr>
            <a:xfrm>
              <a:off x="4497307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4102AA5-30DE-FA40-8944-1435FAC017B3}"/>
                </a:ext>
              </a:extLst>
            </p:cNvPr>
            <p:cNvSpPr/>
            <p:nvPr/>
          </p:nvSpPr>
          <p:spPr>
            <a:xfrm>
              <a:off x="463151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639D6BF-B74C-7E4F-ADE3-3BFABA6DB8A1}"/>
                </a:ext>
              </a:extLst>
            </p:cNvPr>
            <p:cNvSpPr/>
            <p:nvPr/>
          </p:nvSpPr>
          <p:spPr>
            <a:xfrm>
              <a:off x="476572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2689205-DC4E-614C-9568-77A803614219}"/>
                </a:ext>
              </a:extLst>
            </p:cNvPr>
            <p:cNvSpPr/>
            <p:nvPr/>
          </p:nvSpPr>
          <p:spPr>
            <a:xfrm>
              <a:off x="4902996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EBD1685-D650-744D-86FF-C217CA14D93B}"/>
              </a:ext>
            </a:extLst>
          </p:cNvPr>
          <p:cNvGrpSpPr/>
          <p:nvPr/>
        </p:nvGrpSpPr>
        <p:grpSpPr>
          <a:xfrm rot="16200000">
            <a:off x="8553051" y="3413432"/>
            <a:ext cx="1044754" cy="289544"/>
            <a:chOff x="4440201" y="3952213"/>
            <a:chExt cx="651892" cy="212666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4CBE6E04-1152-0E4B-A0CC-F404F4E84558}"/>
                </a:ext>
              </a:extLst>
            </p:cNvPr>
            <p:cNvSpPr/>
            <p:nvPr/>
          </p:nvSpPr>
          <p:spPr>
            <a:xfrm>
              <a:off x="4440201" y="3952213"/>
              <a:ext cx="651892" cy="21266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56E24AC-3785-EE4D-BF8A-AC992CAA82B5}"/>
                </a:ext>
              </a:extLst>
            </p:cNvPr>
            <p:cNvSpPr/>
            <p:nvPr/>
          </p:nvSpPr>
          <p:spPr>
            <a:xfrm>
              <a:off x="4497307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E610CD7-E58E-1642-B02A-B8824B6E4AAC}"/>
                </a:ext>
              </a:extLst>
            </p:cNvPr>
            <p:cNvSpPr/>
            <p:nvPr/>
          </p:nvSpPr>
          <p:spPr>
            <a:xfrm>
              <a:off x="463151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1EE4721-1F6A-324B-BAB7-F6EBB6B94043}"/>
                </a:ext>
              </a:extLst>
            </p:cNvPr>
            <p:cNvSpPr/>
            <p:nvPr/>
          </p:nvSpPr>
          <p:spPr>
            <a:xfrm>
              <a:off x="4765728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722FB6D-CC7E-BC42-88AF-6A931A3C6E29}"/>
                </a:ext>
              </a:extLst>
            </p:cNvPr>
            <p:cNvSpPr/>
            <p:nvPr/>
          </p:nvSpPr>
          <p:spPr>
            <a:xfrm>
              <a:off x="4902996" y="3987877"/>
              <a:ext cx="110744" cy="1309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ight Arrow 57">
            <a:extLst>
              <a:ext uri="{FF2B5EF4-FFF2-40B4-BE49-F238E27FC236}">
                <a16:creationId xmlns:a16="http://schemas.microsoft.com/office/drawing/2014/main" id="{03ED84F4-E72D-7545-B331-7E2B1F0A4288}"/>
              </a:ext>
            </a:extLst>
          </p:cNvPr>
          <p:cNvSpPr/>
          <p:nvPr/>
        </p:nvSpPr>
        <p:spPr>
          <a:xfrm>
            <a:off x="5234299" y="3170914"/>
            <a:ext cx="965003" cy="598440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C4B7871-8570-9544-A628-29B6466C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61267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E29578"/>
                </a:solidFill>
                <a:latin typeface="Avenir Black" panose="02000503020000020003" pitchFamily="2" charset="0"/>
              </a:rPr>
              <a:t>QUIZ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9E709-A7BE-0D49-8A84-8A03E2E80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052030"/>
            <a:ext cx="8267700" cy="378466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983CC55-13F8-1B4A-955F-7318C3FF898E}"/>
              </a:ext>
            </a:extLst>
          </p:cNvPr>
          <p:cNvSpPr/>
          <p:nvPr/>
        </p:nvSpPr>
        <p:spPr>
          <a:xfrm>
            <a:off x="1295400" y="1625600"/>
            <a:ext cx="2387600" cy="508000"/>
          </a:xfrm>
          <a:prstGeom prst="ellipse">
            <a:avLst/>
          </a:prstGeom>
          <a:solidFill>
            <a:srgbClr val="FFFF00">
              <a:alpha val="30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DE4700-8490-8440-97FC-EFE01187B484}"/>
              </a:ext>
            </a:extLst>
          </p:cNvPr>
          <p:cNvSpPr/>
          <p:nvPr/>
        </p:nvSpPr>
        <p:spPr>
          <a:xfrm>
            <a:off x="1511300" y="3175000"/>
            <a:ext cx="2387600" cy="508000"/>
          </a:xfrm>
          <a:prstGeom prst="ellipse">
            <a:avLst/>
          </a:prstGeom>
          <a:solidFill>
            <a:srgbClr val="FFFF00">
              <a:alpha val="30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75FBD6-B29D-1B48-B499-309E66666EFF}"/>
              </a:ext>
            </a:extLst>
          </p:cNvPr>
          <p:cNvSpPr/>
          <p:nvPr/>
        </p:nvSpPr>
        <p:spPr>
          <a:xfrm>
            <a:off x="1511300" y="3711540"/>
            <a:ext cx="3441700" cy="508000"/>
          </a:xfrm>
          <a:prstGeom prst="ellipse">
            <a:avLst/>
          </a:prstGeom>
          <a:solidFill>
            <a:srgbClr val="FFFF00">
              <a:alpha val="30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02BBE2-70E1-CC47-B5CA-A204B46EF3D0}"/>
              </a:ext>
            </a:extLst>
          </p:cNvPr>
          <p:cNvSpPr/>
          <p:nvPr/>
        </p:nvSpPr>
        <p:spPr>
          <a:xfrm>
            <a:off x="1511300" y="4188825"/>
            <a:ext cx="2387600" cy="508000"/>
          </a:xfrm>
          <a:prstGeom prst="ellipse">
            <a:avLst/>
          </a:prstGeom>
          <a:solidFill>
            <a:srgbClr val="FFFF00">
              <a:alpha val="30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42FE6F-516A-C244-862B-C98EA62EA138}"/>
              </a:ext>
            </a:extLst>
          </p:cNvPr>
          <p:cNvSpPr/>
          <p:nvPr/>
        </p:nvSpPr>
        <p:spPr>
          <a:xfrm>
            <a:off x="4127500" y="3182353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venir Light" panose="020B0402020203020204" pitchFamily="34" charset="77"/>
              </a:rPr>
              <a:t>Not a proper LM, but it’s a masked language model (MLM)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11DD23-32D1-2B40-9616-FBCF84D066B5}"/>
              </a:ext>
            </a:extLst>
          </p:cNvPr>
          <p:cNvSpPr/>
          <p:nvPr/>
        </p:nvSpPr>
        <p:spPr>
          <a:xfrm>
            <a:off x="8782050" y="3757512"/>
            <a:ext cx="2400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venir Light" panose="020B0402020203020204" pitchFamily="34" charset="77"/>
              </a:rPr>
              <a:t>Auto-regressive LM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FF8FAF-9BA7-7749-9818-48E53395ADD6}"/>
              </a:ext>
            </a:extLst>
          </p:cNvPr>
          <p:cNvSpPr/>
          <p:nvPr/>
        </p:nvSpPr>
        <p:spPr>
          <a:xfrm>
            <a:off x="7581900" y="4286699"/>
            <a:ext cx="2400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venir Light" panose="020B0402020203020204" pitchFamily="34" charset="77"/>
              </a:rPr>
              <a:t>Auto-regressive LM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4AACE6-E2CC-824E-ACA3-859F52A3F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159268"/>
            <a:ext cx="2895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121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D0B0C8C-2BBC-A449-8407-976AE62F30E5}"/>
              </a:ext>
            </a:extLst>
          </p:cNvPr>
          <p:cNvSpPr/>
          <p:nvPr/>
        </p:nvSpPr>
        <p:spPr>
          <a:xfrm>
            <a:off x="2154343" y="2241815"/>
            <a:ext cx="3230457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59469" y="1548450"/>
            <a:ext cx="771242" cy="90716"/>
          </a:xfrm>
          <a:prstGeom prst="rect">
            <a:avLst/>
          </a:prstGeom>
          <a:solidFill>
            <a:srgbClr val="8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59469" y="1639165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1059469" y="2393163"/>
            <a:ext cx="771242" cy="90716"/>
          </a:xfrm>
          <a:prstGeom prst="rect">
            <a:avLst/>
          </a:prstGeom>
          <a:solidFill>
            <a:srgbClr val="B50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1059469" y="2483878"/>
            <a:ext cx="771242" cy="100361"/>
          </a:xfrm>
          <a:prstGeom prst="rect">
            <a:avLst/>
          </a:prstGeom>
          <a:solidFill>
            <a:srgbClr val="700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7F32D-BDF7-E043-B760-EBAAACE09F32}"/>
              </a:ext>
            </a:extLst>
          </p:cNvPr>
          <p:cNvSpPr/>
          <p:nvPr/>
        </p:nvSpPr>
        <p:spPr>
          <a:xfrm>
            <a:off x="1059469" y="3227319"/>
            <a:ext cx="771242" cy="90716"/>
          </a:xfrm>
          <a:prstGeom prst="rect">
            <a:avLst/>
          </a:prstGeom>
          <a:solidFill>
            <a:srgbClr val="FEE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D515F3-7CF6-6149-882E-660094C94920}"/>
              </a:ext>
            </a:extLst>
          </p:cNvPr>
          <p:cNvSpPr/>
          <p:nvPr/>
        </p:nvSpPr>
        <p:spPr>
          <a:xfrm>
            <a:off x="1059469" y="3318034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F96F26-103C-5D48-8554-5BBC65F5217B}"/>
              </a:ext>
            </a:extLst>
          </p:cNvPr>
          <p:cNvSpPr/>
          <p:nvPr/>
        </p:nvSpPr>
        <p:spPr>
          <a:xfrm>
            <a:off x="1059469" y="4110181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0B5FA4-5A1B-C549-B1FC-87B30EA3AF0B}"/>
              </a:ext>
            </a:extLst>
          </p:cNvPr>
          <p:cNvSpPr/>
          <p:nvPr/>
        </p:nvSpPr>
        <p:spPr>
          <a:xfrm>
            <a:off x="1059469" y="4200896"/>
            <a:ext cx="771242" cy="1003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8C6C6D07-30D9-4847-A383-2454D2C47CA3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034314" cy="423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Long Short-Term Memory (LSTMs)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Bi-LSTM and ELMo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 + Attention</a:t>
            </a:r>
          </a:p>
        </p:txBody>
      </p:sp>
    </p:spTree>
    <p:extLst>
      <p:ext uri="{BB962C8B-B14F-4D97-AF65-F5344CB8AC3E}">
        <p14:creationId xmlns:p14="http://schemas.microsoft.com/office/powerpoint/2010/main" val="5186181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D0B0C8C-2BBC-A449-8407-976AE62F30E5}"/>
              </a:ext>
            </a:extLst>
          </p:cNvPr>
          <p:cNvSpPr/>
          <p:nvPr/>
        </p:nvSpPr>
        <p:spPr>
          <a:xfrm>
            <a:off x="2154343" y="3126151"/>
            <a:ext cx="1554057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59469" y="1548450"/>
            <a:ext cx="771242" cy="90716"/>
          </a:xfrm>
          <a:prstGeom prst="rect">
            <a:avLst/>
          </a:prstGeom>
          <a:solidFill>
            <a:srgbClr val="8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59469" y="1639165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1059469" y="2393163"/>
            <a:ext cx="771242" cy="90716"/>
          </a:xfrm>
          <a:prstGeom prst="rect">
            <a:avLst/>
          </a:prstGeom>
          <a:solidFill>
            <a:srgbClr val="B50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1059469" y="2483878"/>
            <a:ext cx="771242" cy="100361"/>
          </a:xfrm>
          <a:prstGeom prst="rect">
            <a:avLst/>
          </a:prstGeom>
          <a:solidFill>
            <a:srgbClr val="700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7F32D-BDF7-E043-B760-EBAAACE09F32}"/>
              </a:ext>
            </a:extLst>
          </p:cNvPr>
          <p:cNvSpPr/>
          <p:nvPr/>
        </p:nvSpPr>
        <p:spPr>
          <a:xfrm>
            <a:off x="1059469" y="3227319"/>
            <a:ext cx="771242" cy="90716"/>
          </a:xfrm>
          <a:prstGeom prst="rect">
            <a:avLst/>
          </a:prstGeom>
          <a:solidFill>
            <a:srgbClr val="FEE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D515F3-7CF6-6149-882E-660094C94920}"/>
              </a:ext>
            </a:extLst>
          </p:cNvPr>
          <p:cNvSpPr/>
          <p:nvPr/>
        </p:nvSpPr>
        <p:spPr>
          <a:xfrm>
            <a:off x="1059469" y="3318034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F96F26-103C-5D48-8554-5BBC65F5217B}"/>
              </a:ext>
            </a:extLst>
          </p:cNvPr>
          <p:cNvSpPr/>
          <p:nvPr/>
        </p:nvSpPr>
        <p:spPr>
          <a:xfrm>
            <a:off x="1059469" y="4110181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0B5FA4-5A1B-C549-B1FC-87B30EA3AF0B}"/>
              </a:ext>
            </a:extLst>
          </p:cNvPr>
          <p:cNvSpPr/>
          <p:nvPr/>
        </p:nvSpPr>
        <p:spPr>
          <a:xfrm>
            <a:off x="1059469" y="4200896"/>
            <a:ext cx="771242" cy="1003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56262E94-9E0C-2447-9CAD-E38B71D55C04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034314" cy="423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Long Short-Term Memory (LSTMs)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Bi-LSTM and ELMo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 + Attention</a:t>
            </a:r>
          </a:p>
        </p:txBody>
      </p:sp>
    </p:spTree>
    <p:extLst>
      <p:ext uri="{BB962C8B-B14F-4D97-AF65-F5344CB8AC3E}">
        <p14:creationId xmlns:p14="http://schemas.microsoft.com/office/powerpoint/2010/main" val="14003004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Sequence-to-Sequence (seq2seq)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3F9E9B-FB92-1341-A890-0E41AAC8CA1F}"/>
              </a:ext>
            </a:extLst>
          </p:cNvPr>
          <p:cNvSpPr txBox="1">
            <a:spLocks/>
          </p:cNvSpPr>
          <p:nvPr/>
        </p:nvSpPr>
        <p:spPr>
          <a:xfrm>
            <a:off x="698500" y="1219200"/>
            <a:ext cx="10744200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If our input is a sentence in </a:t>
            </a:r>
            <a:r>
              <a:rPr lang="en-US" sz="2400" dirty="0">
                <a:solidFill>
                  <a:srgbClr val="C00000"/>
                </a:solidFill>
              </a:rPr>
              <a:t>Language A</a:t>
            </a:r>
            <a:r>
              <a:rPr lang="en-US" sz="2400" dirty="0"/>
              <a:t>, and we wish to translate it to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Language B</a:t>
            </a:r>
            <a:r>
              <a:rPr lang="en-US" sz="2400" dirty="0"/>
              <a:t>, it is clearly sub-optimal to translate word by word (like our current models are suited to do).</a:t>
            </a:r>
          </a:p>
          <a:p>
            <a:pPr marL="342900" indent="-3429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Instead, let a </a:t>
            </a:r>
            <a:r>
              <a:rPr lang="en-US" sz="2400" b="1" i="1" dirty="0"/>
              <a:t>sequence</a:t>
            </a:r>
            <a:r>
              <a:rPr lang="en-US" sz="2400" dirty="0"/>
              <a:t> of tokens be the unit that we ultimately wish to work with (a sequence of length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sz="2400" dirty="0"/>
              <a:t> may emit a sequences of length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sz="2400" dirty="0"/>
              <a:t>)</a:t>
            </a:r>
          </a:p>
          <a:p>
            <a:pPr marL="342900" indent="-3429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seq2seq</a:t>
            </a:r>
            <a:r>
              <a:rPr lang="en-US" sz="2400" dirty="0"/>
              <a:t> models are comprised of </a:t>
            </a:r>
            <a:r>
              <a:rPr lang="en-US" sz="2400" b="1" dirty="0"/>
              <a:t>2 RNNs</a:t>
            </a:r>
            <a:r>
              <a:rPr lang="en-US" sz="2400" dirty="0"/>
              <a:t>: 1 encoder, 1 decoder</a:t>
            </a:r>
          </a:p>
        </p:txBody>
      </p:sp>
    </p:spTree>
    <p:extLst>
      <p:ext uri="{BB962C8B-B14F-4D97-AF65-F5344CB8AC3E}">
        <p14:creationId xmlns:p14="http://schemas.microsoft.com/office/powerpoint/2010/main" val="9761460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1931"/>
            <a:ext cx="7416799" cy="631203"/>
          </a:xfrm>
        </p:spPr>
        <p:txBody>
          <a:bodyPr>
            <a:normAutofit/>
          </a:bodyPr>
          <a:lstStyle/>
          <a:p>
            <a:r>
              <a:rPr lang="en-US" dirty="0"/>
              <a:t>Types of Conditional Prediction</a:t>
            </a:r>
          </a:p>
        </p:txBody>
      </p:sp>
      <p:sp>
        <p:nvSpPr>
          <p:cNvPr id="107" name="Slide Number Placeholder 9">
            <a:extLst>
              <a:ext uri="{FF2B5EF4-FFF2-40B4-BE49-F238E27FC236}">
                <a16:creationId xmlns:a16="http://schemas.microsoft.com/office/drawing/2014/main" id="{9F9A4441-383C-2646-B516-7B89FA88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6D9CC4-A845-1144-9F09-4A9E7ED12407}"/>
              </a:ext>
            </a:extLst>
          </p:cNvPr>
          <p:cNvSpPr txBox="1">
            <a:spLocks/>
          </p:cNvSpPr>
          <p:nvPr/>
        </p:nvSpPr>
        <p:spPr>
          <a:xfrm>
            <a:off x="1295400" y="933134"/>
            <a:ext cx="3581400" cy="7399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Many-to-1 classification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4914F-2010-0743-836A-1FB44390B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722590"/>
            <a:ext cx="2946400" cy="7161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0DC269-B08F-B74D-BDEC-D823C6EECD9A}"/>
                  </a:ext>
                </a:extLst>
              </p:cNvPr>
              <p:cNvSpPr txBox="1"/>
              <p:nvPr/>
            </p:nvSpPr>
            <p:spPr>
              <a:xfrm>
                <a:off x="1168400" y="1865217"/>
                <a:ext cx="38354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0DC269-B08F-B74D-BDEC-D823C6EEC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00" y="1865217"/>
                <a:ext cx="3835400" cy="430887"/>
              </a:xfrm>
              <a:prstGeom prst="rect">
                <a:avLst/>
              </a:prstGeom>
              <a:blipFill>
                <a:blip r:embed="rId3"/>
                <a:stretch>
                  <a:fillRect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F2C0D3DA-B3D2-964E-ABF4-2613806E8A5B}"/>
              </a:ext>
            </a:extLst>
          </p:cNvPr>
          <p:cNvSpPr txBox="1">
            <a:spLocks/>
          </p:cNvSpPr>
          <p:nvPr/>
        </p:nvSpPr>
        <p:spPr>
          <a:xfrm>
            <a:off x="1295400" y="2948787"/>
            <a:ext cx="4584700" cy="7399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Many-to-many classification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F23970-CD8D-8E45-A12B-6B9721625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57" y="3910551"/>
            <a:ext cx="5659643" cy="1583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156BAA-0F21-0141-90D3-C399DE05A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460" y="3910551"/>
            <a:ext cx="5706804" cy="15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759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Sequence-to-Sequence (seq2seq)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</p:spTree>
    <p:extLst>
      <p:ext uri="{BB962C8B-B14F-4D97-AF65-F5344CB8AC3E}">
        <p14:creationId xmlns:p14="http://schemas.microsoft.com/office/powerpoint/2010/main" val="11091317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Sequence-to-Sequence (seq2seq)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FEE6ED06-01E7-A141-9DF3-E94C70D2E0C1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</p:spTree>
    <p:extLst>
      <p:ext uri="{BB962C8B-B14F-4D97-AF65-F5344CB8AC3E}">
        <p14:creationId xmlns:p14="http://schemas.microsoft.com/office/powerpoint/2010/main" val="4700305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Sequence-to-Sequence (seq2seq)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22A2E70F-3ACF-6742-9B73-9A31BF7781CA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</p:spTree>
    <p:extLst>
      <p:ext uri="{BB962C8B-B14F-4D97-AF65-F5344CB8AC3E}">
        <p14:creationId xmlns:p14="http://schemas.microsoft.com/office/powerpoint/2010/main" val="29075415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Sequence-to-Sequence (seq2seq)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40C4B1F5-510F-2F42-B21F-5806E198B3A3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A4072C3A-5EFD-A243-AFB7-7C8FFA9F044C}"/>
              </a:ext>
            </a:extLst>
          </p:cNvPr>
          <p:cNvSpPr txBox="1">
            <a:spLocks/>
          </p:cNvSpPr>
          <p:nvPr/>
        </p:nvSpPr>
        <p:spPr>
          <a:xfrm>
            <a:off x="6501919" y="1766187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00449C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72" name="Right Arrow 71">
            <a:extLst>
              <a:ext uri="{FF2B5EF4-FFF2-40B4-BE49-F238E27FC236}">
                <a16:creationId xmlns:a16="http://schemas.microsoft.com/office/drawing/2014/main" id="{5AC62089-F4C5-C34D-B657-13A6BED3BD04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568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Sequence-to-Sequence (seq2seq)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63" name="Content Placeholder 2">
            <a:extLst>
              <a:ext uri="{FF2B5EF4-FFF2-40B4-BE49-F238E27FC236}">
                <a16:creationId xmlns:a16="http://schemas.microsoft.com/office/drawing/2014/main" id="{FA14EF32-B7C2-3B42-BD65-7459605A43E3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D5D03FF4-6F53-5345-8FB7-CFFA1A92BBA1}"/>
              </a:ext>
            </a:extLst>
          </p:cNvPr>
          <p:cNvSpPr txBox="1">
            <a:spLocks/>
          </p:cNvSpPr>
          <p:nvPr/>
        </p:nvSpPr>
        <p:spPr>
          <a:xfrm>
            <a:off x="6501919" y="1766187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00449C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B811549D-A3F3-9E49-88A0-385374AA002B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692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Sequence-to-Sequence (seq2seq)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63" name="Content Placeholder 2">
            <a:extLst>
              <a:ext uri="{FF2B5EF4-FFF2-40B4-BE49-F238E27FC236}">
                <a16:creationId xmlns:a16="http://schemas.microsoft.com/office/drawing/2014/main" id="{FA14EF32-B7C2-3B42-BD65-7459605A43E3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D5D03FF4-6F53-5345-8FB7-CFFA1A92BBA1}"/>
              </a:ext>
            </a:extLst>
          </p:cNvPr>
          <p:cNvSpPr txBox="1">
            <a:spLocks/>
          </p:cNvSpPr>
          <p:nvPr/>
        </p:nvSpPr>
        <p:spPr>
          <a:xfrm>
            <a:off x="6501919" y="1766187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00449C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B811549D-A3F3-9E49-88A0-385374AA002B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587A2DBD-54CE-1848-AF0A-5964A1C1DFDB}"/>
              </a:ext>
            </a:extLst>
          </p:cNvPr>
          <p:cNvSpPr txBox="1">
            <a:spLocks/>
          </p:cNvSpPr>
          <p:nvPr/>
        </p:nvSpPr>
        <p:spPr>
          <a:xfrm>
            <a:off x="7389928" y="176892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00449C"/>
                </a:solidFill>
                <a:latin typeface="Avenir Light" panose="020B0402020203020204" pitchFamily="34" charset="77"/>
              </a:rPr>
              <a:t>chien</a:t>
            </a:r>
            <a:endParaRPr lang="en-US" sz="2400" dirty="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339856BF-5551-7643-9975-2D81037C3D99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6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C4B7871-8570-9544-A628-29B6466C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61267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E29578"/>
                </a:solidFill>
                <a:latin typeface="Avenir Black" panose="02000503020000020003" pitchFamily="2" charset="0"/>
              </a:rPr>
              <a:t>QUIZ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C27534-7FFD-2B44-99E0-B6106C1AB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114425"/>
            <a:ext cx="10312400" cy="42799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983CC55-13F8-1B4A-955F-7318C3FF898E}"/>
              </a:ext>
            </a:extLst>
          </p:cNvPr>
          <p:cNvSpPr/>
          <p:nvPr/>
        </p:nvSpPr>
        <p:spPr>
          <a:xfrm>
            <a:off x="1339850" y="3968250"/>
            <a:ext cx="5746750" cy="508000"/>
          </a:xfrm>
          <a:prstGeom prst="ellipse">
            <a:avLst/>
          </a:prstGeom>
          <a:solidFill>
            <a:srgbClr val="FFFF00">
              <a:alpha val="30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FF8FAF-9BA7-7749-9818-48E53395ADD6}"/>
              </a:ext>
            </a:extLst>
          </p:cNvPr>
          <p:cNvSpPr/>
          <p:nvPr/>
        </p:nvSpPr>
        <p:spPr>
          <a:xfrm>
            <a:off x="7200900" y="4037584"/>
            <a:ext cx="177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venir Light" panose="020B0402020203020204" pitchFamily="34" charset="77"/>
              </a:rPr>
              <a:t>e.g., word2vec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0C2A86-E5CC-E54C-9E39-5EBD3885A31F}"/>
              </a:ext>
            </a:extLst>
          </p:cNvPr>
          <p:cNvSpPr/>
          <p:nvPr/>
        </p:nvSpPr>
        <p:spPr>
          <a:xfrm>
            <a:off x="1352550" y="4476250"/>
            <a:ext cx="5746750" cy="508000"/>
          </a:xfrm>
          <a:prstGeom prst="ellipse">
            <a:avLst/>
          </a:prstGeom>
          <a:solidFill>
            <a:srgbClr val="FFFF00">
              <a:alpha val="30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BB2890-03DB-3345-8040-A25C20B4D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450" y="249237"/>
            <a:ext cx="25273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207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Sequence-to-Sequence (seq2seq)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 dirty="0">
                <a:solidFill>
                  <a:srgbClr val="C00000"/>
                </a:solidFill>
              </a:rPr>
              <a:t>chien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DAC54578-F2FD-7D41-B2ED-77B4D9152DD5}"/>
              </a:ext>
            </a:extLst>
          </p:cNvPr>
          <p:cNvSpPr txBox="1">
            <a:spLocks/>
          </p:cNvSpPr>
          <p:nvPr/>
        </p:nvSpPr>
        <p:spPr>
          <a:xfrm>
            <a:off x="6501919" y="1766187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00449C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163" name="Right Arrow 162">
            <a:extLst>
              <a:ext uri="{FF2B5EF4-FFF2-40B4-BE49-F238E27FC236}">
                <a16:creationId xmlns:a16="http://schemas.microsoft.com/office/drawing/2014/main" id="{EE39B8FE-E683-F94A-92E8-CD781B30BFD4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51168FCC-EC13-AF4F-856E-0D8AEDA902F1}"/>
              </a:ext>
            </a:extLst>
          </p:cNvPr>
          <p:cNvSpPr txBox="1">
            <a:spLocks/>
          </p:cNvSpPr>
          <p:nvPr/>
        </p:nvSpPr>
        <p:spPr>
          <a:xfrm>
            <a:off x="7389928" y="176892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00449C"/>
                </a:solidFill>
                <a:latin typeface="Avenir Light" panose="020B0402020203020204" pitchFamily="34" charset="77"/>
              </a:rPr>
              <a:t>chien</a:t>
            </a:r>
            <a:endParaRPr lang="en-US" sz="2400" dirty="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CC7E0308-C999-8B4F-9955-69DD206D7BBE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56BCAFBD-CFF3-234C-8327-A5390C8D23F6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</p:spTree>
    <p:extLst>
      <p:ext uri="{BB962C8B-B14F-4D97-AF65-F5344CB8AC3E}">
        <p14:creationId xmlns:p14="http://schemas.microsoft.com/office/powerpoint/2010/main" val="24406226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Sequence-to-Sequence (seq2seq)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 dirty="0">
                <a:solidFill>
                  <a:srgbClr val="C00000"/>
                </a:solidFill>
              </a:rPr>
              <a:t>chien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DAC54578-F2FD-7D41-B2ED-77B4D9152DD5}"/>
              </a:ext>
            </a:extLst>
          </p:cNvPr>
          <p:cNvSpPr txBox="1">
            <a:spLocks/>
          </p:cNvSpPr>
          <p:nvPr/>
        </p:nvSpPr>
        <p:spPr>
          <a:xfrm>
            <a:off x="6501919" y="1766187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00449C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163" name="Right Arrow 162">
            <a:extLst>
              <a:ext uri="{FF2B5EF4-FFF2-40B4-BE49-F238E27FC236}">
                <a16:creationId xmlns:a16="http://schemas.microsoft.com/office/drawing/2014/main" id="{EE39B8FE-E683-F94A-92E8-CD781B30BFD4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51168FCC-EC13-AF4F-856E-0D8AEDA902F1}"/>
              </a:ext>
            </a:extLst>
          </p:cNvPr>
          <p:cNvSpPr txBox="1">
            <a:spLocks/>
          </p:cNvSpPr>
          <p:nvPr/>
        </p:nvSpPr>
        <p:spPr>
          <a:xfrm>
            <a:off x="7389928" y="176892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00449C"/>
                </a:solidFill>
                <a:latin typeface="Avenir Light" panose="020B0402020203020204" pitchFamily="34" charset="77"/>
              </a:rPr>
              <a:t>chien</a:t>
            </a:r>
            <a:endParaRPr lang="en-US" sz="2400" dirty="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CC7E0308-C999-8B4F-9955-69DD206D7BBE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>
            <a:extLst>
              <a:ext uri="{FF2B5EF4-FFF2-40B4-BE49-F238E27FC236}">
                <a16:creationId xmlns:a16="http://schemas.microsoft.com/office/drawing/2014/main" id="{B7DD7F37-C71E-2348-99F5-EEBA7B6C440C}"/>
              </a:ext>
            </a:extLst>
          </p:cNvPr>
          <p:cNvSpPr txBox="1">
            <a:spLocks/>
          </p:cNvSpPr>
          <p:nvPr/>
        </p:nvSpPr>
        <p:spPr>
          <a:xfrm>
            <a:off x="8334660" y="176876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00449C"/>
                </a:solidFill>
                <a:latin typeface="Avenir Light" panose="020B0402020203020204" pitchFamily="34" charset="77"/>
              </a:rPr>
              <a:t>brun</a:t>
            </a:r>
            <a:endParaRPr lang="en-US" sz="2400" dirty="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id="{D76299D8-76DC-DE41-B860-2863BDD9DCE8}"/>
              </a:ext>
            </a:extLst>
          </p:cNvPr>
          <p:cNvSpPr/>
          <p:nvPr/>
        </p:nvSpPr>
        <p:spPr>
          <a:xfrm rot="16200000">
            <a:off x="8537700" y="233794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8F59D6A4-F3B9-444B-A624-4E23710BEF78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</p:spTree>
    <p:extLst>
      <p:ext uri="{BB962C8B-B14F-4D97-AF65-F5344CB8AC3E}">
        <p14:creationId xmlns:p14="http://schemas.microsoft.com/office/powerpoint/2010/main" val="29488219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Sequence-to-Sequence (seq2seq)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 dirty="0">
                <a:solidFill>
                  <a:srgbClr val="C00000"/>
                </a:solidFill>
              </a:rPr>
              <a:t>chien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2205462C-B410-D049-A60D-0F52F2223833}"/>
              </a:ext>
            </a:extLst>
          </p:cNvPr>
          <p:cNvSpPr txBox="1">
            <a:spLocks/>
          </p:cNvSpPr>
          <p:nvPr/>
        </p:nvSpPr>
        <p:spPr>
          <a:xfrm>
            <a:off x="9166584" y="528499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ight Arrow 130">
            <a:extLst>
              <a:ext uri="{FF2B5EF4-FFF2-40B4-BE49-F238E27FC236}">
                <a16:creationId xmlns:a16="http://schemas.microsoft.com/office/drawing/2014/main" id="{A13B96B2-B336-2E42-AF4A-C334A82FD486}"/>
              </a:ext>
            </a:extLst>
          </p:cNvPr>
          <p:cNvSpPr/>
          <p:nvPr/>
        </p:nvSpPr>
        <p:spPr>
          <a:xfrm>
            <a:off x="9088417" y="3781457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FEE26FA-C341-8C4F-8639-86B100719549}"/>
              </a:ext>
            </a:extLst>
          </p:cNvPr>
          <p:cNvGrpSpPr/>
          <p:nvPr/>
        </p:nvGrpSpPr>
        <p:grpSpPr>
          <a:xfrm rot="16200000">
            <a:off x="9075698" y="3784277"/>
            <a:ext cx="1364224" cy="311369"/>
            <a:chOff x="2297660" y="4140835"/>
            <a:chExt cx="1364224" cy="311369"/>
          </a:xfrm>
        </p:grpSpPr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416C9704-1E43-5D49-B27C-F77D1207B56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1229566-2C83-4E45-B71C-475CF45A87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A07EC7D-C3E6-434C-B465-06BCFB73FD3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90E5720-B2AF-804E-B800-C6E9B3B6D4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495CCB3-67AB-8A41-B0DD-39D8589D00F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7AA9495-699E-404B-8167-C32C55E326D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1C4EB134-A4FE-AE4F-955A-4A5EF3D5E977}"/>
              </a:ext>
            </a:extLst>
          </p:cNvPr>
          <p:cNvSpPr/>
          <p:nvPr/>
        </p:nvSpPr>
        <p:spPr>
          <a:xfrm rot="16200000">
            <a:off x="9483211" y="487463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DAC54578-F2FD-7D41-B2ED-77B4D9152DD5}"/>
              </a:ext>
            </a:extLst>
          </p:cNvPr>
          <p:cNvSpPr txBox="1">
            <a:spLocks/>
          </p:cNvSpPr>
          <p:nvPr/>
        </p:nvSpPr>
        <p:spPr>
          <a:xfrm>
            <a:off x="6501919" y="1766187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00449C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163" name="Right Arrow 162">
            <a:extLst>
              <a:ext uri="{FF2B5EF4-FFF2-40B4-BE49-F238E27FC236}">
                <a16:creationId xmlns:a16="http://schemas.microsoft.com/office/drawing/2014/main" id="{EE39B8FE-E683-F94A-92E8-CD781B30BFD4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51168FCC-EC13-AF4F-856E-0D8AEDA902F1}"/>
              </a:ext>
            </a:extLst>
          </p:cNvPr>
          <p:cNvSpPr txBox="1">
            <a:spLocks/>
          </p:cNvSpPr>
          <p:nvPr/>
        </p:nvSpPr>
        <p:spPr>
          <a:xfrm>
            <a:off x="7389928" y="176892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00449C"/>
                </a:solidFill>
                <a:latin typeface="Avenir Light" panose="020B0402020203020204" pitchFamily="34" charset="77"/>
              </a:rPr>
              <a:t>chien</a:t>
            </a:r>
            <a:endParaRPr lang="en-US" sz="2400" dirty="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CC7E0308-C999-8B4F-9955-69DD206D7BBE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>
            <a:extLst>
              <a:ext uri="{FF2B5EF4-FFF2-40B4-BE49-F238E27FC236}">
                <a16:creationId xmlns:a16="http://schemas.microsoft.com/office/drawing/2014/main" id="{B7DD7F37-C71E-2348-99F5-EEBA7B6C440C}"/>
              </a:ext>
            </a:extLst>
          </p:cNvPr>
          <p:cNvSpPr txBox="1">
            <a:spLocks/>
          </p:cNvSpPr>
          <p:nvPr/>
        </p:nvSpPr>
        <p:spPr>
          <a:xfrm>
            <a:off x="8334660" y="176876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00449C"/>
                </a:solidFill>
                <a:latin typeface="Avenir Light" panose="020B0402020203020204" pitchFamily="34" charset="77"/>
              </a:rPr>
              <a:t>brun</a:t>
            </a:r>
            <a:endParaRPr lang="en-US" sz="2400" dirty="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id="{D76299D8-76DC-DE41-B860-2863BDD9DCE8}"/>
              </a:ext>
            </a:extLst>
          </p:cNvPr>
          <p:cNvSpPr/>
          <p:nvPr/>
        </p:nvSpPr>
        <p:spPr>
          <a:xfrm rot="16200000">
            <a:off x="8537700" y="233794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B6020504-39FE-4745-8CA2-A440A6294F62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</p:spTree>
    <p:extLst>
      <p:ext uri="{BB962C8B-B14F-4D97-AF65-F5344CB8AC3E}">
        <p14:creationId xmlns:p14="http://schemas.microsoft.com/office/powerpoint/2010/main" val="24796985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Sequence-to-Sequence (seq2seq)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 dirty="0">
                <a:solidFill>
                  <a:srgbClr val="C00000"/>
                </a:solidFill>
              </a:rPr>
              <a:t>chien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2205462C-B410-D049-A60D-0F52F2223833}"/>
              </a:ext>
            </a:extLst>
          </p:cNvPr>
          <p:cNvSpPr txBox="1">
            <a:spLocks/>
          </p:cNvSpPr>
          <p:nvPr/>
        </p:nvSpPr>
        <p:spPr>
          <a:xfrm>
            <a:off x="9166584" y="528499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ight Arrow 130">
            <a:extLst>
              <a:ext uri="{FF2B5EF4-FFF2-40B4-BE49-F238E27FC236}">
                <a16:creationId xmlns:a16="http://schemas.microsoft.com/office/drawing/2014/main" id="{A13B96B2-B336-2E42-AF4A-C334A82FD486}"/>
              </a:ext>
            </a:extLst>
          </p:cNvPr>
          <p:cNvSpPr/>
          <p:nvPr/>
        </p:nvSpPr>
        <p:spPr>
          <a:xfrm>
            <a:off x="9088417" y="3781457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FEE26FA-C341-8C4F-8639-86B100719549}"/>
              </a:ext>
            </a:extLst>
          </p:cNvPr>
          <p:cNvGrpSpPr/>
          <p:nvPr/>
        </p:nvGrpSpPr>
        <p:grpSpPr>
          <a:xfrm rot="16200000">
            <a:off x="9075698" y="3784277"/>
            <a:ext cx="1364224" cy="311369"/>
            <a:chOff x="2297660" y="4140835"/>
            <a:chExt cx="1364224" cy="311369"/>
          </a:xfrm>
        </p:grpSpPr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416C9704-1E43-5D49-B27C-F77D1207B56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1229566-2C83-4E45-B71C-475CF45A87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A07EC7D-C3E6-434C-B465-06BCFB73FD3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90E5720-B2AF-804E-B800-C6E9B3B6D4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495CCB3-67AB-8A41-B0DD-39D8589D00F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7AA9495-699E-404B-8167-C32C55E326D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1C4EB134-A4FE-AE4F-955A-4A5EF3D5E977}"/>
              </a:ext>
            </a:extLst>
          </p:cNvPr>
          <p:cNvSpPr/>
          <p:nvPr/>
        </p:nvSpPr>
        <p:spPr>
          <a:xfrm rot="16200000">
            <a:off x="9483211" y="487463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DAC54578-F2FD-7D41-B2ED-77B4D9152DD5}"/>
              </a:ext>
            </a:extLst>
          </p:cNvPr>
          <p:cNvSpPr txBox="1">
            <a:spLocks/>
          </p:cNvSpPr>
          <p:nvPr/>
        </p:nvSpPr>
        <p:spPr>
          <a:xfrm>
            <a:off x="6501919" y="1766187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00449C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163" name="Right Arrow 162">
            <a:extLst>
              <a:ext uri="{FF2B5EF4-FFF2-40B4-BE49-F238E27FC236}">
                <a16:creationId xmlns:a16="http://schemas.microsoft.com/office/drawing/2014/main" id="{EE39B8FE-E683-F94A-92E8-CD781B30BFD4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51168FCC-EC13-AF4F-856E-0D8AEDA902F1}"/>
              </a:ext>
            </a:extLst>
          </p:cNvPr>
          <p:cNvSpPr txBox="1">
            <a:spLocks/>
          </p:cNvSpPr>
          <p:nvPr/>
        </p:nvSpPr>
        <p:spPr>
          <a:xfrm>
            <a:off x="7389928" y="176892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00449C"/>
                </a:solidFill>
                <a:latin typeface="Avenir Light" panose="020B0402020203020204" pitchFamily="34" charset="77"/>
              </a:rPr>
              <a:t>chien</a:t>
            </a:r>
            <a:endParaRPr lang="en-US" sz="2400" dirty="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CC7E0308-C999-8B4F-9955-69DD206D7BBE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>
            <a:extLst>
              <a:ext uri="{FF2B5EF4-FFF2-40B4-BE49-F238E27FC236}">
                <a16:creationId xmlns:a16="http://schemas.microsoft.com/office/drawing/2014/main" id="{B7DD7F37-C71E-2348-99F5-EEBA7B6C440C}"/>
              </a:ext>
            </a:extLst>
          </p:cNvPr>
          <p:cNvSpPr txBox="1">
            <a:spLocks/>
          </p:cNvSpPr>
          <p:nvPr/>
        </p:nvSpPr>
        <p:spPr>
          <a:xfrm>
            <a:off x="8334660" y="176876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00449C"/>
                </a:solidFill>
                <a:latin typeface="Avenir Light" panose="020B0402020203020204" pitchFamily="34" charset="77"/>
              </a:rPr>
              <a:t>brun</a:t>
            </a:r>
            <a:endParaRPr lang="en-US" sz="2400" dirty="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id="{D76299D8-76DC-DE41-B860-2863BDD9DCE8}"/>
              </a:ext>
            </a:extLst>
          </p:cNvPr>
          <p:cNvSpPr/>
          <p:nvPr/>
        </p:nvSpPr>
        <p:spPr>
          <a:xfrm rot="16200000">
            <a:off x="8537700" y="233794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Content Placeholder 2">
            <a:extLst>
              <a:ext uri="{FF2B5EF4-FFF2-40B4-BE49-F238E27FC236}">
                <a16:creationId xmlns:a16="http://schemas.microsoft.com/office/drawing/2014/main" id="{91EF60F2-B1F6-A842-8722-15672F4E7E03}"/>
              </a:ext>
            </a:extLst>
          </p:cNvPr>
          <p:cNvSpPr txBox="1">
            <a:spLocks/>
          </p:cNvSpPr>
          <p:nvPr/>
        </p:nvSpPr>
        <p:spPr>
          <a:xfrm>
            <a:off x="9258462" y="1771118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00449C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169" name="Right Arrow 168">
            <a:extLst>
              <a:ext uri="{FF2B5EF4-FFF2-40B4-BE49-F238E27FC236}">
                <a16:creationId xmlns:a16="http://schemas.microsoft.com/office/drawing/2014/main" id="{D04F3A62-0695-2A42-8D99-8769A4F3956D}"/>
              </a:ext>
            </a:extLst>
          </p:cNvPr>
          <p:cNvSpPr/>
          <p:nvPr/>
        </p:nvSpPr>
        <p:spPr>
          <a:xfrm rot="16200000">
            <a:off x="9499181" y="234072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26BB91AA-B5A8-3945-BDA0-8ECD6EEAC664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</p:spTree>
    <p:extLst>
      <p:ext uri="{BB962C8B-B14F-4D97-AF65-F5344CB8AC3E}">
        <p14:creationId xmlns:p14="http://schemas.microsoft.com/office/powerpoint/2010/main" val="42765749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Sequence-to-Sequence (seq2seq)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 dirty="0">
                <a:solidFill>
                  <a:srgbClr val="C00000"/>
                </a:solidFill>
              </a:rPr>
              <a:t>chien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2205462C-B410-D049-A60D-0F52F2223833}"/>
              </a:ext>
            </a:extLst>
          </p:cNvPr>
          <p:cNvSpPr txBox="1">
            <a:spLocks/>
          </p:cNvSpPr>
          <p:nvPr/>
        </p:nvSpPr>
        <p:spPr>
          <a:xfrm>
            <a:off x="9166584" y="528499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D665232D-E99D-934B-9CB2-489F0E3F59A8}"/>
              </a:ext>
            </a:extLst>
          </p:cNvPr>
          <p:cNvSpPr txBox="1">
            <a:spLocks/>
          </p:cNvSpPr>
          <p:nvPr/>
        </p:nvSpPr>
        <p:spPr>
          <a:xfrm>
            <a:off x="10054788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ight Arrow 130">
            <a:extLst>
              <a:ext uri="{FF2B5EF4-FFF2-40B4-BE49-F238E27FC236}">
                <a16:creationId xmlns:a16="http://schemas.microsoft.com/office/drawing/2014/main" id="{A13B96B2-B336-2E42-AF4A-C334A82FD486}"/>
              </a:ext>
            </a:extLst>
          </p:cNvPr>
          <p:cNvSpPr/>
          <p:nvPr/>
        </p:nvSpPr>
        <p:spPr>
          <a:xfrm>
            <a:off x="9088417" y="3781457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FEE26FA-C341-8C4F-8639-86B100719549}"/>
              </a:ext>
            </a:extLst>
          </p:cNvPr>
          <p:cNvGrpSpPr/>
          <p:nvPr/>
        </p:nvGrpSpPr>
        <p:grpSpPr>
          <a:xfrm rot="16200000">
            <a:off x="9075698" y="3784277"/>
            <a:ext cx="1364224" cy="311369"/>
            <a:chOff x="2297660" y="4140835"/>
            <a:chExt cx="1364224" cy="311369"/>
          </a:xfrm>
        </p:grpSpPr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416C9704-1E43-5D49-B27C-F77D1207B56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1229566-2C83-4E45-B71C-475CF45A87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A07EC7D-C3E6-434C-B465-06BCFB73FD3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90E5720-B2AF-804E-B800-C6E9B3B6D4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495CCB3-67AB-8A41-B0DD-39D8589D00F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7AA9495-699E-404B-8167-C32C55E326D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1C4EB134-A4FE-AE4F-955A-4A5EF3D5E977}"/>
              </a:ext>
            </a:extLst>
          </p:cNvPr>
          <p:cNvSpPr/>
          <p:nvPr/>
        </p:nvSpPr>
        <p:spPr>
          <a:xfrm rot="16200000">
            <a:off x="9483211" y="487463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ight Arrow 140">
            <a:extLst>
              <a:ext uri="{FF2B5EF4-FFF2-40B4-BE49-F238E27FC236}">
                <a16:creationId xmlns:a16="http://schemas.microsoft.com/office/drawing/2014/main" id="{230CAF91-E760-0542-9CA9-3CD4B3D2BB55}"/>
              </a:ext>
            </a:extLst>
          </p:cNvPr>
          <p:cNvSpPr/>
          <p:nvPr/>
        </p:nvSpPr>
        <p:spPr>
          <a:xfrm>
            <a:off x="10017044" y="3787721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11CE7F8-1AA2-3746-9D82-6CD05FB24F2E}"/>
              </a:ext>
            </a:extLst>
          </p:cNvPr>
          <p:cNvGrpSpPr/>
          <p:nvPr/>
        </p:nvGrpSpPr>
        <p:grpSpPr>
          <a:xfrm rot="16200000">
            <a:off x="10004325" y="3790541"/>
            <a:ext cx="1364224" cy="311369"/>
            <a:chOff x="2297660" y="4140835"/>
            <a:chExt cx="1364224" cy="311369"/>
          </a:xfrm>
        </p:grpSpPr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88BC6650-A564-B14B-AAE1-64BACF6F818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2C3521B-F39B-1C43-BE92-CE52525F1C0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461E635-53F6-7B41-B4BB-751A4EB3C2A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3DAEA02-6E1C-5840-82A0-C41CFDE6FA3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03AD63F-3A7F-F049-B57B-13C5C8C350F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17A8F9B-C7CF-4149-AE0E-C5E257EA64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59A9AE8C-B697-AD44-9B14-A68F915F0196}"/>
              </a:ext>
            </a:extLst>
          </p:cNvPr>
          <p:cNvSpPr/>
          <p:nvPr/>
        </p:nvSpPr>
        <p:spPr>
          <a:xfrm rot="16200000">
            <a:off x="10411838" y="48808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1891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DAC54578-F2FD-7D41-B2ED-77B4D9152DD5}"/>
              </a:ext>
            </a:extLst>
          </p:cNvPr>
          <p:cNvSpPr txBox="1">
            <a:spLocks/>
          </p:cNvSpPr>
          <p:nvPr/>
        </p:nvSpPr>
        <p:spPr>
          <a:xfrm>
            <a:off x="6501919" y="1766187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00449C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163" name="Right Arrow 162">
            <a:extLst>
              <a:ext uri="{FF2B5EF4-FFF2-40B4-BE49-F238E27FC236}">
                <a16:creationId xmlns:a16="http://schemas.microsoft.com/office/drawing/2014/main" id="{EE39B8FE-E683-F94A-92E8-CD781B30BFD4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51168FCC-EC13-AF4F-856E-0D8AEDA902F1}"/>
              </a:ext>
            </a:extLst>
          </p:cNvPr>
          <p:cNvSpPr txBox="1">
            <a:spLocks/>
          </p:cNvSpPr>
          <p:nvPr/>
        </p:nvSpPr>
        <p:spPr>
          <a:xfrm>
            <a:off x="7389928" y="176892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00449C"/>
                </a:solidFill>
                <a:latin typeface="Avenir Light" panose="020B0402020203020204" pitchFamily="34" charset="77"/>
              </a:rPr>
              <a:t>chien</a:t>
            </a:r>
            <a:endParaRPr lang="en-US" sz="2400" dirty="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CC7E0308-C999-8B4F-9955-69DD206D7BBE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>
            <a:extLst>
              <a:ext uri="{FF2B5EF4-FFF2-40B4-BE49-F238E27FC236}">
                <a16:creationId xmlns:a16="http://schemas.microsoft.com/office/drawing/2014/main" id="{B7DD7F37-C71E-2348-99F5-EEBA7B6C440C}"/>
              </a:ext>
            </a:extLst>
          </p:cNvPr>
          <p:cNvSpPr txBox="1">
            <a:spLocks/>
          </p:cNvSpPr>
          <p:nvPr/>
        </p:nvSpPr>
        <p:spPr>
          <a:xfrm>
            <a:off x="8334660" y="176876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00449C"/>
                </a:solidFill>
                <a:latin typeface="Avenir Light" panose="020B0402020203020204" pitchFamily="34" charset="77"/>
              </a:rPr>
              <a:t>brun</a:t>
            </a:r>
            <a:endParaRPr lang="en-US" sz="2400" dirty="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id="{D76299D8-76DC-DE41-B860-2863BDD9DCE8}"/>
              </a:ext>
            </a:extLst>
          </p:cNvPr>
          <p:cNvSpPr/>
          <p:nvPr/>
        </p:nvSpPr>
        <p:spPr>
          <a:xfrm rot="16200000">
            <a:off x="8537700" y="233794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Content Placeholder 2">
            <a:extLst>
              <a:ext uri="{FF2B5EF4-FFF2-40B4-BE49-F238E27FC236}">
                <a16:creationId xmlns:a16="http://schemas.microsoft.com/office/drawing/2014/main" id="{91EF60F2-B1F6-A842-8722-15672F4E7E03}"/>
              </a:ext>
            </a:extLst>
          </p:cNvPr>
          <p:cNvSpPr txBox="1">
            <a:spLocks/>
          </p:cNvSpPr>
          <p:nvPr/>
        </p:nvSpPr>
        <p:spPr>
          <a:xfrm>
            <a:off x="9258462" y="1771118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00449C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169" name="Right Arrow 168">
            <a:extLst>
              <a:ext uri="{FF2B5EF4-FFF2-40B4-BE49-F238E27FC236}">
                <a16:creationId xmlns:a16="http://schemas.microsoft.com/office/drawing/2014/main" id="{D04F3A62-0695-2A42-8D99-8769A4F3956D}"/>
              </a:ext>
            </a:extLst>
          </p:cNvPr>
          <p:cNvSpPr/>
          <p:nvPr/>
        </p:nvSpPr>
        <p:spPr>
          <a:xfrm rot="16200000">
            <a:off x="9499181" y="234072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53ED51A7-E717-0342-BCE6-D340FA5D4976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</p:spTree>
    <p:extLst>
      <p:ext uri="{BB962C8B-B14F-4D97-AF65-F5344CB8AC3E}">
        <p14:creationId xmlns:p14="http://schemas.microsoft.com/office/powerpoint/2010/main" val="34496998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Sequence-to-Sequence (seq2seq)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 dirty="0">
                <a:solidFill>
                  <a:srgbClr val="C00000"/>
                </a:solidFill>
              </a:rPr>
              <a:t>chien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2205462C-B410-D049-A60D-0F52F2223833}"/>
              </a:ext>
            </a:extLst>
          </p:cNvPr>
          <p:cNvSpPr txBox="1">
            <a:spLocks/>
          </p:cNvSpPr>
          <p:nvPr/>
        </p:nvSpPr>
        <p:spPr>
          <a:xfrm>
            <a:off x="9166584" y="528499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D665232D-E99D-934B-9CB2-489F0E3F59A8}"/>
              </a:ext>
            </a:extLst>
          </p:cNvPr>
          <p:cNvSpPr txBox="1">
            <a:spLocks/>
          </p:cNvSpPr>
          <p:nvPr/>
        </p:nvSpPr>
        <p:spPr>
          <a:xfrm>
            <a:off x="10054788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ight Arrow 130">
            <a:extLst>
              <a:ext uri="{FF2B5EF4-FFF2-40B4-BE49-F238E27FC236}">
                <a16:creationId xmlns:a16="http://schemas.microsoft.com/office/drawing/2014/main" id="{A13B96B2-B336-2E42-AF4A-C334A82FD486}"/>
              </a:ext>
            </a:extLst>
          </p:cNvPr>
          <p:cNvSpPr/>
          <p:nvPr/>
        </p:nvSpPr>
        <p:spPr>
          <a:xfrm>
            <a:off x="9088417" y="3781457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FEE26FA-C341-8C4F-8639-86B100719549}"/>
              </a:ext>
            </a:extLst>
          </p:cNvPr>
          <p:cNvGrpSpPr/>
          <p:nvPr/>
        </p:nvGrpSpPr>
        <p:grpSpPr>
          <a:xfrm rot="16200000">
            <a:off x="9075698" y="3784277"/>
            <a:ext cx="1364224" cy="311369"/>
            <a:chOff x="2297660" y="4140835"/>
            <a:chExt cx="1364224" cy="311369"/>
          </a:xfrm>
        </p:grpSpPr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416C9704-1E43-5D49-B27C-F77D1207B56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1229566-2C83-4E45-B71C-475CF45A87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A07EC7D-C3E6-434C-B465-06BCFB73FD3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90E5720-B2AF-804E-B800-C6E9B3B6D4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495CCB3-67AB-8A41-B0DD-39D8589D00F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7AA9495-699E-404B-8167-C32C55E326D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1C4EB134-A4FE-AE4F-955A-4A5EF3D5E977}"/>
              </a:ext>
            </a:extLst>
          </p:cNvPr>
          <p:cNvSpPr/>
          <p:nvPr/>
        </p:nvSpPr>
        <p:spPr>
          <a:xfrm rot="16200000">
            <a:off x="9483211" y="487463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ight Arrow 140">
            <a:extLst>
              <a:ext uri="{FF2B5EF4-FFF2-40B4-BE49-F238E27FC236}">
                <a16:creationId xmlns:a16="http://schemas.microsoft.com/office/drawing/2014/main" id="{230CAF91-E760-0542-9CA9-3CD4B3D2BB55}"/>
              </a:ext>
            </a:extLst>
          </p:cNvPr>
          <p:cNvSpPr/>
          <p:nvPr/>
        </p:nvSpPr>
        <p:spPr>
          <a:xfrm>
            <a:off x="10017044" y="3787721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11CE7F8-1AA2-3746-9D82-6CD05FB24F2E}"/>
              </a:ext>
            </a:extLst>
          </p:cNvPr>
          <p:cNvGrpSpPr/>
          <p:nvPr/>
        </p:nvGrpSpPr>
        <p:grpSpPr>
          <a:xfrm rot="16200000">
            <a:off x="10004325" y="3790541"/>
            <a:ext cx="1364224" cy="311369"/>
            <a:chOff x="2297660" y="4140835"/>
            <a:chExt cx="1364224" cy="311369"/>
          </a:xfrm>
        </p:grpSpPr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88BC6650-A564-B14B-AAE1-64BACF6F818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2C3521B-F39B-1C43-BE92-CE52525F1C0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461E635-53F6-7B41-B4BB-751A4EB3C2A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3DAEA02-6E1C-5840-82A0-C41CFDE6FA3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03AD63F-3A7F-F049-B57B-13C5C8C350F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17A8F9B-C7CF-4149-AE0E-C5E257EA64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59A9AE8C-B697-AD44-9B14-A68F915F0196}"/>
              </a:ext>
            </a:extLst>
          </p:cNvPr>
          <p:cNvSpPr/>
          <p:nvPr/>
        </p:nvSpPr>
        <p:spPr>
          <a:xfrm rot="16200000">
            <a:off x="10411838" y="48808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1891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DAC54578-F2FD-7D41-B2ED-77B4D9152DD5}"/>
              </a:ext>
            </a:extLst>
          </p:cNvPr>
          <p:cNvSpPr txBox="1">
            <a:spLocks/>
          </p:cNvSpPr>
          <p:nvPr/>
        </p:nvSpPr>
        <p:spPr>
          <a:xfrm>
            <a:off x="6501919" y="1766187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00449C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163" name="Right Arrow 162">
            <a:extLst>
              <a:ext uri="{FF2B5EF4-FFF2-40B4-BE49-F238E27FC236}">
                <a16:creationId xmlns:a16="http://schemas.microsoft.com/office/drawing/2014/main" id="{EE39B8FE-E683-F94A-92E8-CD781B30BFD4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51168FCC-EC13-AF4F-856E-0D8AEDA902F1}"/>
              </a:ext>
            </a:extLst>
          </p:cNvPr>
          <p:cNvSpPr txBox="1">
            <a:spLocks/>
          </p:cNvSpPr>
          <p:nvPr/>
        </p:nvSpPr>
        <p:spPr>
          <a:xfrm>
            <a:off x="7389928" y="176892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00449C"/>
                </a:solidFill>
                <a:latin typeface="Avenir Light" panose="020B0402020203020204" pitchFamily="34" charset="77"/>
              </a:rPr>
              <a:t>chien</a:t>
            </a:r>
            <a:endParaRPr lang="en-US" sz="2400" dirty="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CC7E0308-C999-8B4F-9955-69DD206D7BBE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>
            <a:extLst>
              <a:ext uri="{FF2B5EF4-FFF2-40B4-BE49-F238E27FC236}">
                <a16:creationId xmlns:a16="http://schemas.microsoft.com/office/drawing/2014/main" id="{B7DD7F37-C71E-2348-99F5-EEBA7B6C440C}"/>
              </a:ext>
            </a:extLst>
          </p:cNvPr>
          <p:cNvSpPr txBox="1">
            <a:spLocks/>
          </p:cNvSpPr>
          <p:nvPr/>
        </p:nvSpPr>
        <p:spPr>
          <a:xfrm>
            <a:off x="8334660" y="176876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00449C"/>
                </a:solidFill>
                <a:latin typeface="Avenir Light" panose="020B0402020203020204" pitchFamily="34" charset="77"/>
              </a:rPr>
              <a:t>brun</a:t>
            </a:r>
            <a:endParaRPr lang="en-US" sz="2400" dirty="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id="{D76299D8-76DC-DE41-B860-2863BDD9DCE8}"/>
              </a:ext>
            </a:extLst>
          </p:cNvPr>
          <p:cNvSpPr/>
          <p:nvPr/>
        </p:nvSpPr>
        <p:spPr>
          <a:xfrm rot="16200000">
            <a:off x="8537700" y="233794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Content Placeholder 2">
            <a:extLst>
              <a:ext uri="{FF2B5EF4-FFF2-40B4-BE49-F238E27FC236}">
                <a16:creationId xmlns:a16="http://schemas.microsoft.com/office/drawing/2014/main" id="{91EF60F2-B1F6-A842-8722-15672F4E7E03}"/>
              </a:ext>
            </a:extLst>
          </p:cNvPr>
          <p:cNvSpPr txBox="1">
            <a:spLocks/>
          </p:cNvSpPr>
          <p:nvPr/>
        </p:nvSpPr>
        <p:spPr>
          <a:xfrm>
            <a:off x="9258462" y="1771118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00449C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169" name="Right Arrow 168">
            <a:extLst>
              <a:ext uri="{FF2B5EF4-FFF2-40B4-BE49-F238E27FC236}">
                <a16:creationId xmlns:a16="http://schemas.microsoft.com/office/drawing/2014/main" id="{D04F3A62-0695-2A42-8D99-8769A4F3956D}"/>
              </a:ext>
            </a:extLst>
          </p:cNvPr>
          <p:cNvSpPr/>
          <p:nvPr/>
        </p:nvSpPr>
        <p:spPr>
          <a:xfrm rot="16200000">
            <a:off x="9499181" y="234072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Content Placeholder 2">
            <a:extLst>
              <a:ext uri="{FF2B5EF4-FFF2-40B4-BE49-F238E27FC236}">
                <a16:creationId xmlns:a16="http://schemas.microsoft.com/office/drawing/2014/main" id="{88543CB4-CCEC-DD4D-B9FE-72EB696EFBB9}"/>
              </a:ext>
            </a:extLst>
          </p:cNvPr>
          <p:cNvSpPr txBox="1">
            <a:spLocks/>
          </p:cNvSpPr>
          <p:nvPr/>
        </p:nvSpPr>
        <p:spPr>
          <a:xfrm>
            <a:off x="10118640" y="1781779"/>
            <a:ext cx="987865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00449C"/>
                </a:solidFill>
                <a:latin typeface="Avenir Light" panose="020B0402020203020204" pitchFamily="34" charset="77"/>
              </a:rPr>
              <a:t>couru</a:t>
            </a:r>
            <a:endParaRPr lang="en-US" sz="2400" dirty="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71" name="Right Arrow 170">
            <a:extLst>
              <a:ext uri="{FF2B5EF4-FFF2-40B4-BE49-F238E27FC236}">
                <a16:creationId xmlns:a16="http://schemas.microsoft.com/office/drawing/2014/main" id="{52DBD83B-334E-A542-B5A7-510AE217E560}"/>
              </a:ext>
            </a:extLst>
          </p:cNvPr>
          <p:cNvSpPr/>
          <p:nvPr/>
        </p:nvSpPr>
        <p:spPr>
          <a:xfrm rot="16200000">
            <a:off x="10416103" y="2350718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Content Placeholder 2">
            <a:extLst>
              <a:ext uri="{FF2B5EF4-FFF2-40B4-BE49-F238E27FC236}">
                <a16:creationId xmlns:a16="http://schemas.microsoft.com/office/drawing/2014/main" id="{3CDE1E91-1F95-5E47-8DA4-83CAA990AD09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</p:spTree>
    <p:extLst>
      <p:ext uri="{BB962C8B-B14F-4D97-AF65-F5344CB8AC3E}">
        <p14:creationId xmlns:p14="http://schemas.microsoft.com/office/powerpoint/2010/main" val="1427096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Sequence-to-Sequence (seq2seq)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 dirty="0">
                <a:solidFill>
                  <a:srgbClr val="C00000"/>
                </a:solidFill>
              </a:rPr>
              <a:t>chien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2205462C-B410-D049-A60D-0F52F2223833}"/>
              </a:ext>
            </a:extLst>
          </p:cNvPr>
          <p:cNvSpPr txBox="1">
            <a:spLocks/>
          </p:cNvSpPr>
          <p:nvPr/>
        </p:nvSpPr>
        <p:spPr>
          <a:xfrm>
            <a:off x="9166584" y="528499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D665232D-E99D-934B-9CB2-489F0E3F59A8}"/>
              </a:ext>
            </a:extLst>
          </p:cNvPr>
          <p:cNvSpPr txBox="1">
            <a:spLocks/>
          </p:cNvSpPr>
          <p:nvPr/>
        </p:nvSpPr>
        <p:spPr>
          <a:xfrm>
            <a:off x="10054788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76799ECF-4316-7346-9C37-0DA00FB57B42}"/>
              </a:ext>
            </a:extLst>
          </p:cNvPr>
          <p:cNvSpPr txBox="1">
            <a:spLocks/>
          </p:cNvSpPr>
          <p:nvPr/>
        </p:nvSpPr>
        <p:spPr>
          <a:xfrm>
            <a:off x="10939177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couru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ight Arrow 130">
            <a:extLst>
              <a:ext uri="{FF2B5EF4-FFF2-40B4-BE49-F238E27FC236}">
                <a16:creationId xmlns:a16="http://schemas.microsoft.com/office/drawing/2014/main" id="{A13B96B2-B336-2E42-AF4A-C334A82FD486}"/>
              </a:ext>
            </a:extLst>
          </p:cNvPr>
          <p:cNvSpPr/>
          <p:nvPr/>
        </p:nvSpPr>
        <p:spPr>
          <a:xfrm>
            <a:off x="9088417" y="3781457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FEE26FA-C341-8C4F-8639-86B100719549}"/>
              </a:ext>
            </a:extLst>
          </p:cNvPr>
          <p:cNvGrpSpPr/>
          <p:nvPr/>
        </p:nvGrpSpPr>
        <p:grpSpPr>
          <a:xfrm rot="16200000">
            <a:off x="9075698" y="3784277"/>
            <a:ext cx="1364224" cy="311369"/>
            <a:chOff x="2297660" y="4140835"/>
            <a:chExt cx="1364224" cy="311369"/>
          </a:xfrm>
        </p:grpSpPr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416C9704-1E43-5D49-B27C-F77D1207B56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1229566-2C83-4E45-B71C-475CF45A87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A07EC7D-C3E6-434C-B465-06BCFB73FD3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90E5720-B2AF-804E-B800-C6E9B3B6D4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495CCB3-67AB-8A41-B0DD-39D8589D00F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7AA9495-699E-404B-8167-C32C55E326D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1C4EB134-A4FE-AE4F-955A-4A5EF3D5E977}"/>
              </a:ext>
            </a:extLst>
          </p:cNvPr>
          <p:cNvSpPr/>
          <p:nvPr/>
        </p:nvSpPr>
        <p:spPr>
          <a:xfrm rot="16200000">
            <a:off x="9483211" y="487463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ight Arrow 140">
            <a:extLst>
              <a:ext uri="{FF2B5EF4-FFF2-40B4-BE49-F238E27FC236}">
                <a16:creationId xmlns:a16="http://schemas.microsoft.com/office/drawing/2014/main" id="{230CAF91-E760-0542-9CA9-3CD4B3D2BB55}"/>
              </a:ext>
            </a:extLst>
          </p:cNvPr>
          <p:cNvSpPr/>
          <p:nvPr/>
        </p:nvSpPr>
        <p:spPr>
          <a:xfrm>
            <a:off x="10017044" y="3787721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11CE7F8-1AA2-3746-9D82-6CD05FB24F2E}"/>
              </a:ext>
            </a:extLst>
          </p:cNvPr>
          <p:cNvGrpSpPr/>
          <p:nvPr/>
        </p:nvGrpSpPr>
        <p:grpSpPr>
          <a:xfrm rot="16200000">
            <a:off x="10004325" y="3790541"/>
            <a:ext cx="1364224" cy="311369"/>
            <a:chOff x="2297660" y="4140835"/>
            <a:chExt cx="1364224" cy="311369"/>
          </a:xfrm>
        </p:grpSpPr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88BC6650-A564-B14B-AAE1-64BACF6F818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2C3521B-F39B-1C43-BE92-CE52525F1C0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461E635-53F6-7B41-B4BB-751A4EB3C2A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3DAEA02-6E1C-5840-82A0-C41CFDE6FA3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03AD63F-3A7F-F049-B57B-13C5C8C350F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17A8F9B-C7CF-4149-AE0E-C5E257EA64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59A9AE8C-B697-AD44-9B14-A68F915F0196}"/>
              </a:ext>
            </a:extLst>
          </p:cNvPr>
          <p:cNvSpPr/>
          <p:nvPr/>
        </p:nvSpPr>
        <p:spPr>
          <a:xfrm rot="16200000">
            <a:off x="10411838" y="48808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1891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52" name="Right Arrow 151">
            <a:extLst>
              <a:ext uri="{FF2B5EF4-FFF2-40B4-BE49-F238E27FC236}">
                <a16:creationId xmlns:a16="http://schemas.microsoft.com/office/drawing/2014/main" id="{C5242D7E-3AB2-AD41-AF83-02259FB2FA8F}"/>
              </a:ext>
            </a:extLst>
          </p:cNvPr>
          <p:cNvSpPr/>
          <p:nvPr/>
        </p:nvSpPr>
        <p:spPr>
          <a:xfrm>
            <a:off x="10905248" y="3808942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DC2CDB1-7EE5-FB48-89AA-14922B2F097A}"/>
              </a:ext>
            </a:extLst>
          </p:cNvPr>
          <p:cNvGrpSpPr/>
          <p:nvPr/>
        </p:nvGrpSpPr>
        <p:grpSpPr>
          <a:xfrm rot="16200000">
            <a:off x="10892529" y="3811762"/>
            <a:ext cx="1364224" cy="311369"/>
            <a:chOff x="2297660" y="4140835"/>
            <a:chExt cx="1364224" cy="311369"/>
          </a:xfrm>
        </p:grpSpPr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DF1A9EF5-954A-6D48-99FB-ABB28CA3883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C14B3C1-86EB-254E-9679-31F07CD2DB9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F8E3AD7D-E73D-B74D-8B66-3A0C03750A2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9C7F54C-5821-F746-B757-593F9B419F6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E4AD30B-DCE1-854E-817E-3899529CCA6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FF2D24E-5FFE-BF44-BC29-E981843452E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60" name="Right Arrow 159">
            <a:extLst>
              <a:ext uri="{FF2B5EF4-FFF2-40B4-BE49-F238E27FC236}">
                <a16:creationId xmlns:a16="http://schemas.microsoft.com/office/drawing/2014/main" id="{E01595F1-35B7-4246-93ED-9AC8A029E68E}"/>
              </a:ext>
            </a:extLst>
          </p:cNvPr>
          <p:cNvSpPr/>
          <p:nvPr/>
        </p:nvSpPr>
        <p:spPr>
          <a:xfrm rot="16200000">
            <a:off x="11300042" y="490212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DAC54578-F2FD-7D41-B2ED-77B4D9152DD5}"/>
              </a:ext>
            </a:extLst>
          </p:cNvPr>
          <p:cNvSpPr txBox="1">
            <a:spLocks/>
          </p:cNvSpPr>
          <p:nvPr/>
        </p:nvSpPr>
        <p:spPr>
          <a:xfrm>
            <a:off x="6501919" y="1766187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00449C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163" name="Right Arrow 162">
            <a:extLst>
              <a:ext uri="{FF2B5EF4-FFF2-40B4-BE49-F238E27FC236}">
                <a16:creationId xmlns:a16="http://schemas.microsoft.com/office/drawing/2014/main" id="{EE39B8FE-E683-F94A-92E8-CD781B30BFD4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51168FCC-EC13-AF4F-856E-0D8AEDA902F1}"/>
              </a:ext>
            </a:extLst>
          </p:cNvPr>
          <p:cNvSpPr txBox="1">
            <a:spLocks/>
          </p:cNvSpPr>
          <p:nvPr/>
        </p:nvSpPr>
        <p:spPr>
          <a:xfrm>
            <a:off x="7389928" y="176892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00449C"/>
                </a:solidFill>
                <a:latin typeface="Avenir Light" panose="020B0402020203020204" pitchFamily="34" charset="77"/>
              </a:rPr>
              <a:t>chien</a:t>
            </a:r>
            <a:endParaRPr lang="en-US" sz="2400" dirty="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CC7E0308-C999-8B4F-9955-69DD206D7BBE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>
            <a:extLst>
              <a:ext uri="{FF2B5EF4-FFF2-40B4-BE49-F238E27FC236}">
                <a16:creationId xmlns:a16="http://schemas.microsoft.com/office/drawing/2014/main" id="{B7DD7F37-C71E-2348-99F5-EEBA7B6C440C}"/>
              </a:ext>
            </a:extLst>
          </p:cNvPr>
          <p:cNvSpPr txBox="1">
            <a:spLocks/>
          </p:cNvSpPr>
          <p:nvPr/>
        </p:nvSpPr>
        <p:spPr>
          <a:xfrm>
            <a:off x="8334660" y="176876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00449C"/>
                </a:solidFill>
                <a:latin typeface="Avenir Light" panose="020B0402020203020204" pitchFamily="34" charset="77"/>
              </a:rPr>
              <a:t>brun</a:t>
            </a:r>
            <a:endParaRPr lang="en-US" sz="2400" dirty="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id="{D76299D8-76DC-DE41-B860-2863BDD9DCE8}"/>
              </a:ext>
            </a:extLst>
          </p:cNvPr>
          <p:cNvSpPr/>
          <p:nvPr/>
        </p:nvSpPr>
        <p:spPr>
          <a:xfrm rot="16200000">
            <a:off x="8537700" y="233794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Content Placeholder 2">
            <a:extLst>
              <a:ext uri="{FF2B5EF4-FFF2-40B4-BE49-F238E27FC236}">
                <a16:creationId xmlns:a16="http://schemas.microsoft.com/office/drawing/2014/main" id="{91EF60F2-B1F6-A842-8722-15672F4E7E03}"/>
              </a:ext>
            </a:extLst>
          </p:cNvPr>
          <p:cNvSpPr txBox="1">
            <a:spLocks/>
          </p:cNvSpPr>
          <p:nvPr/>
        </p:nvSpPr>
        <p:spPr>
          <a:xfrm>
            <a:off x="9258462" y="1771118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00449C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169" name="Right Arrow 168">
            <a:extLst>
              <a:ext uri="{FF2B5EF4-FFF2-40B4-BE49-F238E27FC236}">
                <a16:creationId xmlns:a16="http://schemas.microsoft.com/office/drawing/2014/main" id="{D04F3A62-0695-2A42-8D99-8769A4F3956D}"/>
              </a:ext>
            </a:extLst>
          </p:cNvPr>
          <p:cNvSpPr/>
          <p:nvPr/>
        </p:nvSpPr>
        <p:spPr>
          <a:xfrm rot="16200000">
            <a:off x="9499181" y="234072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Content Placeholder 2">
            <a:extLst>
              <a:ext uri="{FF2B5EF4-FFF2-40B4-BE49-F238E27FC236}">
                <a16:creationId xmlns:a16="http://schemas.microsoft.com/office/drawing/2014/main" id="{88543CB4-CCEC-DD4D-B9FE-72EB696EFBB9}"/>
              </a:ext>
            </a:extLst>
          </p:cNvPr>
          <p:cNvSpPr txBox="1">
            <a:spLocks/>
          </p:cNvSpPr>
          <p:nvPr/>
        </p:nvSpPr>
        <p:spPr>
          <a:xfrm>
            <a:off x="10118640" y="1781779"/>
            <a:ext cx="987865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00449C"/>
                </a:solidFill>
                <a:latin typeface="Avenir Light" panose="020B0402020203020204" pitchFamily="34" charset="77"/>
              </a:rPr>
              <a:t>couru</a:t>
            </a:r>
            <a:endParaRPr lang="en-US" sz="2400" dirty="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71" name="Right Arrow 170">
            <a:extLst>
              <a:ext uri="{FF2B5EF4-FFF2-40B4-BE49-F238E27FC236}">
                <a16:creationId xmlns:a16="http://schemas.microsoft.com/office/drawing/2014/main" id="{52DBD83B-334E-A542-B5A7-510AE217E560}"/>
              </a:ext>
            </a:extLst>
          </p:cNvPr>
          <p:cNvSpPr/>
          <p:nvPr/>
        </p:nvSpPr>
        <p:spPr>
          <a:xfrm rot="16200000">
            <a:off x="10416103" y="2350718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ED3F93AB-509F-3440-BE8F-8220B12E4A16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</p:spTree>
    <p:extLst>
      <p:ext uri="{BB962C8B-B14F-4D97-AF65-F5344CB8AC3E}">
        <p14:creationId xmlns:p14="http://schemas.microsoft.com/office/powerpoint/2010/main" val="39113360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Sequence-to-Sequence (seq2seq)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 dirty="0">
                <a:solidFill>
                  <a:srgbClr val="C00000"/>
                </a:solidFill>
              </a:rPr>
              <a:t>chien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2205462C-B410-D049-A60D-0F52F2223833}"/>
              </a:ext>
            </a:extLst>
          </p:cNvPr>
          <p:cNvSpPr txBox="1">
            <a:spLocks/>
          </p:cNvSpPr>
          <p:nvPr/>
        </p:nvSpPr>
        <p:spPr>
          <a:xfrm>
            <a:off x="9166584" y="528499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D665232D-E99D-934B-9CB2-489F0E3F59A8}"/>
              </a:ext>
            </a:extLst>
          </p:cNvPr>
          <p:cNvSpPr txBox="1">
            <a:spLocks/>
          </p:cNvSpPr>
          <p:nvPr/>
        </p:nvSpPr>
        <p:spPr>
          <a:xfrm>
            <a:off x="10054788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76799ECF-4316-7346-9C37-0DA00FB57B42}"/>
              </a:ext>
            </a:extLst>
          </p:cNvPr>
          <p:cNvSpPr txBox="1">
            <a:spLocks/>
          </p:cNvSpPr>
          <p:nvPr/>
        </p:nvSpPr>
        <p:spPr>
          <a:xfrm>
            <a:off x="10939177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couru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ight Arrow 130">
            <a:extLst>
              <a:ext uri="{FF2B5EF4-FFF2-40B4-BE49-F238E27FC236}">
                <a16:creationId xmlns:a16="http://schemas.microsoft.com/office/drawing/2014/main" id="{A13B96B2-B336-2E42-AF4A-C334A82FD486}"/>
              </a:ext>
            </a:extLst>
          </p:cNvPr>
          <p:cNvSpPr/>
          <p:nvPr/>
        </p:nvSpPr>
        <p:spPr>
          <a:xfrm>
            <a:off x="9088417" y="3781457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FEE26FA-C341-8C4F-8639-86B100719549}"/>
              </a:ext>
            </a:extLst>
          </p:cNvPr>
          <p:cNvGrpSpPr/>
          <p:nvPr/>
        </p:nvGrpSpPr>
        <p:grpSpPr>
          <a:xfrm rot="16200000">
            <a:off x="9075698" y="3784277"/>
            <a:ext cx="1364224" cy="311369"/>
            <a:chOff x="2297660" y="4140835"/>
            <a:chExt cx="1364224" cy="311369"/>
          </a:xfrm>
        </p:grpSpPr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416C9704-1E43-5D49-B27C-F77D1207B56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1229566-2C83-4E45-B71C-475CF45A87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A07EC7D-C3E6-434C-B465-06BCFB73FD3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90E5720-B2AF-804E-B800-C6E9B3B6D4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495CCB3-67AB-8A41-B0DD-39D8589D00F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7AA9495-699E-404B-8167-C32C55E326D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1C4EB134-A4FE-AE4F-955A-4A5EF3D5E977}"/>
              </a:ext>
            </a:extLst>
          </p:cNvPr>
          <p:cNvSpPr/>
          <p:nvPr/>
        </p:nvSpPr>
        <p:spPr>
          <a:xfrm rot="16200000">
            <a:off x="9483211" y="487463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ight Arrow 140">
            <a:extLst>
              <a:ext uri="{FF2B5EF4-FFF2-40B4-BE49-F238E27FC236}">
                <a16:creationId xmlns:a16="http://schemas.microsoft.com/office/drawing/2014/main" id="{230CAF91-E760-0542-9CA9-3CD4B3D2BB55}"/>
              </a:ext>
            </a:extLst>
          </p:cNvPr>
          <p:cNvSpPr/>
          <p:nvPr/>
        </p:nvSpPr>
        <p:spPr>
          <a:xfrm>
            <a:off x="10017044" y="3787721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11CE7F8-1AA2-3746-9D82-6CD05FB24F2E}"/>
              </a:ext>
            </a:extLst>
          </p:cNvPr>
          <p:cNvGrpSpPr/>
          <p:nvPr/>
        </p:nvGrpSpPr>
        <p:grpSpPr>
          <a:xfrm rot="16200000">
            <a:off x="10004325" y="3790541"/>
            <a:ext cx="1364224" cy="311369"/>
            <a:chOff x="2297660" y="4140835"/>
            <a:chExt cx="1364224" cy="311369"/>
          </a:xfrm>
        </p:grpSpPr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88BC6650-A564-B14B-AAE1-64BACF6F818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2C3521B-F39B-1C43-BE92-CE52525F1C0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461E635-53F6-7B41-B4BB-751A4EB3C2A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3DAEA02-6E1C-5840-82A0-C41CFDE6FA3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03AD63F-3A7F-F049-B57B-13C5C8C350F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17A8F9B-C7CF-4149-AE0E-C5E257EA64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59A9AE8C-B697-AD44-9B14-A68F915F0196}"/>
              </a:ext>
            </a:extLst>
          </p:cNvPr>
          <p:cNvSpPr/>
          <p:nvPr/>
        </p:nvSpPr>
        <p:spPr>
          <a:xfrm rot="16200000">
            <a:off x="10411838" y="48808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1891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52" name="Right Arrow 151">
            <a:extLst>
              <a:ext uri="{FF2B5EF4-FFF2-40B4-BE49-F238E27FC236}">
                <a16:creationId xmlns:a16="http://schemas.microsoft.com/office/drawing/2014/main" id="{C5242D7E-3AB2-AD41-AF83-02259FB2FA8F}"/>
              </a:ext>
            </a:extLst>
          </p:cNvPr>
          <p:cNvSpPr/>
          <p:nvPr/>
        </p:nvSpPr>
        <p:spPr>
          <a:xfrm>
            <a:off x="10905248" y="3808942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DC2CDB1-7EE5-FB48-89AA-14922B2F097A}"/>
              </a:ext>
            </a:extLst>
          </p:cNvPr>
          <p:cNvGrpSpPr/>
          <p:nvPr/>
        </p:nvGrpSpPr>
        <p:grpSpPr>
          <a:xfrm rot="16200000">
            <a:off x="10892529" y="3811762"/>
            <a:ext cx="1364224" cy="311369"/>
            <a:chOff x="2297660" y="4140835"/>
            <a:chExt cx="1364224" cy="311369"/>
          </a:xfrm>
        </p:grpSpPr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DF1A9EF5-954A-6D48-99FB-ABB28CA3883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C14B3C1-86EB-254E-9679-31F07CD2DB9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F8E3AD7D-E73D-B74D-8B66-3A0C03750A2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9C7F54C-5821-F746-B757-593F9B419F6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E4AD30B-DCE1-854E-817E-3899529CCA6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FF2D24E-5FFE-BF44-BC29-E981843452E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60" name="Right Arrow 159">
            <a:extLst>
              <a:ext uri="{FF2B5EF4-FFF2-40B4-BE49-F238E27FC236}">
                <a16:creationId xmlns:a16="http://schemas.microsoft.com/office/drawing/2014/main" id="{E01595F1-35B7-4246-93ED-9AC8A029E68E}"/>
              </a:ext>
            </a:extLst>
          </p:cNvPr>
          <p:cNvSpPr/>
          <p:nvPr/>
        </p:nvSpPr>
        <p:spPr>
          <a:xfrm rot="16200000">
            <a:off x="11300042" y="490212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DAC54578-F2FD-7D41-B2ED-77B4D9152DD5}"/>
              </a:ext>
            </a:extLst>
          </p:cNvPr>
          <p:cNvSpPr txBox="1">
            <a:spLocks/>
          </p:cNvSpPr>
          <p:nvPr/>
        </p:nvSpPr>
        <p:spPr>
          <a:xfrm>
            <a:off x="6501919" y="1766187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00449C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163" name="Right Arrow 162">
            <a:extLst>
              <a:ext uri="{FF2B5EF4-FFF2-40B4-BE49-F238E27FC236}">
                <a16:creationId xmlns:a16="http://schemas.microsoft.com/office/drawing/2014/main" id="{EE39B8FE-E683-F94A-92E8-CD781B30BFD4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51168FCC-EC13-AF4F-856E-0D8AEDA902F1}"/>
              </a:ext>
            </a:extLst>
          </p:cNvPr>
          <p:cNvSpPr txBox="1">
            <a:spLocks/>
          </p:cNvSpPr>
          <p:nvPr/>
        </p:nvSpPr>
        <p:spPr>
          <a:xfrm>
            <a:off x="7389928" y="176892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00449C"/>
                </a:solidFill>
                <a:latin typeface="Avenir Light" panose="020B0402020203020204" pitchFamily="34" charset="77"/>
              </a:rPr>
              <a:t>chien</a:t>
            </a:r>
            <a:endParaRPr lang="en-US" sz="2400" dirty="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CC7E0308-C999-8B4F-9955-69DD206D7BBE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Content Placeholder 2">
            <a:extLst>
              <a:ext uri="{FF2B5EF4-FFF2-40B4-BE49-F238E27FC236}">
                <a16:creationId xmlns:a16="http://schemas.microsoft.com/office/drawing/2014/main" id="{B7DD7F37-C71E-2348-99F5-EEBA7B6C440C}"/>
              </a:ext>
            </a:extLst>
          </p:cNvPr>
          <p:cNvSpPr txBox="1">
            <a:spLocks/>
          </p:cNvSpPr>
          <p:nvPr/>
        </p:nvSpPr>
        <p:spPr>
          <a:xfrm>
            <a:off x="8334660" y="1768769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00449C"/>
                </a:solidFill>
                <a:latin typeface="Avenir Light" panose="020B0402020203020204" pitchFamily="34" charset="77"/>
              </a:rPr>
              <a:t>brun</a:t>
            </a:r>
            <a:endParaRPr lang="en-US" sz="2400" dirty="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id="{D76299D8-76DC-DE41-B860-2863BDD9DCE8}"/>
              </a:ext>
            </a:extLst>
          </p:cNvPr>
          <p:cNvSpPr/>
          <p:nvPr/>
        </p:nvSpPr>
        <p:spPr>
          <a:xfrm rot="16200000">
            <a:off x="8537700" y="233794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Content Placeholder 2">
            <a:extLst>
              <a:ext uri="{FF2B5EF4-FFF2-40B4-BE49-F238E27FC236}">
                <a16:creationId xmlns:a16="http://schemas.microsoft.com/office/drawing/2014/main" id="{91EF60F2-B1F6-A842-8722-15672F4E7E03}"/>
              </a:ext>
            </a:extLst>
          </p:cNvPr>
          <p:cNvSpPr txBox="1">
            <a:spLocks/>
          </p:cNvSpPr>
          <p:nvPr/>
        </p:nvSpPr>
        <p:spPr>
          <a:xfrm>
            <a:off x="9258462" y="1771118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00449C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169" name="Right Arrow 168">
            <a:extLst>
              <a:ext uri="{FF2B5EF4-FFF2-40B4-BE49-F238E27FC236}">
                <a16:creationId xmlns:a16="http://schemas.microsoft.com/office/drawing/2014/main" id="{D04F3A62-0695-2A42-8D99-8769A4F3956D}"/>
              </a:ext>
            </a:extLst>
          </p:cNvPr>
          <p:cNvSpPr/>
          <p:nvPr/>
        </p:nvSpPr>
        <p:spPr>
          <a:xfrm rot="16200000">
            <a:off x="9499181" y="234072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Content Placeholder 2">
            <a:extLst>
              <a:ext uri="{FF2B5EF4-FFF2-40B4-BE49-F238E27FC236}">
                <a16:creationId xmlns:a16="http://schemas.microsoft.com/office/drawing/2014/main" id="{88543CB4-CCEC-DD4D-B9FE-72EB696EFBB9}"/>
              </a:ext>
            </a:extLst>
          </p:cNvPr>
          <p:cNvSpPr txBox="1">
            <a:spLocks/>
          </p:cNvSpPr>
          <p:nvPr/>
        </p:nvSpPr>
        <p:spPr>
          <a:xfrm>
            <a:off x="10118640" y="1781779"/>
            <a:ext cx="987865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00449C"/>
                </a:solidFill>
                <a:latin typeface="Avenir Light" panose="020B0402020203020204" pitchFamily="34" charset="77"/>
              </a:rPr>
              <a:t>couru</a:t>
            </a:r>
            <a:endParaRPr lang="en-US" sz="2400" dirty="0">
              <a:solidFill>
                <a:srgbClr val="00449C"/>
              </a:solidFill>
              <a:latin typeface="Avenir Light" panose="020B0402020203020204" pitchFamily="34" charset="77"/>
            </a:endParaRPr>
          </a:p>
        </p:txBody>
      </p:sp>
      <p:sp>
        <p:nvSpPr>
          <p:cNvPr id="171" name="Right Arrow 170">
            <a:extLst>
              <a:ext uri="{FF2B5EF4-FFF2-40B4-BE49-F238E27FC236}">
                <a16:creationId xmlns:a16="http://schemas.microsoft.com/office/drawing/2014/main" id="{52DBD83B-334E-A542-B5A7-510AE217E560}"/>
              </a:ext>
            </a:extLst>
          </p:cNvPr>
          <p:cNvSpPr/>
          <p:nvPr/>
        </p:nvSpPr>
        <p:spPr>
          <a:xfrm rot="16200000">
            <a:off x="10416103" y="2350718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Content Placeholder 2">
            <a:extLst>
              <a:ext uri="{FF2B5EF4-FFF2-40B4-BE49-F238E27FC236}">
                <a16:creationId xmlns:a16="http://schemas.microsoft.com/office/drawing/2014/main" id="{09401DC6-8700-DD41-BE49-5ED05956D531}"/>
              </a:ext>
            </a:extLst>
          </p:cNvPr>
          <p:cNvSpPr txBox="1">
            <a:spLocks/>
          </p:cNvSpPr>
          <p:nvPr/>
        </p:nvSpPr>
        <p:spPr>
          <a:xfrm>
            <a:off x="11050384" y="1807578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00449C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173" name="Right Arrow 172">
            <a:extLst>
              <a:ext uri="{FF2B5EF4-FFF2-40B4-BE49-F238E27FC236}">
                <a16:creationId xmlns:a16="http://schemas.microsoft.com/office/drawing/2014/main" id="{501825A0-BC24-2442-85E0-F67922E7E728}"/>
              </a:ext>
            </a:extLst>
          </p:cNvPr>
          <p:cNvSpPr/>
          <p:nvPr/>
        </p:nvSpPr>
        <p:spPr>
          <a:xfrm rot="16200000">
            <a:off x="11291103" y="237718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ED3F93AB-509F-3440-BE8F-8220B12E4A16}"/>
              </a:ext>
            </a:extLst>
          </p:cNvPr>
          <p:cNvSpPr txBox="1">
            <a:spLocks/>
          </p:cNvSpPr>
          <p:nvPr/>
        </p:nvSpPr>
        <p:spPr>
          <a:xfrm>
            <a:off x="3978738" y="1101579"/>
            <a:ext cx="4675293" cy="96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The final hidden state of the encoder RNN is the initial state of the decoder RNN</a:t>
            </a:r>
          </a:p>
        </p:txBody>
      </p:sp>
    </p:spTree>
    <p:extLst>
      <p:ext uri="{BB962C8B-B14F-4D97-AF65-F5344CB8AC3E}">
        <p14:creationId xmlns:p14="http://schemas.microsoft.com/office/powerpoint/2010/main" val="32111668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Sequence-to-Sequence (seq2seq)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 dirty="0">
                <a:solidFill>
                  <a:srgbClr val="C00000"/>
                </a:solidFill>
              </a:rPr>
              <a:t>chien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2205462C-B410-D049-A60D-0F52F2223833}"/>
              </a:ext>
            </a:extLst>
          </p:cNvPr>
          <p:cNvSpPr txBox="1">
            <a:spLocks/>
          </p:cNvSpPr>
          <p:nvPr/>
        </p:nvSpPr>
        <p:spPr>
          <a:xfrm>
            <a:off x="9166584" y="528499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D665232D-E99D-934B-9CB2-489F0E3F59A8}"/>
              </a:ext>
            </a:extLst>
          </p:cNvPr>
          <p:cNvSpPr txBox="1">
            <a:spLocks/>
          </p:cNvSpPr>
          <p:nvPr/>
        </p:nvSpPr>
        <p:spPr>
          <a:xfrm>
            <a:off x="10054788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76799ECF-4316-7346-9C37-0DA00FB57B42}"/>
              </a:ext>
            </a:extLst>
          </p:cNvPr>
          <p:cNvSpPr txBox="1">
            <a:spLocks/>
          </p:cNvSpPr>
          <p:nvPr/>
        </p:nvSpPr>
        <p:spPr>
          <a:xfrm>
            <a:off x="10939177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couru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ight Arrow 130">
            <a:extLst>
              <a:ext uri="{FF2B5EF4-FFF2-40B4-BE49-F238E27FC236}">
                <a16:creationId xmlns:a16="http://schemas.microsoft.com/office/drawing/2014/main" id="{A13B96B2-B336-2E42-AF4A-C334A82FD486}"/>
              </a:ext>
            </a:extLst>
          </p:cNvPr>
          <p:cNvSpPr/>
          <p:nvPr/>
        </p:nvSpPr>
        <p:spPr>
          <a:xfrm>
            <a:off x="9088417" y="3781457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FEE26FA-C341-8C4F-8639-86B100719549}"/>
              </a:ext>
            </a:extLst>
          </p:cNvPr>
          <p:cNvGrpSpPr/>
          <p:nvPr/>
        </p:nvGrpSpPr>
        <p:grpSpPr>
          <a:xfrm rot="16200000">
            <a:off x="9075698" y="3784277"/>
            <a:ext cx="1364224" cy="311369"/>
            <a:chOff x="2297660" y="4140835"/>
            <a:chExt cx="1364224" cy="311369"/>
          </a:xfrm>
        </p:grpSpPr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416C9704-1E43-5D49-B27C-F77D1207B56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1229566-2C83-4E45-B71C-475CF45A87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A07EC7D-C3E6-434C-B465-06BCFB73FD3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90E5720-B2AF-804E-B800-C6E9B3B6D4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495CCB3-67AB-8A41-B0DD-39D8589D00F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7AA9495-699E-404B-8167-C32C55E326D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1C4EB134-A4FE-AE4F-955A-4A5EF3D5E977}"/>
              </a:ext>
            </a:extLst>
          </p:cNvPr>
          <p:cNvSpPr/>
          <p:nvPr/>
        </p:nvSpPr>
        <p:spPr>
          <a:xfrm rot="16200000">
            <a:off x="9483211" y="487463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ight Arrow 140">
            <a:extLst>
              <a:ext uri="{FF2B5EF4-FFF2-40B4-BE49-F238E27FC236}">
                <a16:creationId xmlns:a16="http://schemas.microsoft.com/office/drawing/2014/main" id="{230CAF91-E760-0542-9CA9-3CD4B3D2BB55}"/>
              </a:ext>
            </a:extLst>
          </p:cNvPr>
          <p:cNvSpPr/>
          <p:nvPr/>
        </p:nvSpPr>
        <p:spPr>
          <a:xfrm>
            <a:off x="10017044" y="3787721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11CE7F8-1AA2-3746-9D82-6CD05FB24F2E}"/>
              </a:ext>
            </a:extLst>
          </p:cNvPr>
          <p:cNvGrpSpPr/>
          <p:nvPr/>
        </p:nvGrpSpPr>
        <p:grpSpPr>
          <a:xfrm rot="16200000">
            <a:off x="10004325" y="3790541"/>
            <a:ext cx="1364224" cy="311369"/>
            <a:chOff x="2297660" y="4140835"/>
            <a:chExt cx="1364224" cy="311369"/>
          </a:xfrm>
        </p:grpSpPr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88BC6650-A564-B14B-AAE1-64BACF6F818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2C3521B-F39B-1C43-BE92-CE52525F1C0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461E635-53F6-7B41-B4BB-751A4EB3C2A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3DAEA02-6E1C-5840-82A0-C41CFDE6FA3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03AD63F-3A7F-F049-B57B-13C5C8C350F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17A8F9B-C7CF-4149-AE0E-C5E257EA64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59A9AE8C-B697-AD44-9B14-A68F915F0196}"/>
              </a:ext>
            </a:extLst>
          </p:cNvPr>
          <p:cNvSpPr/>
          <p:nvPr/>
        </p:nvSpPr>
        <p:spPr>
          <a:xfrm rot="16200000">
            <a:off x="10411838" y="48808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1891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52" name="Right Arrow 151">
            <a:extLst>
              <a:ext uri="{FF2B5EF4-FFF2-40B4-BE49-F238E27FC236}">
                <a16:creationId xmlns:a16="http://schemas.microsoft.com/office/drawing/2014/main" id="{C5242D7E-3AB2-AD41-AF83-02259FB2FA8F}"/>
              </a:ext>
            </a:extLst>
          </p:cNvPr>
          <p:cNvSpPr/>
          <p:nvPr/>
        </p:nvSpPr>
        <p:spPr>
          <a:xfrm>
            <a:off x="10905248" y="3808942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DC2CDB1-7EE5-FB48-89AA-14922B2F097A}"/>
              </a:ext>
            </a:extLst>
          </p:cNvPr>
          <p:cNvGrpSpPr/>
          <p:nvPr/>
        </p:nvGrpSpPr>
        <p:grpSpPr>
          <a:xfrm rot="16200000">
            <a:off x="10892529" y="3811762"/>
            <a:ext cx="1364224" cy="311369"/>
            <a:chOff x="2297660" y="4140835"/>
            <a:chExt cx="1364224" cy="311369"/>
          </a:xfrm>
        </p:grpSpPr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DF1A9EF5-954A-6D48-99FB-ABB28CA3883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C14B3C1-86EB-254E-9679-31F07CD2DB9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F8E3AD7D-E73D-B74D-8B66-3A0C03750A2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9C7F54C-5821-F746-B757-593F9B419F6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E4AD30B-DCE1-854E-817E-3899529CCA6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FF2D24E-5FFE-BF44-BC29-E981843452E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60" name="Right Arrow 159">
            <a:extLst>
              <a:ext uri="{FF2B5EF4-FFF2-40B4-BE49-F238E27FC236}">
                <a16:creationId xmlns:a16="http://schemas.microsoft.com/office/drawing/2014/main" id="{E01595F1-35B7-4246-93ED-9AC8A029E68E}"/>
              </a:ext>
            </a:extLst>
          </p:cNvPr>
          <p:cNvSpPr/>
          <p:nvPr/>
        </p:nvSpPr>
        <p:spPr>
          <a:xfrm rot="16200000">
            <a:off x="11300042" y="490212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ight Arrow 162">
            <a:extLst>
              <a:ext uri="{FF2B5EF4-FFF2-40B4-BE49-F238E27FC236}">
                <a16:creationId xmlns:a16="http://schemas.microsoft.com/office/drawing/2014/main" id="{EE39B8FE-E683-F94A-92E8-CD781B30BFD4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CC7E0308-C999-8B4F-9955-69DD206D7BBE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id="{D76299D8-76DC-DE41-B860-2863BDD9DCE8}"/>
              </a:ext>
            </a:extLst>
          </p:cNvPr>
          <p:cNvSpPr/>
          <p:nvPr/>
        </p:nvSpPr>
        <p:spPr>
          <a:xfrm rot="16200000">
            <a:off x="8537700" y="233794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ight Arrow 168">
            <a:extLst>
              <a:ext uri="{FF2B5EF4-FFF2-40B4-BE49-F238E27FC236}">
                <a16:creationId xmlns:a16="http://schemas.microsoft.com/office/drawing/2014/main" id="{D04F3A62-0695-2A42-8D99-8769A4F3956D}"/>
              </a:ext>
            </a:extLst>
          </p:cNvPr>
          <p:cNvSpPr/>
          <p:nvPr/>
        </p:nvSpPr>
        <p:spPr>
          <a:xfrm rot="16200000">
            <a:off x="9499181" y="234072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ight Arrow 170">
            <a:extLst>
              <a:ext uri="{FF2B5EF4-FFF2-40B4-BE49-F238E27FC236}">
                <a16:creationId xmlns:a16="http://schemas.microsoft.com/office/drawing/2014/main" id="{52DBD83B-334E-A542-B5A7-510AE217E560}"/>
              </a:ext>
            </a:extLst>
          </p:cNvPr>
          <p:cNvSpPr/>
          <p:nvPr/>
        </p:nvSpPr>
        <p:spPr>
          <a:xfrm rot="16200000">
            <a:off x="10416103" y="2350718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ight Arrow 172">
            <a:extLst>
              <a:ext uri="{FF2B5EF4-FFF2-40B4-BE49-F238E27FC236}">
                <a16:creationId xmlns:a16="http://schemas.microsoft.com/office/drawing/2014/main" id="{501825A0-BC24-2442-85E0-F67922E7E728}"/>
              </a:ext>
            </a:extLst>
          </p:cNvPr>
          <p:cNvSpPr/>
          <p:nvPr/>
        </p:nvSpPr>
        <p:spPr>
          <a:xfrm rot="16200000">
            <a:off x="11291103" y="237718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Content Placeholder 2">
                <a:extLst>
                  <a:ext uri="{FF2B5EF4-FFF2-40B4-BE49-F238E27FC236}">
                    <a16:creationId xmlns:a16="http://schemas.microsoft.com/office/drawing/2014/main" id="{616C9A7D-8448-EF4A-A75F-F123CCC59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3252" y="1647533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5" name="Content Placeholder 2">
                <a:extLst>
                  <a:ext uri="{FF2B5EF4-FFF2-40B4-BE49-F238E27FC236}">
                    <a16:creationId xmlns:a16="http://schemas.microsoft.com/office/drawing/2014/main" id="{616C9A7D-8448-EF4A-A75F-F123CCC59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252" y="1647533"/>
                <a:ext cx="1576747" cy="503588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Content Placeholder 2">
                <a:extLst>
                  <a:ext uri="{FF2B5EF4-FFF2-40B4-BE49-F238E27FC236}">
                    <a16:creationId xmlns:a16="http://schemas.microsoft.com/office/drawing/2014/main" id="{BE5FFC96-96E1-754A-82D6-48DB6D48C8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0101" y="1651063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6" name="Content Placeholder 2">
                <a:extLst>
                  <a:ext uri="{FF2B5EF4-FFF2-40B4-BE49-F238E27FC236}">
                    <a16:creationId xmlns:a16="http://schemas.microsoft.com/office/drawing/2014/main" id="{BE5FFC96-96E1-754A-82D6-48DB6D48C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101" y="1651063"/>
                <a:ext cx="1576747" cy="503588"/>
              </a:xfrm>
              <a:prstGeom prst="rect">
                <a:avLst/>
              </a:prstGeom>
              <a:blipFill>
                <a:blip r:embed="rId1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Content Placeholder 2">
                <a:extLst>
                  <a:ext uri="{FF2B5EF4-FFF2-40B4-BE49-F238E27FC236}">
                    <a16:creationId xmlns:a16="http://schemas.microsoft.com/office/drawing/2014/main" id="{7B771592-E2AA-EF48-ADC6-65D072D4F0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83561" y="1657426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7" name="Content Placeholder 2">
                <a:extLst>
                  <a:ext uri="{FF2B5EF4-FFF2-40B4-BE49-F238E27FC236}">
                    <a16:creationId xmlns:a16="http://schemas.microsoft.com/office/drawing/2014/main" id="{7B771592-E2AA-EF48-ADC6-65D072D4F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561" y="1657426"/>
                <a:ext cx="1576747" cy="503588"/>
              </a:xfrm>
              <a:prstGeom prst="rect">
                <a:avLst/>
              </a:prstGeom>
              <a:blipFill>
                <a:blip r:embed="rId1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Content Placeholder 2">
                <a:extLst>
                  <a:ext uri="{FF2B5EF4-FFF2-40B4-BE49-F238E27FC236}">
                    <a16:creationId xmlns:a16="http://schemas.microsoft.com/office/drawing/2014/main" id="{5C57BFF3-BB7E-F548-9D23-C10F85DBF7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29887" y="1689222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8" name="Content Placeholder 2">
                <a:extLst>
                  <a:ext uri="{FF2B5EF4-FFF2-40B4-BE49-F238E27FC236}">
                    <a16:creationId xmlns:a16="http://schemas.microsoft.com/office/drawing/2014/main" id="{5C57BFF3-BB7E-F548-9D23-C10F85DBF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887" y="1689222"/>
                <a:ext cx="1576747" cy="503588"/>
              </a:xfrm>
              <a:prstGeom prst="rect">
                <a:avLst/>
              </a:prstGeom>
              <a:blipFill>
                <a:blip r:embed="rId16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>
                <a:extLst>
                  <a:ext uri="{FF2B5EF4-FFF2-40B4-BE49-F238E27FC236}">
                    <a16:creationId xmlns:a16="http://schemas.microsoft.com/office/drawing/2014/main" id="{46A71D21-785C-8F4A-8F8B-A46CA4C178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80715" y="1707120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9" name="Content Placeholder 2">
                <a:extLst>
                  <a:ext uri="{FF2B5EF4-FFF2-40B4-BE49-F238E27FC236}">
                    <a16:creationId xmlns:a16="http://schemas.microsoft.com/office/drawing/2014/main" id="{46A71D21-785C-8F4A-8F8B-A46CA4C17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715" y="1707120"/>
                <a:ext cx="1576747" cy="503588"/>
              </a:xfrm>
              <a:prstGeom prst="rect">
                <a:avLst/>
              </a:prstGeom>
              <a:blipFill>
                <a:blip r:embed="rId1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id="{D322597B-8A53-1B43-9F88-B748E2B31B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69413" y="1718901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id="{D322597B-8A53-1B43-9F88-B748E2B31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413" y="1718901"/>
                <a:ext cx="1576747" cy="503588"/>
              </a:xfrm>
              <a:prstGeom prst="rect">
                <a:avLst/>
              </a:prstGeom>
              <a:blipFill>
                <a:blip r:embed="rId18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3413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Sequence-to-Sequence (seq2seq)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 dirty="0">
                <a:solidFill>
                  <a:srgbClr val="C00000"/>
                </a:solidFill>
              </a:rPr>
              <a:t>chien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2205462C-B410-D049-A60D-0F52F2223833}"/>
              </a:ext>
            </a:extLst>
          </p:cNvPr>
          <p:cNvSpPr txBox="1">
            <a:spLocks/>
          </p:cNvSpPr>
          <p:nvPr/>
        </p:nvSpPr>
        <p:spPr>
          <a:xfrm>
            <a:off x="9166584" y="528499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D665232D-E99D-934B-9CB2-489F0E3F59A8}"/>
              </a:ext>
            </a:extLst>
          </p:cNvPr>
          <p:cNvSpPr txBox="1">
            <a:spLocks/>
          </p:cNvSpPr>
          <p:nvPr/>
        </p:nvSpPr>
        <p:spPr>
          <a:xfrm>
            <a:off x="10054788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76799ECF-4316-7346-9C37-0DA00FB57B42}"/>
              </a:ext>
            </a:extLst>
          </p:cNvPr>
          <p:cNvSpPr txBox="1">
            <a:spLocks/>
          </p:cNvSpPr>
          <p:nvPr/>
        </p:nvSpPr>
        <p:spPr>
          <a:xfrm>
            <a:off x="10939177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couru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ight Arrow 130">
            <a:extLst>
              <a:ext uri="{FF2B5EF4-FFF2-40B4-BE49-F238E27FC236}">
                <a16:creationId xmlns:a16="http://schemas.microsoft.com/office/drawing/2014/main" id="{A13B96B2-B336-2E42-AF4A-C334A82FD486}"/>
              </a:ext>
            </a:extLst>
          </p:cNvPr>
          <p:cNvSpPr/>
          <p:nvPr/>
        </p:nvSpPr>
        <p:spPr>
          <a:xfrm>
            <a:off x="9088417" y="3781457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FEE26FA-C341-8C4F-8639-86B100719549}"/>
              </a:ext>
            </a:extLst>
          </p:cNvPr>
          <p:cNvGrpSpPr/>
          <p:nvPr/>
        </p:nvGrpSpPr>
        <p:grpSpPr>
          <a:xfrm rot="16200000">
            <a:off x="9075698" y="3784277"/>
            <a:ext cx="1364224" cy="311369"/>
            <a:chOff x="2297660" y="4140835"/>
            <a:chExt cx="1364224" cy="311369"/>
          </a:xfrm>
        </p:grpSpPr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416C9704-1E43-5D49-B27C-F77D1207B56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1229566-2C83-4E45-B71C-475CF45A87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A07EC7D-C3E6-434C-B465-06BCFB73FD3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90E5720-B2AF-804E-B800-C6E9B3B6D4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495CCB3-67AB-8A41-B0DD-39D8589D00F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7AA9495-699E-404B-8167-C32C55E326D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1C4EB134-A4FE-AE4F-955A-4A5EF3D5E977}"/>
              </a:ext>
            </a:extLst>
          </p:cNvPr>
          <p:cNvSpPr/>
          <p:nvPr/>
        </p:nvSpPr>
        <p:spPr>
          <a:xfrm rot="16200000">
            <a:off x="9483211" y="487463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ight Arrow 140">
            <a:extLst>
              <a:ext uri="{FF2B5EF4-FFF2-40B4-BE49-F238E27FC236}">
                <a16:creationId xmlns:a16="http://schemas.microsoft.com/office/drawing/2014/main" id="{230CAF91-E760-0542-9CA9-3CD4B3D2BB55}"/>
              </a:ext>
            </a:extLst>
          </p:cNvPr>
          <p:cNvSpPr/>
          <p:nvPr/>
        </p:nvSpPr>
        <p:spPr>
          <a:xfrm>
            <a:off x="10017044" y="3787721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11CE7F8-1AA2-3746-9D82-6CD05FB24F2E}"/>
              </a:ext>
            </a:extLst>
          </p:cNvPr>
          <p:cNvGrpSpPr/>
          <p:nvPr/>
        </p:nvGrpSpPr>
        <p:grpSpPr>
          <a:xfrm rot="16200000">
            <a:off x="10004325" y="3790541"/>
            <a:ext cx="1364224" cy="311369"/>
            <a:chOff x="2297660" y="4140835"/>
            <a:chExt cx="1364224" cy="311369"/>
          </a:xfrm>
        </p:grpSpPr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88BC6650-A564-B14B-AAE1-64BACF6F818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2C3521B-F39B-1C43-BE92-CE52525F1C0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461E635-53F6-7B41-B4BB-751A4EB3C2A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3DAEA02-6E1C-5840-82A0-C41CFDE6FA3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03AD63F-3A7F-F049-B57B-13C5C8C350F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17A8F9B-C7CF-4149-AE0E-C5E257EA64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59A9AE8C-B697-AD44-9B14-A68F915F0196}"/>
              </a:ext>
            </a:extLst>
          </p:cNvPr>
          <p:cNvSpPr/>
          <p:nvPr/>
        </p:nvSpPr>
        <p:spPr>
          <a:xfrm rot="16200000">
            <a:off x="10411838" y="48808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1891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52" name="Right Arrow 151">
            <a:extLst>
              <a:ext uri="{FF2B5EF4-FFF2-40B4-BE49-F238E27FC236}">
                <a16:creationId xmlns:a16="http://schemas.microsoft.com/office/drawing/2014/main" id="{C5242D7E-3AB2-AD41-AF83-02259FB2FA8F}"/>
              </a:ext>
            </a:extLst>
          </p:cNvPr>
          <p:cNvSpPr/>
          <p:nvPr/>
        </p:nvSpPr>
        <p:spPr>
          <a:xfrm>
            <a:off x="10905248" y="3808942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DC2CDB1-7EE5-FB48-89AA-14922B2F097A}"/>
              </a:ext>
            </a:extLst>
          </p:cNvPr>
          <p:cNvGrpSpPr/>
          <p:nvPr/>
        </p:nvGrpSpPr>
        <p:grpSpPr>
          <a:xfrm rot="16200000">
            <a:off x="10892529" y="3811762"/>
            <a:ext cx="1364224" cy="311369"/>
            <a:chOff x="2297660" y="4140835"/>
            <a:chExt cx="1364224" cy="311369"/>
          </a:xfrm>
        </p:grpSpPr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DF1A9EF5-954A-6D48-99FB-ABB28CA3883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C14B3C1-86EB-254E-9679-31F07CD2DB9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F8E3AD7D-E73D-B74D-8B66-3A0C03750A2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9C7F54C-5821-F746-B757-593F9B419F6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E4AD30B-DCE1-854E-817E-3899529CCA6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FF2D24E-5FFE-BF44-BC29-E981843452E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60" name="Right Arrow 159">
            <a:extLst>
              <a:ext uri="{FF2B5EF4-FFF2-40B4-BE49-F238E27FC236}">
                <a16:creationId xmlns:a16="http://schemas.microsoft.com/office/drawing/2014/main" id="{E01595F1-35B7-4246-93ED-9AC8A029E68E}"/>
              </a:ext>
            </a:extLst>
          </p:cNvPr>
          <p:cNvSpPr/>
          <p:nvPr/>
        </p:nvSpPr>
        <p:spPr>
          <a:xfrm rot="16200000">
            <a:off x="11300042" y="490212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ight Arrow 162">
            <a:extLst>
              <a:ext uri="{FF2B5EF4-FFF2-40B4-BE49-F238E27FC236}">
                <a16:creationId xmlns:a16="http://schemas.microsoft.com/office/drawing/2014/main" id="{EE39B8FE-E683-F94A-92E8-CD781B30BFD4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CC7E0308-C999-8B4F-9955-69DD206D7BBE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id="{D76299D8-76DC-DE41-B860-2863BDD9DCE8}"/>
              </a:ext>
            </a:extLst>
          </p:cNvPr>
          <p:cNvSpPr/>
          <p:nvPr/>
        </p:nvSpPr>
        <p:spPr>
          <a:xfrm rot="16200000">
            <a:off x="8537700" y="233794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ight Arrow 168">
            <a:extLst>
              <a:ext uri="{FF2B5EF4-FFF2-40B4-BE49-F238E27FC236}">
                <a16:creationId xmlns:a16="http://schemas.microsoft.com/office/drawing/2014/main" id="{D04F3A62-0695-2A42-8D99-8769A4F3956D}"/>
              </a:ext>
            </a:extLst>
          </p:cNvPr>
          <p:cNvSpPr/>
          <p:nvPr/>
        </p:nvSpPr>
        <p:spPr>
          <a:xfrm rot="16200000">
            <a:off x="9499181" y="234072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ight Arrow 170">
            <a:extLst>
              <a:ext uri="{FF2B5EF4-FFF2-40B4-BE49-F238E27FC236}">
                <a16:creationId xmlns:a16="http://schemas.microsoft.com/office/drawing/2014/main" id="{52DBD83B-334E-A542-B5A7-510AE217E560}"/>
              </a:ext>
            </a:extLst>
          </p:cNvPr>
          <p:cNvSpPr/>
          <p:nvPr/>
        </p:nvSpPr>
        <p:spPr>
          <a:xfrm rot="16200000">
            <a:off x="10416103" y="2350718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ight Arrow 172">
            <a:extLst>
              <a:ext uri="{FF2B5EF4-FFF2-40B4-BE49-F238E27FC236}">
                <a16:creationId xmlns:a16="http://schemas.microsoft.com/office/drawing/2014/main" id="{501825A0-BC24-2442-85E0-F67922E7E728}"/>
              </a:ext>
            </a:extLst>
          </p:cNvPr>
          <p:cNvSpPr/>
          <p:nvPr/>
        </p:nvSpPr>
        <p:spPr>
          <a:xfrm rot="16200000">
            <a:off x="11291103" y="237718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Content Placeholder 2">
                <a:extLst>
                  <a:ext uri="{FF2B5EF4-FFF2-40B4-BE49-F238E27FC236}">
                    <a16:creationId xmlns:a16="http://schemas.microsoft.com/office/drawing/2014/main" id="{616C9A7D-8448-EF4A-A75F-F123CCC59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3252" y="1647533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5" name="Content Placeholder 2">
                <a:extLst>
                  <a:ext uri="{FF2B5EF4-FFF2-40B4-BE49-F238E27FC236}">
                    <a16:creationId xmlns:a16="http://schemas.microsoft.com/office/drawing/2014/main" id="{616C9A7D-8448-EF4A-A75F-F123CCC59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252" y="1647533"/>
                <a:ext cx="1576747" cy="503588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Content Placeholder 2">
                <a:extLst>
                  <a:ext uri="{FF2B5EF4-FFF2-40B4-BE49-F238E27FC236}">
                    <a16:creationId xmlns:a16="http://schemas.microsoft.com/office/drawing/2014/main" id="{BE5FFC96-96E1-754A-82D6-48DB6D48C8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0101" y="1651063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6" name="Content Placeholder 2">
                <a:extLst>
                  <a:ext uri="{FF2B5EF4-FFF2-40B4-BE49-F238E27FC236}">
                    <a16:creationId xmlns:a16="http://schemas.microsoft.com/office/drawing/2014/main" id="{BE5FFC96-96E1-754A-82D6-48DB6D48C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101" y="1651063"/>
                <a:ext cx="1576747" cy="503588"/>
              </a:xfrm>
              <a:prstGeom prst="rect">
                <a:avLst/>
              </a:prstGeom>
              <a:blipFill>
                <a:blip r:embed="rId1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Content Placeholder 2">
                <a:extLst>
                  <a:ext uri="{FF2B5EF4-FFF2-40B4-BE49-F238E27FC236}">
                    <a16:creationId xmlns:a16="http://schemas.microsoft.com/office/drawing/2014/main" id="{7B771592-E2AA-EF48-ADC6-65D072D4F0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83561" y="1657426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7" name="Content Placeholder 2">
                <a:extLst>
                  <a:ext uri="{FF2B5EF4-FFF2-40B4-BE49-F238E27FC236}">
                    <a16:creationId xmlns:a16="http://schemas.microsoft.com/office/drawing/2014/main" id="{7B771592-E2AA-EF48-ADC6-65D072D4F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561" y="1657426"/>
                <a:ext cx="1576747" cy="503588"/>
              </a:xfrm>
              <a:prstGeom prst="rect">
                <a:avLst/>
              </a:prstGeom>
              <a:blipFill>
                <a:blip r:embed="rId1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Content Placeholder 2">
                <a:extLst>
                  <a:ext uri="{FF2B5EF4-FFF2-40B4-BE49-F238E27FC236}">
                    <a16:creationId xmlns:a16="http://schemas.microsoft.com/office/drawing/2014/main" id="{5C57BFF3-BB7E-F548-9D23-C10F85DBF7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29887" y="1689222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8" name="Content Placeholder 2">
                <a:extLst>
                  <a:ext uri="{FF2B5EF4-FFF2-40B4-BE49-F238E27FC236}">
                    <a16:creationId xmlns:a16="http://schemas.microsoft.com/office/drawing/2014/main" id="{5C57BFF3-BB7E-F548-9D23-C10F85DBF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887" y="1689222"/>
                <a:ext cx="1576747" cy="503588"/>
              </a:xfrm>
              <a:prstGeom prst="rect">
                <a:avLst/>
              </a:prstGeom>
              <a:blipFill>
                <a:blip r:embed="rId16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>
                <a:extLst>
                  <a:ext uri="{FF2B5EF4-FFF2-40B4-BE49-F238E27FC236}">
                    <a16:creationId xmlns:a16="http://schemas.microsoft.com/office/drawing/2014/main" id="{46A71D21-785C-8F4A-8F8B-A46CA4C178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80715" y="1707120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9" name="Content Placeholder 2">
                <a:extLst>
                  <a:ext uri="{FF2B5EF4-FFF2-40B4-BE49-F238E27FC236}">
                    <a16:creationId xmlns:a16="http://schemas.microsoft.com/office/drawing/2014/main" id="{46A71D21-785C-8F4A-8F8B-A46CA4C17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715" y="1707120"/>
                <a:ext cx="1576747" cy="503588"/>
              </a:xfrm>
              <a:prstGeom prst="rect">
                <a:avLst/>
              </a:prstGeom>
              <a:blipFill>
                <a:blip r:embed="rId1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id="{D322597B-8A53-1B43-9F88-B748E2B31B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69413" y="1718901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id="{D322597B-8A53-1B43-9F88-B748E2B31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413" y="1718901"/>
                <a:ext cx="1576747" cy="503588"/>
              </a:xfrm>
              <a:prstGeom prst="rect">
                <a:avLst/>
              </a:prstGeom>
              <a:blipFill>
                <a:blip r:embed="rId18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161">
            <a:extLst>
              <a:ext uri="{FF2B5EF4-FFF2-40B4-BE49-F238E27FC236}">
                <a16:creationId xmlns:a16="http://schemas.microsoft.com/office/drawing/2014/main" id="{0B021189-9996-3849-A137-643E07B34A28}"/>
              </a:ext>
            </a:extLst>
          </p:cNvPr>
          <p:cNvSpPr/>
          <p:nvPr/>
        </p:nvSpPr>
        <p:spPr>
          <a:xfrm>
            <a:off x="8486818" y="1647533"/>
            <a:ext cx="526160" cy="2497362"/>
          </a:xfrm>
          <a:prstGeom prst="rect">
            <a:avLst/>
          </a:prstGeom>
          <a:solidFill>
            <a:srgbClr val="FF7F9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EC3AD702-6F9B-6443-81C6-36B0B6D47EB0}"/>
              </a:ext>
            </a:extLst>
          </p:cNvPr>
          <p:cNvSpPr txBox="1">
            <a:spLocks/>
          </p:cNvSpPr>
          <p:nvPr/>
        </p:nvSpPr>
        <p:spPr>
          <a:xfrm>
            <a:off x="616178" y="1073738"/>
            <a:ext cx="5894742" cy="18727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166" name="Content Placeholder 2">
            <a:extLst>
              <a:ext uri="{FF2B5EF4-FFF2-40B4-BE49-F238E27FC236}">
                <a16:creationId xmlns:a16="http://schemas.microsoft.com/office/drawing/2014/main" id="{8CDDCF43-BDD3-4F45-BAFD-BC39D490C8AA}"/>
              </a:ext>
            </a:extLst>
          </p:cNvPr>
          <p:cNvSpPr txBox="1">
            <a:spLocks/>
          </p:cNvSpPr>
          <p:nvPr/>
        </p:nvSpPr>
        <p:spPr>
          <a:xfrm>
            <a:off x="820524" y="1217932"/>
            <a:ext cx="5394599" cy="1467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Training</a:t>
            </a:r>
            <a:r>
              <a:rPr lang="en-US" sz="2000" b="1" dirty="0">
                <a:solidFill>
                  <a:schemeClr val="tx1"/>
                </a:solidFill>
                <a:latin typeface="Avenir Light" panose="020B0402020203020204" pitchFamily="34" charset="77"/>
              </a:rPr>
              <a:t> occurs like RNNs typically do; the loss (from the decoder outputs) is calculated, and we update weights all the way to the beginning (encoder)</a:t>
            </a:r>
          </a:p>
        </p:txBody>
      </p:sp>
      <p:sp>
        <p:nvSpPr>
          <p:cNvPr id="168" name="Right Arrow 167">
            <a:extLst>
              <a:ext uri="{FF2B5EF4-FFF2-40B4-BE49-F238E27FC236}">
                <a16:creationId xmlns:a16="http://schemas.microsoft.com/office/drawing/2014/main" id="{F87DD86F-2E21-AD4A-AE7E-5A3E07651410}"/>
              </a:ext>
            </a:extLst>
          </p:cNvPr>
          <p:cNvSpPr/>
          <p:nvPr/>
        </p:nvSpPr>
        <p:spPr>
          <a:xfrm rot="10800000">
            <a:off x="2117908" y="3423157"/>
            <a:ext cx="6441356" cy="992934"/>
          </a:xfrm>
          <a:prstGeom prst="rightArrow">
            <a:avLst>
              <a:gd name="adj1" fmla="val 43272"/>
              <a:gd name="adj2" fmla="val 64733"/>
            </a:avLst>
          </a:prstGeom>
          <a:solidFill>
            <a:srgbClr val="FF7F9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0E91F8-291C-ED41-8EDE-1AC05DB42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838333"/>
            <a:ext cx="10337800" cy="3543300"/>
          </a:xfrm>
          <a:prstGeom prst="rect">
            <a:avLst/>
          </a:prstGeom>
        </p:spPr>
      </p:pic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C4B7871-8570-9544-A628-29B6466C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61267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E29578"/>
                </a:solidFill>
                <a:latin typeface="Avenir Black" panose="02000503020000020003" pitchFamily="2" charset="0"/>
              </a:rPr>
              <a:t>QUIZ 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83CC55-13F8-1B4A-955F-7318C3FF898E}"/>
              </a:ext>
            </a:extLst>
          </p:cNvPr>
          <p:cNvSpPr/>
          <p:nvPr/>
        </p:nvSpPr>
        <p:spPr>
          <a:xfrm>
            <a:off x="1190625" y="3425825"/>
            <a:ext cx="10163175" cy="688983"/>
          </a:xfrm>
          <a:prstGeom prst="ellipse">
            <a:avLst/>
          </a:prstGeom>
          <a:solidFill>
            <a:srgbClr val="FFFF00">
              <a:alpha val="30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1A853C-09E5-BE4A-B50E-F3785961F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750" y="142875"/>
            <a:ext cx="24765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513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Sequence-to-Sequence (seq2seq)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 dirty="0">
                <a:solidFill>
                  <a:srgbClr val="C00000"/>
                </a:solidFill>
              </a:rPr>
              <a:t>chien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2205462C-B410-D049-A60D-0F52F2223833}"/>
              </a:ext>
            </a:extLst>
          </p:cNvPr>
          <p:cNvSpPr txBox="1">
            <a:spLocks/>
          </p:cNvSpPr>
          <p:nvPr/>
        </p:nvSpPr>
        <p:spPr>
          <a:xfrm>
            <a:off x="9166584" y="528499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D665232D-E99D-934B-9CB2-489F0E3F59A8}"/>
              </a:ext>
            </a:extLst>
          </p:cNvPr>
          <p:cNvSpPr txBox="1">
            <a:spLocks/>
          </p:cNvSpPr>
          <p:nvPr/>
        </p:nvSpPr>
        <p:spPr>
          <a:xfrm>
            <a:off x="10054788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76799ECF-4316-7346-9C37-0DA00FB57B42}"/>
              </a:ext>
            </a:extLst>
          </p:cNvPr>
          <p:cNvSpPr txBox="1">
            <a:spLocks/>
          </p:cNvSpPr>
          <p:nvPr/>
        </p:nvSpPr>
        <p:spPr>
          <a:xfrm>
            <a:off x="10939177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couru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ight Arrow 130">
            <a:extLst>
              <a:ext uri="{FF2B5EF4-FFF2-40B4-BE49-F238E27FC236}">
                <a16:creationId xmlns:a16="http://schemas.microsoft.com/office/drawing/2014/main" id="{A13B96B2-B336-2E42-AF4A-C334A82FD486}"/>
              </a:ext>
            </a:extLst>
          </p:cNvPr>
          <p:cNvSpPr/>
          <p:nvPr/>
        </p:nvSpPr>
        <p:spPr>
          <a:xfrm>
            <a:off x="9088417" y="3781457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FEE26FA-C341-8C4F-8639-86B100719549}"/>
              </a:ext>
            </a:extLst>
          </p:cNvPr>
          <p:cNvGrpSpPr/>
          <p:nvPr/>
        </p:nvGrpSpPr>
        <p:grpSpPr>
          <a:xfrm rot="16200000">
            <a:off x="9075698" y="3784277"/>
            <a:ext cx="1364224" cy="311369"/>
            <a:chOff x="2297660" y="4140835"/>
            <a:chExt cx="1364224" cy="311369"/>
          </a:xfrm>
        </p:grpSpPr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416C9704-1E43-5D49-B27C-F77D1207B56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1229566-2C83-4E45-B71C-475CF45A87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A07EC7D-C3E6-434C-B465-06BCFB73FD3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90E5720-B2AF-804E-B800-C6E9B3B6D4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495CCB3-67AB-8A41-B0DD-39D8589D00F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7AA9495-699E-404B-8167-C32C55E326D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1C4EB134-A4FE-AE4F-955A-4A5EF3D5E977}"/>
              </a:ext>
            </a:extLst>
          </p:cNvPr>
          <p:cNvSpPr/>
          <p:nvPr/>
        </p:nvSpPr>
        <p:spPr>
          <a:xfrm rot="16200000">
            <a:off x="9483211" y="487463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ight Arrow 140">
            <a:extLst>
              <a:ext uri="{FF2B5EF4-FFF2-40B4-BE49-F238E27FC236}">
                <a16:creationId xmlns:a16="http://schemas.microsoft.com/office/drawing/2014/main" id="{230CAF91-E760-0542-9CA9-3CD4B3D2BB55}"/>
              </a:ext>
            </a:extLst>
          </p:cNvPr>
          <p:cNvSpPr/>
          <p:nvPr/>
        </p:nvSpPr>
        <p:spPr>
          <a:xfrm>
            <a:off x="10017044" y="3787721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11CE7F8-1AA2-3746-9D82-6CD05FB24F2E}"/>
              </a:ext>
            </a:extLst>
          </p:cNvPr>
          <p:cNvGrpSpPr/>
          <p:nvPr/>
        </p:nvGrpSpPr>
        <p:grpSpPr>
          <a:xfrm rot="16200000">
            <a:off x="10004325" y="3790541"/>
            <a:ext cx="1364224" cy="311369"/>
            <a:chOff x="2297660" y="4140835"/>
            <a:chExt cx="1364224" cy="311369"/>
          </a:xfrm>
        </p:grpSpPr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88BC6650-A564-B14B-AAE1-64BACF6F818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2C3521B-F39B-1C43-BE92-CE52525F1C0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461E635-53F6-7B41-B4BB-751A4EB3C2A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3DAEA02-6E1C-5840-82A0-C41CFDE6FA3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03AD63F-3A7F-F049-B57B-13C5C8C350F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17A8F9B-C7CF-4149-AE0E-C5E257EA64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59A9AE8C-B697-AD44-9B14-A68F915F0196}"/>
              </a:ext>
            </a:extLst>
          </p:cNvPr>
          <p:cNvSpPr/>
          <p:nvPr/>
        </p:nvSpPr>
        <p:spPr>
          <a:xfrm rot="16200000">
            <a:off x="10411838" y="48808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1891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52" name="Right Arrow 151">
            <a:extLst>
              <a:ext uri="{FF2B5EF4-FFF2-40B4-BE49-F238E27FC236}">
                <a16:creationId xmlns:a16="http://schemas.microsoft.com/office/drawing/2014/main" id="{C5242D7E-3AB2-AD41-AF83-02259FB2FA8F}"/>
              </a:ext>
            </a:extLst>
          </p:cNvPr>
          <p:cNvSpPr/>
          <p:nvPr/>
        </p:nvSpPr>
        <p:spPr>
          <a:xfrm>
            <a:off x="10905248" y="3808942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DC2CDB1-7EE5-FB48-89AA-14922B2F097A}"/>
              </a:ext>
            </a:extLst>
          </p:cNvPr>
          <p:cNvGrpSpPr/>
          <p:nvPr/>
        </p:nvGrpSpPr>
        <p:grpSpPr>
          <a:xfrm rot="16200000">
            <a:off x="10892529" y="3811762"/>
            <a:ext cx="1364224" cy="311369"/>
            <a:chOff x="2297660" y="4140835"/>
            <a:chExt cx="1364224" cy="311369"/>
          </a:xfrm>
        </p:grpSpPr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DF1A9EF5-954A-6D48-99FB-ABB28CA3883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C14B3C1-86EB-254E-9679-31F07CD2DB9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F8E3AD7D-E73D-B74D-8B66-3A0C03750A2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9C7F54C-5821-F746-B757-593F9B419F6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E4AD30B-DCE1-854E-817E-3899529CCA6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FF2D24E-5FFE-BF44-BC29-E981843452E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60" name="Right Arrow 159">
            <a:extLst>
              <a:ext uri="{FF2B5EF4-FFF2-40B4-BE49-F238E27FC236}">
                <a16:creationId xmlns:a16="http://schemas.microsoft.com/office/drawing/2014/main" id="{E01595F1-35B7-4246-93ED-9AC8A029E68E}"/>
              </a:ext>
            </a:extLst>
          </p:cNvPr>
          <p:cNvSpPr/>
          <p:nvPr/>
        </p:nvSpPr>
        <p:spPr>
          <a:xfrm rot="16200000">
            <a:off x="11300042" y="490212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ight Arrow 162">
            <a:extLst>
              <a:ext uri="{FF2B5EF4-FFF2-40B4-BE49-F238E27FC236}">
                <a16:creationId xmlns:a16="http://schemas.microsoft.com/office/drawing/2014/main" id="{EE39B8FE-E683-F94A-92E8-CD781B30BFD4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CC7E0308-C999-8B4F-9955-69DD206D7BBE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id="{D76299D8-76DC-DE41-B860-2863BDD9DCE8}"/>
              </a:ext>
            </a:extLst>
          </p:cNvPr>
          <p:cNvSpPr/>
          <p:nvPr/>
        </p:nvSpPr>
        <p:spPr>
          <a:xfrm rot="16200000">
            <a:off x="8537700" y="233794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ight Arrow 168">
            <a:extLst>
              <a:ext uri="{FF2B5EF4-FFF2-40B4-BE49-F238E27FC236}">
                <a16:creationId xmlns:a16="http://schemas.microsoft.com/office/drawing/2014/main" id="{D04F3A62-0695-2A42-8D99-8769A4F3956D}"/>
              </a:ext>
            </a:extLst>
          </p:cNvPr>
          <p:cNvSpPr/>
          <p:nvPr/>
        </p:nvSpPr>
        <p:spPr>
          <a:xfrm rot="16200000">
            <a:off x="9499181" y="234072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ight Arrow 170">
            <a:extLst>
              <a:ext uri="{FF2B5EF4-FFF2-40B4-BE49-F238E27FC236}">
                <a16:creationId xmlns:a16="http://schemas.microsoft.com/office/drawing/2014/main" id="{52DBD83B-334E-A542-B5A7-510AE217E560}"/>
              </a:ext>
            </a:extLst>
          </p:cNvPr>
          <p:cNvSpPr/>
          <p:nvPr/>
        </p:nvSpPr>
        <p:spPr>
          <a:xfrm rot="16200000">
            <a:off x="10416103" y="2350718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ight Arrow 172">
            <a:extLst>
              <a:ext uri="{FF2B5EF4-FFF2-40B4-BE49-F238E27FC236}">
                <a16:creationId xmlns:a16="http://schemas.microsoft.com/office/drawing/2014/main" id="{501825A0-BC24-2442-85E0-F67922E7E728}"/>
              </a:ext>
            </a:extLst>
          </p:cNvPr>
          <p:cNvSpPr/>
          <p:nvPr/>
        </p:nvSpPr>
        <p:spPr>
          <a:xfrm rot="16200000">
            <a:off x="11291103" y="237718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Content Placeholder 2">
                <a:extLst>
                  <a:ext uri="{FF2B5EF4-FFF2-40B4-BE49-F238E27FC236}">
                    <a16:creationId xmlns:a16="http://schemas.microsoft.com/office/drawing/2014/main" id="{616C9A7D-8448-EF4A-A75F-F123CCC59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3252" y="1647533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5" name="Content Placeholder 2">
                <a:extLst>
                  <a:ext uri="{FF2B5EF4-FFF2-40B4-BE49-F238E27FC236}">
                    <a16:creationId xmlns:a16="http://schemas.microsoft.com/office/drawing/2014/main" id="{616C9A7D-8448-EF4A-A75F-F123CCC59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252" y="1647533"/>
                <a:ext cx="1576747" cy="503588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Content Placeholder 2">
                <a:extLst>
                  <a:ext uri="{FF2B5EF4-FFF2-40B4-BE49-F238E27FC236}">
                    <a16:creationId xmlns:a16="http://schemas.microsoft.com/office/drawing/2014/main" id="{BE5FFC96-96E1-754A-82D6-48DB6D48C8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0101" y="1651063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6" name="Content Placeholder 2">
                <a:extLst>
                  <a:ext uri="{FF2B5EF4-FFF2-40B4-BE49-F238E27FC236}">
                    <a16:creationId xmlns:a16="http://schemas.microsoft.com/office/drawing/2014/main" id="{BE5FFC96-96E1-754A-82D6-48DB6D48C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101" y="1651063"/>
                <a:ext cx="1576747" cy="503588"/>
              </a:xfrm>
              <a:prstGeom prst="rect">
                <a:avLst/>
              </a:prstGeom>
              <a:blipFill>
                <a:blip r:embed="rId1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Content Placeholder 2">
                <a:extLst>
                  <a:ext uri="{FF2B5EF4-FFF2-40B4-BE49-F238E27FC236}">
                    <a16:creationId xmlns:a16="http://schemas.microsoft.com/office/drawing/2014/main" id="{7B771592-E2AA-EF48-ADC6-65D072D4F0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83561" y="1657426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7" name="Content Placeholder 2">
                <a:extLst>
                  <a:ext uri="{FF2B5EF4-FFF2-40B4-BE49-F238E27FC236}">
                    <a16:creationId xmlns:a16="http://schemas.microsoft.com/office/drawing/2014/main" id="{7B771592-E2AA-EF48-ADC6-65D072D4F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561" y="1657426"/>
                <a:ext cx="1576747" cy="503588"/>
              </a:xfrm>
              <a:prstGeom prst="rect">
                <a:avLst/>
              </a:prstGeom>
              <a:blipFill>
                <a:blip r:embed="rId1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Content Placeholder 2">
                <a:extLst>
                  <a:ext uri="{FF2B5EF4-FFF2-40B4-BE49-F238E27FC236}">
                    <a16:creationId xmlns:a16="http://schemas.microsoft.com/office/drawing/2014/main" id="{5C57BFF3-BB7E-F548-9D23-C10F85DBF7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29887" y="1689222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8" name="Content Placeholder 2">
                <a:extLst>
                  <a:ext uri="{FF2B5EF4-FFF2-40B4-BE49-F238E27FC236}">
                    <a16:creationId xmlns:a16="http://schemas.microsoft.com/office/drawing/2014/main" id="{5C57BFF3-BB7E-F548-9D23-C10F85DBF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887" y="1689222"/>
                <a:ext cx="1576747" cy="503588"/>
              </a:xfrm>
              <a:prstGeom prst="rect">
                <a:avLst/>
              </a:prstGeom>
              <a:blipFill>
                <a:blip r:embed="rId16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>
                <a:extLst>
                  <a:ext uri="{FF2B5EF4-FFF2-40B4-BE49-F238E27FC236}">
                    <a16:creationId xmlns:a16="http://schemas.microsoft.com/office/drawing/2014/main" id="{46A71D21-785C-8F4A-8F8B-A46CA4C178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80715" y="1707120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9" name="Content Placeholder 2">
                <a:extLst>
                  <a:ext uri="{FF2B5EF4-FFF2-40B4-BE49-F238E27FC236}">
                    <a16:creationId xmlns:a16="http://schemas.microsoft.com/office/drawing/2014/main" id="{46A71D21-785C-8F4A-8F8B-A46CA4C17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715" y="1707120"/>
                <a:ext cx="1576747" cy="503588"/>
              </a:xfrm>
              <a:prstGeom prst="rect">
                <a:avLst/>
              </a:prstGeom>
              <a:blipFill>
                <a:blip r:embed="rId1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id="{D322597B-8A53-1B43-9F88-B748E2B31B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69413" y="1718901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id="{D322597B-8A53-1B43-9F88-B748E2B31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413" y="1718901"/>
                <a:ext cx="1576747" cy="503588"/>
              </a:xfrm>
              <a:prstGeom prst="rect">
                <a:avLst/>
              </a:prstGeom>
              <a:blipFill>
                <a:blip r:embed="rId18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161">
            <a:extLst>
              <a:ext uri="{FF2B5EF4-FFF2-40B4-BE49-F238E27FC236}">
                <a16:creationId xmlns:a16="http://schemas.microsoft.com/office/drawing/2014/main" id="{0B021189-9996-3849-A137-643E07B34A28}"/>
              </a:ext>
            </a:extLst>
          </p:cNvPr>
          <p:cNvSpPr/>
          <p:nvPr/>
        </p:nvSpPr>
        <p:spPr>
          <a:xfrm>
            <a:off x="8486818" y="1647533"/>
            <a:ext cx="526160" cy="2497362"/>
          </a:xfrm>
          <a:prstGeom prst="rect">
            <a:avLst/>
          </a:prstGeom>
          <a:solidFill>
            <a:srgbClr val="FF7F9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ight Arrow 167">
            <a:extLst>
              <a:ext uri="{FF2B5EF4-FFF2-40B4-BE49-F238E27FC236}">
                <a16:creationId xmlns:a16="http://schemas.microsoft.com/office/drawing/2014/main" id="{F87DD86F-2E21-AD4A-AE7E-5A3E07651410}"/>
              </a:ext>
            </a:extLst>
          </p:cNvPr>
          <p:cNvSpPr/>
          <p:nvPr/>
        </p:nvSpPr>
        <p:spPr>
          <a:xfrm rot="10800000">
            <a:off x="2117908" y="3423157"/>
            <a:ext cx="6441356" cy="992934"/>
          </a:xfrm>
          <a:prstGeom prst="rightArrow">
            <a:avLst>
              <a:gd name="adj1" fmla="val 43272"/>
              <a:gd name="adj2" fmla="val 64733"/>
            </a:avLst>
          </a:prstGeom>
          <a:solidFill>
            <a:srgbClr val="FF7F9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Content Placeholder 2">
            <a:extLst>
              <a:ext uri="{FF2B5EF4-FFF2-40B4-BE49-F238E27FC236}">
                <a16:creationId xmlns:a16="http://schemas.microsoft.com/office/drawing/2014/main" id="{402D709F-3A5F-924C-B7B9-DCE25A40EFF4}"/>
              </a:ext>
            </a:extLst>
          </p:cNvPr>
          <p:cNvSpPr txBox="1">
            <a:spLocks/>
          </p:cNvSpPr>
          <p:nvPr/>
        </p:nvSpPr>
        <p:spPr>
          <a:xfrm>
            <a:off x="2258428" y="1050673"/>
            <a:ext cx="5894742" cy="18727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Content Placeholder 2">
                <a:extLst>
                  <a:ext uri="{FF2B5EF4-FFF2-40B4-BE49-F238E27FC236}">
                    <a16:creationId xmlns:a16="http://schemas.microsoft.com/office/drawing/2014/main" id="{9829DEE9-3477-B64E-93F2-E88471C925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62774" y="1194867"/>
                <a:ext cx="5394599" cy="14671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Testing</a:t>
                </a:r>
                <a:r>
                  <a:rPr lang="en-US" sz="20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 generates decoder outputs one word at a time, until we generate a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&lt;S&gt; </a:t>
                </a:r>
                <a:r>
                  <a:rPr lang="en-US" sz="20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token.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 dirty="0">
                    <a:latin typeface="Avenir Light" panose="020B0402020203020204" pitchFamily="34" charset="77"/>
                  </a:rPr>
                  <a:t>Each decoder’s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becomes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000" b="1" dirty="0">
                  <a:solidFill>
                    <a:schemeClr val="tx1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2" name="Content Placeholder 2">
                <a:extLst>
                  <a:ext uri="{FF2B5EF4-FFF2-40B4-BE49-F238E27FC236}">
                    <a16:creationId xmlns:a16="http://schemas.microsoft.com/office/drawing/2014/main" id="{9829DEE9-3477-B64E-93F2-E88471C92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774" y="1194867"/>
                <a:ext cx="5394599" cy="1467167"/>
              </a:xfrm>
              <a:prstGeom prst="rect">
                <a:avLst/>
              </a:prstGeom>
              <a:blipFill>
                <a:blip r:embed="rId19"/>
                <a:stretch>
                  <a:fillRect l="-1174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5172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Sequence-to-Sequence (seq2seq)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4" name="Title 1">
            <a:extLst>
              <a:ext uri="{FF2B5EF4-FFF2-40B4-BE49-F238E27FC236}">
                <a16:creationId xmlns:a16="http://schemas.microsoft.com/office/drawing/2014/main" id="{27136D70-9887-D14C-ACD4-5AA26D67858B}"/>
              </a:ext>
            </a:extLst>
          </p:cNvPr>
          <p:cNvSpPr txBox="1">
            <a:spLocks/>
          </p:cNvSpPr>
          <p:nvPr/>
        </p:nvSpPr>
        <p:spPr>
          <a:xfrm>
            <a:off x="1905000" y="2070100"/>
            <a:ext cx="9118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dirty="0"/>
              <a:t>See any issues with this traditional </a:t>
            </a:r>
            <a:r>
              <a:rPr lang="en-US" b="1" dirty="0">
                <a:solidFill>
                  <a:srgbClr val="C00000"/>
                </a:solidFill>
              </a:rPr>
              <a:t>seq2seq</a:t>
            </a:r>
            <a:r>
              <a:rPr lang="en-US" dirty="0"/>
              <a:t> paradigm?</a:t>
            </a:r>
          </a:p>
        </p:txBody>
      </p:sp>
    </p:spTree>
    <p:extLst>
      <p:ext uri="{BB962C8B-B14F-4D97-AF65-F5344CB8AC3E}">
        <p14:creationId xmlns:p14="http://schemas.microsoft.com/office/powerpoint/2010/main" val="17215301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Sequence-to-Sequence (seq2seq)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 dirty="0">
                <a:solidFill>
                  <a:srgbClr val="C00000"/>
                </a:solidFill>
              </a:rPr>
              <a:t>chien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2205462C-B410-D049-A60D-0F52F2223833}"/>
              </a:ext>
            </a:extLst>
          </p:cNvPr>
          <p:cNvSpPr txBox="1">
            <a:spLocks/>
          </p:cNvSpPr>
          <p:nvPr/>
        </p:nvSpPr>
        <p:spPr>
          <a:xfrm>
            <a:off x="9166584" y="528499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D665232D-E99D-934B-9CB2-489F0E3F59A8}"/>
              </a:ext>
            </a:extLst>
          </p:cNvPr>
          <p:cNvSpPr txBox="1">
            <a:spLocks/>
          </p:cNvSpPr>
          <p:nvPr/>
        </p:nvSpPr>
        <p:spPr>
          <a:xfrm>
            <a:off x="10054788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76799ECF-4316-7346-9C37-0DA00FB57B42}"/>
              </a:ext>
            </a:extLst>
          </p:cNvPr>
          <p:cNvSpPr txBox="1">
            <a:spLocks/>
          </p:cNvSpPr>
          <p:nvPr/>
        </p:nvSpPr>
        <p:spPr>
          <a:xfrm>
            <a:off x="10939177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couru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ight Arrow 130">
            <a:extLst>
              <a:ext uri="{FF2B5EF4-FFF2-40B4-BE49-F238E27FC236}">
                <a16:creationId xmlns:a16="http://schemas.microsoft.com/office/drawing/2014/main" id="{A13B96B2-B336-2E42-AF4A-C334A82FD486}"/>
              </a:ext>
            </a:extLst>
          </p:cNvPr>
          <p:cNvSpPr/>
          <p:nvPr/>
        </p:nvSpPr>
        <p:spPr>
          <a:xfrm>
            <a:off x="9088417" y="3781457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FEE26FA-C341-8C4F-8639-86B100719549}"/>
              </a:ext>
            </a:extLst>
          </p:cNvPr>
          <p:cNvGrpSpPr/>
          <p:nvPr/>
        </p:nvGrpSpPr>
        <p:grpSpPr>
          <a:xfrm rot="16200000">
            <a:off x="9075698" y="3784277"/>
            <a:ext cx="1364224" cy="311369"/>
            <a:chOff x="2297660" y="4140835"/>
            <a:chExt cx="1364224" cy="311369"/>
          </a:xfrm>
        </p:grpSpPr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416C9704-1E43-5D49-B27C-F77D1207B56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1229566-2C83-4E45-B71C-475CF45A87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A07EC7D-C3E6-434C-B465-06BCFB73FD3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90E5720-B2AF-804E-B800-C6E9B3B6D4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495CCB3-67AB-8A41-B0DD-39D8589D00F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7AA9495-699E-404B-8167-C32C55E326D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1C4EB134-A4FE-AE4F-955A-4A5EF3D5E977}"/>
              </a:ext>
            </a:extLst>
          </p:cNvPr>
          <p:cNvSpPr/>
          <p:nvPr/>
        </p:nvSpPr>
        <p:spPr>
          <a:xfrm rot="16200000">
            <a:off x="9483211" y="487463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ight Arrow 140">
            <a:extLst>
              <a:ext uri="{FF2B5EF4-FFF2-40B4-BE49-F238E27FC236}">
                <a16:creationId xmlns:a16="http://schemas.microsoft.com/office/drawing/2014/main" id="{230CAF91-E760-0542-9CA9-3CD4B3D2BB55}"/>
              </a:ext>
            </a:extLst>
          </p:cNvPr>
          <p:cNvSpPr/>
          <p:nvPr/>
        </p:nvSpPr>
        <p:spPr>
          <a:xfrm>
            <a:off x="10017044" y="3787721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11CE7F8-1AA2-3746-9D82-6CD05FB24F2E}"/>
              </a:ext>
            </a:extLst>
          </p:cNvPr>
          <p:cNvGrpSpPr/>
          <p:nvPr/>
        </p:nvGrpSpPr>
        <p:grpSpPr>
          <a:xfrm rot="16200000">
            <a:off x="10004325" y="3790541"/>
            <a:ext cx="1364224" cy="311369"/>
            <a:chOff x="2297660" y="4140835"/>
            <a:chExt cx="1364224" cy="311369"/>
          </a:xfrm>
        </p:grpSpPr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88BC6650-A564-B14B-AAE1-64BACF6F818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2C3521B-F39B-1C43-BE92-CE52525F1C0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461E635-53F6-7B41-B4BB-751A4EB3C2A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3DAEA02-6E1C-5840-82A0-C41CFDE6FA3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03AD63F-3A7F-F049-B57B-13C5C8C350F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17A8F9B-C7CF-4149-AE0E-C5E257EA64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59A9AE8C-B697-AD44-9B14-A68F915F0196}"/>
              </a:ext>
            </a:extLst>
          </p:cNvPr>
          <p:cNvSpPr/>
          <p:nvPr/>
        </p:nvSpPr>
        <p:spPr>
          <a:xfrm rot="16200000">
            <a:off x="10411838" y="48808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1891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52" name="Right Arrow 151">
            <a:extLst>
              <a:ext uri="{FF2B5EF4-FFF2-40B4-BE49-F238E27FC236}">
                <a16:creationId xmlns:a16="http://schemas.microsoft.com/office/drawing/2014/main" id="{C5242D7E-3AB2-AD41-AF83-02259FB2FA8F}"/>
              </a:ext>
            </a:extLst>
          </p:cNvPr>
          <p:cNvSpPr/>
          <p:nvPr/>
        </p:nvSpPr>
        <p:spPr>
          <a:xfrm>
            <a:off x="10905248" y="3808942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DC2CDB1-7EE5-FB48-89AA-14922B2F097A}"/>
              </a:ext>
            </a:extLst>
          </p:cNvPr>
          <p:cNvGrpSpPr/>
          <p:nvPr/>
        </p:nvGrpSpPr>
        <p:grpSpPr>
          <a:xfrm rot="16200000">
            <a:off x="10892529" y="3811762"/>
            <a:ext cx="1364224" cy="311369"/>
            <a:chOff x="2297660" y="4140835"/>
            <a:chExt cx="1364224" cy="311369"/>
          </a:xfrm>
        </p:grpSpPr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DF1A9EF5-954A-6D48-99FB-ABB28CA3883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C14B3C1-86EB-254E-9679-31F07CD2DB9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F8E3AD7D-E73D-B74D-8B66-3A0C03750A2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9C7F54C-5821-F746-B757-593F9B419F6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E4AD30B-DCE1-854E-817E-3899529CCA6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FF2D24E-5FFE-BF44-BC29-E981843452E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60" name="Right Arrow 159">
            <a:extLst>
              <a:ext uri="{FF2B5EF4-FFF2-40B4-BE49-F238E27FC236}">
                <a16:creationId xmlns:a16="http://schemas.microsoft.com/office/drawing/2014/main" id="{E01595F1-35B7-4246-93ED-9AC8A029E68E}"/>
              </a:ext>
            </a:extLst>
          </p:cNvPr>
          <p:cNvSpPr/>
          <p:nvPr/>
        </p:nvSpPr>
        <p:spPr>
          <a:xfrm rot="16200000">
            <a:off x="11300042" y="490212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Right Arrow 189">
            <a:extLst>
              <a:ext uri="{FF2B5EF4-FFF2-40B4-BE49-F238E27FC236}">
                <a16:creationId xmlns:a16="http://schemas.microsoft.com/office/drawing/2014/main" id="{864AEB1C-B27A-B24D-B1E3-4F6EE752AACD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ight Arrow 190">
            <a:extLst>
              <a:ext uri="{FF2B5EF4-FFF2-40B4-BE49-F238E27FC236}">
                <a16:creationId xmlns:a16="http://schemas.microsoft.com/office/drawing/2014/main" id="{91835056-D0C2-B043-A16F-AC4C0077CE44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ight Arrow 191">
            <a:extLst>
              <a:ext uri="{FF2B5EF4-FFF2-40B4-BE49-F238E27FC236}">
                <a16:creationId xmlns:a16="http://schemas.microsoft.com/office/drawing/2014/main" id="{9BA997D3-395A-E941-A257-7FAC94705AC7}"/>
              </a:ext>
            </a:extLst>
          </p:cNvPr>
          <p:cNvSpPr/>
          <p:nvPr/>
        </p:nvSpPr>
        <p:spPr>
          <a:xfrm rot="16200000">
            <a:off x="8537700" y="233794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ight Arrow 192">
            <a:extLst>
              <a:ext uri="{FF2B5EF4-FFF2-40B4-BE49-F238E27FC236}">
                <a16:creationId xmlns:a16="http://schemas.microsoft.com/office/drawing/2014/main" id="{E0E3F8B8-C9C9-BD42-B376-848135D4E654}"/>
              </a:ext>
            </a:extLst>
          </p:cNvPr>
          <p:cNvSpPr/>
          <p:nvPr/>
        </p:nvSpPr>
        <p:spPr>
          <a:xfrm rot="16200000">
            <a:off x="9499181" y="234072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ight Arrow 193">
            <a:extLst>
              <a:ext uri="{FF2B5EF4-FFF2-40B4-BE49-F238E27FC236}">
                <a16:creationId xmlns:a16="http://schemas.microsoft.com/office/drawing/2014/main" id="{D44B03BB-D147-4F4F-BF4A-D98738D400EF}"/>
              </a:ext>
            </a:extLst>
          </p:cNvPr>
          <p:cNvSpPr/>
          <p:nvPr/>
        </p:nvSpPr>
        <p:spPr>
          <a:xfrm rot="16200000">
            <a:off x="10416103" y="2350718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ight Arrow 194">
            <a:extLst>
              <a:ext uri="{FF2B5EF4-FFF2-40B4-BE49-F238E27FC236}">
                <a16:creationId xmlns:a16="http://schemas.microsoft.com/office/drawing/2014/main" id="{E2BE20A2-FE2C-F940-B4BA-3D19702D6467}"/>
              </a:ext>
            </a:extLst>
          </p:cNvPr>
          <p:cNvSpPr/>
          <p:nvPr/>
        </p:nvSpPr>
        <p:spPr>
          <a:xfrm rot="16200000">
            <a:off x="11291103" y="237718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Content Placeholder 2">
                <a:extLst>
                  <a:ext uri="{FF2B5EF4-FFF2-40B4-BE49-F238E27FC236}">
                    <a16:creationId xmlns:a16="http://schemas.microsoft.com/office/drawing/2014/main" id="{02D93CE6-3623-B544-9F17-0BC6B3596D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3252" y="1647533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6" name="Content Placeholder 2">
                <a:extLst>
                  <a:ext uri="{FF2B5EF4-FFF2-40B4-BE49-F238E27FC236}">
                    <a16:creationId xmlns:a16="http://schemas.microsoft.com/office/drawing/2014/main" id="{02D93CE6-3623-B544-9F17-0BC6B3596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252" y="1647533"/>
                <a:ext cx="1576747" cy="503588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Content Placeholder 2">
                <a:extLst>
                  <a:ext uri="{FF2B5EF4-FFF2-40B4-BE49-F238E27FC236}">
                    <a16:creationId xmlns:a16="http://schemas.microsoft.com/office/drawing/2014/main" id="{BB0DAD99-7C66-BF49-91D2-9C03DD3948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0101" y="1651063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7" name="Content Placeholder 2">
                <a:extLst>
                  <a:ext uri="{FF2B5EF4-FFF2-40B4-BE49-F238E27FC236}">
                    <a16:creationId xmlns:a16="http://schemas.microsoft.com/office/drawing/2014/main" id="{BB0DAD99-7C66-BF49-91D2-9C03DD394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101" y="1651063"/>
                <a:ext cx="1576747" cy="503588"/>
              </a:xfrm>
              <a:prstGeom prst="rect">
                <a:avLst/>
              </a:prstGeom>
              <a:blipFill>
                <a:blip r:embed="rId1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Content Placeholder 2">
                <a:extLst>
                  <a:ext uri="{FF2B5EF4-FFF2-40B4-BE49-F238E27FC236}">
                    <a16:creationId xmlns:a16="http://schemas.microsoft.com/office/drawing/2014/main" id="{548410E5-A606-864D-AC31-B35BE1A2F1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83561" y="1657426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8" name="Content Placeholder 2">
                <a:extLst>
                  <a:ext uri="{FF2B5EF4-FFF2-40B4-BE49-F238E27FC236}">
                    <a16:creationId xmlns:a16="http://schemas.microsoft.com/office/drawing/2014/main" id="{548410E5-A606-864D-AC31-B35BE1A2F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561" y="1657426"/>
                <a:ext cx="1576747" cy="503588"/>
              </a:xfrm>
              <a:prstGeom prst="rect">
                <a:avLst/>
              </a:prstGeom>
              <a:blipFill>
                <a:blip r:embed="rId1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Content Placeholder 2">
                <a:extLst>
                  <a:ext uri="{FF2B5EF4-FFF2-40B4-BE49-F238E27FC236}">
                    <a16:creationId xmlns:a16="http://schemas.microsoft.com/office/drawing/2014/main" id="{5D2994C5-AC51-C34F-82F2-68B2A0C26D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29887" y="1689222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9" name="Content Placeholder 2">
                <a:extLst>
                  <a:ext uri="{FF2B5EF4-FFF2-40B4-BE49-F238E27FC236}">
                    <a16:creationId xmlns:a16="http://schemas.microsoft.com/office/drawing/2014/main" id="{5D2994C5-AC51-C34F-82F2-68B2A0C26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887" y="1689222"/>
                <a:ext cx="1576747" cy="503588"/>
              </a:xfrm>
              <a:prstGeom prst="rect">
                <a:avLst/>
              </a:prstGeom>
              <a:blipFill>
                <a:blip r:embed="rId16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Content Placeholder 2">
                <a:extLst>
                  <a:ext uri="{FF2B5EF4-FFF2-40B4-BE49-F238E27FC236}">
                    <a16:creationId xmlns:a16="http://schemas.microsoft.com/office/drawing/2014/main" id="{9E16BCDC-9C02-2E4E-9227-1E97388F0E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80715" y="1707120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0" name="Content Placeholder 2">
                <a:extLst>
                  <a:ext uri="{FF2B5EF4-FFF2-40B4-BE49-F238E27FC236}">
                    <a16:creationId xmlns:a16="http://schemas.microsoft.com/office/drawing/2014/main" id="{9E16BCDC-9C02-2E4E-9227-1E97388F0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715" y="1707120"/>
                <a:ext cx="1576747" cy="503588"/>
              </a:xfrm>
              <a:prstGeom prst="rect">
                <a:avLst/>
              </a:prstGeom>
              <a:blipFill>
                <a:blip r:embed="rId1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Content Placeholder 2">
                <a:extLst>
                  <a:ext uri="{FF2B5EF4-FFF2-40B4-BE49-F238E27FC236}">
                    <a16:creationId xmlns:a16="http://schemas.microsoft.com/office/drawing/2014/main" id="{ECB067D7-68DA-9440-9CAD-A01C9F856D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69413" y="1718901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1" name="Content Placeholder 2">
                <a:extLst>
                  <a:ext uri="{FF2B5EF4-FFF2-40B4-BE49-F238E27FC236}">
                    <a16:creationId xmlns:a16="http://schemas.microsoft.com/office/drawing/2014/main" id="{ECB067D7-68DA-9440-9CAD-A01C9F856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413" y="1718901"/>
                <a:ext cx="1576747" cy="503588"/>
              </a:xfrm>
              <a:prstGeom prst="rect">
                <a:avLst/>
              </a:prstGeom>
              <a:blipFill>
                <a:blip r:embed="rId18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1728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68628EF1-8E94-2E40-96DD-3B27711560F0}"/>
              </a:ext>
            </a:extLst>
          </p:cNvPr>
          <p:cNvSpPr/>
          <p:nvPr/>
        </p:nvSpPr>
        <p:spPr>
          <a:xfrm>
            <a:off x="5444497" y="2732169"/>
            <a:ext cx="574031" cy="2044200"/>
          </a:xfrm>
          <a:prstGeom prst="rect">
            <a:avLst/>
          </a:prstGeom>
          <a:solidFill>
            <a:srgbClr val="FFF2CC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Sequence-to-Sequence (seq2seq)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0309EF-1E28-6D40-BD74-9DEFA49710E1}"/>
              </a:ext>
            </a:extLst>
          </p:cNvPr>
          <p:cNvSpPr txBox="1">
            <a:spLocks/>
          </p:cNvSpPr>
          <p:nvPr/>
        </p:nvSpPr>
        <p:spPr>
          <a:xfrm>
            <a:off x="903804" y="1438854"/>
            <a:ext cx="10538896" cy="459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40077" y="529703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36508" y="3628183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15592" y="3787459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1288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5044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897753" y="3787459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295042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32605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52512" y="3787459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49801" y="486315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87364" y="376558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40756" y="3787458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38045" y="486315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92B8EA4-B3D9-4C4B-A985-188BA8D1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858" y="27081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9AA811B3-185B-9C4D-A67E-D0184A7B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38" y="27321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393087C2-33E8-2745-AA7F-57B4193E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41" y="27322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663A07A0-35DB-3148-BA81-EFB421ED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1" y="27203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83961" y="5297038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41947" y="529703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78738" y="530983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01692" y="532263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710448" y="6122229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5EBDC45-51F4-2E42-880D-7AF8D985C7F6}"/>
              </a:ext>
            </a:extLst>
          </p:cNvPr>
          <p:cNvGrpSpPr/>
          <p:nvPr/>
        </p:nvGrpSpPr>
        <p:grpSpPr>
          <a:xfrm rot="16200000">
            <a:off x="6289568" y="3790073"/>
            <a:ext cx="1364224" cy="311369"/>
            <a:chOff x="2297660" y="4140835"/>
            <a:chExt cx="1364224" cy="311369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1ACF6078-E2DB-0049-8F53-87D78139262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2B5527-0BE4-CB4E-B46E-03E7213CCF2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8A4A41-F480-B843-A065-E66F9056740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27A638-D336-2443-8338-B53DFAE7FA1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5F2284B-2410-E641-BEB4-407ED178D76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E6131F-CBF7-BD41-9FB8-1E2D72CB728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3622B38-79A3-3A44-84CF-A25954BA91F2}"/>
              </a:ext>
            </a:extLst>
          </p:cNvPr>
          <p:cNvSpPr/>
          <p:nvPr/>
        </p:nvSpPr>
        <p:spPr>
          <a:xfrm rot="16200000">
            <a:off x="6678905" y="486875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2BD27F86-3184-9445-ACB6-805FE57DE18C}"/>
              </a:ext>
            </a:extLst>
          </p:cNvPr>
          <p:cNvSpPr/>
          <p:nvPr/>
        </p:nvSpPr>
        <p:spPr>
          <a:xfrm>
            <a:off x="7224420" y="3768196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CAB22E-C058-6C4D-99DC-52A908A57E57}"/>
              </a:ext>
            </a:extLst>
          </p:cNvPr>
          <p:cNvGrpSpPr/>
          <p:nvPr/>
        </p:nvGrpSpPr>
        <p:grpSpPr>
          <a:xfrm rot="16200000">
            <a:off x="7211701" y="3771016"/>
            <a:ext cx="1364224" cy="311369"/>
            <a:chOff x="2297660" y="4140835"/>
            <a:chExt cx="1364224" cy="311369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83F939B-AD40-454A-9C78-F8A567BCFE6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9966B0-7A04-E74F-A13B-CF86075664D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F1E077-DBF0-4A41-8A1B-D59945CE964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BA6460-4E29-0143-B9C6-2FFA05F559F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E6D369E-99F0-874A-9DA2-58279FFAE7E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7773A3-4D0B-3146-9BFE-2E321F8D97F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8" name="Right Arrow 77">
            <a:extLst>
              <a:ext uri="{FF2B5EF4-FFF2-40B4-BE49-F238E27FC236}">
                <a16:creationId xmlns:a16="http://schemas.microsoft.com/office/drawing/2014/main" id="{74B734A1-7172-774A-BC94-E7CC6AA83F30}"/>
              </a:ext>
            </a:extLst>
          </p:cNvPr>
          <p:cNvSpPr/>
          <p:nvPr/>
        </p:nvSpPr>
        <p:spPr>
          <a:xfrm rot="16200000">
            <a:off x="7619214" y="486137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84B4BA8F-C374-D34A-A1DD-93DC39E2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34" y="2710721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F6C4A4CB-663D-9141-8659-37BBA400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86" y="271572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1891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6BAF6E7-6C4F-914B-A786-1113D15FF73F}"/>
              </a:ext>
            </a:extLst>
          </p:cNvPr>
          <p:cNvSpPr txBox="1">
            <a:spLocks/>
          </p:cNvSpPr>
          <p:nvPr/>
        </p:nvSpPr>
        <p:spPr>
          <a:xfrm>
            <a:off x="6508887" y="5310331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BF117C78-DE67-5C4C-AADA-2CC9FAED56F0}"/>
              </a:ext>
            </a:extLst>
          </p:cNvPr>
          <p:cNvSpPr txBox="1">
            <a:spLocks/>
          </p:cNvSpPr>
          <p:nvPr/>
        </p:nvSpPr>
        <p:spPr>
          <a:xfrm>
            <a:off x="8173004" y="5281179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fr-FR" sz="2400" dirty="0">
                <a:solidFill>
                  <a:srgbClr val="C00000"/>
                </a:solidFill>
              </a:rPr>
              <a:t>chien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2205462C-B410-D049-A60D-0F52F2223833}"/>
              </a:ext>
            </a:extLst>
          </p:cNvPr>
          <p:cNvSpPr txBox="1">
            <a:spLocks/>
          </p:cNvSpPr>
          <p:nvPr/>
        </p:nvSpPr>
        <p:spPr>
          <a:xfrm>
            <a:off x="9166584" y="5284997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D665232D-E99D-934B-9CB2-489F0E3F59A8}"/>
              </a:ext>
            </a:extLst>
          </p:cNvPr>
          <p:cNvSpPr txBox="1">
            <a:spLocks/>
          </p:cNvSpPr>
          <p:nvPr/>
        </p:nvSpPr>
        <p:spPr>
          <a:xfrm>
            <a:off x="10054788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465FF3C-9902-1E4F-8AC5-7C037E30DB8D}"/>
              </a:ext>
            </a:extLst>
          </p:cNvPr>
          <p:cNvSpPr txBox="1">
            <a:spLocks/>
          </p:cNvSpPr>
          <p:nvPr/>
        </p:nvSpPr>
        <p:spPr>
          <a:xfrm>
            <a:off x="8054654" y="6046915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76799ECF-4316-7346-9C37-0DA00FB57B42}"/>
              </a:ext>
            </a:extLst>
          </p:cNvPr>
          <p:cNvSpPr txBox="1">
            <a:spLocks/>
          </p:cNvSpPr>
          <p:nvPr/>
        </p:nvSpPr>
        <p:spPr>
          <a:xfrm>
            <a:off x="10939177" y="5291840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couru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6269671D-D5D1-2D44-A1F8-E57D192895DB}"/>
              </a:ext>
            </a:extLst>
          </p:cNvPr>
          <p:cNvSpPr/>
          <p:nvPr/>
        </p:nvSpPr>
        <p:spPr>
          <a:xfrm>
            <a:off x="6184540" y="3794233"/>
            <a:ext cx="48817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5346667C-35B3-1147-BBBA-9758BC02E0CC}"/>
              </a:ext>
            </a:extLst>
          </p:cNvPr>
          <p:cNvSpPr/>
          <p:nvPr/>
        </p:nvSpPr>
        <p:spPr>
          <a:xfrm>
            <a:off x="8143140" y="3760044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F0AE9B-E494-E441-9F89-0D486FDB6EDD}"/>
              </a:ext>
            </a:extLst>
          </p:cNvPr>
          <p:cNvGrpSpPr/>
          <p:nvPr/>
        </p:nvGrpSpPr>
        <p:grpSpPr>
          <a:xfrm rot="16200000">
            <a:off x="8130421" y="3762864"/>
            <a:ext cx="1364224" cy="311369"/>
            <a:chOff x="2297660" y="4140835"/>
            <a:chExt cx="1364224" cy="311369"/>
          </a:xfrm>
        </p:grpSpPr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9141A1CC-D5CC-6E41-B437-10CDEF3A265F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828C286-FEDF-0D4C-B0C7-5B14E4A2325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B725D81-43BB-1A4E-817A-0F029B76215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9DBC450-C088-D84F-99CA-A5B1522B5A6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1943757-4CF1-9240-BE1C-E311D6C5C8A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70B61DF-842B-C842-957B-E74856FCABF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A377A17A-290B-8748-A038-4C85F4893F5E}"/>
              </a:ext>
            </a:extLst>
          </p:cNvPr>
          <p:cNvSpPr/>
          <p:nvPr/>
        </p:nvSpPr>
        <p:spPr>
          <a:xfrm rot="16200000">
            <a:off x="8537934" y="485322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394BF4E9-B3A5-E845-AEA5-EFCE0613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906" y="2707574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ight Arrow 130">
            <a:extLst>
              <a:ext uri="{FF2B5EF4-FFF2-40B4-BE49-F238E27FC236}">
                <a16:creationId xmlns:a16="http://schemas.microsoft.com/office/drawing/2014/main" id="{A13B96B2-B336-2E42-AF4A-C334A82FD486}"/>
              </a:ext>
            </a:extLst>
          </p:cNvPr>
          <p:cNvSpPr/>
          <p:nvPr/>
        </p:nvSpPr>
        <p:spPr>
          <a:xfrm>
            <a:off x="9088417" y="3781457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FEE26FA-C341-8C4F-8639-86B100719549}"/>
              </a:ext>
            </a:extLst>
          </p:cNvPr>
          <p:cNvGrpSpPr/>
          <p:nvPr/>
        </p:nvGrpSpPr>
        <p:grpSpPr>
          <a:xfrm rot="16200000">
            <a:off x="9075698" y="3784277"/>
            <a:ext cx="1364224" cy="311369"/>
            <a:chOff x="2297660" y="4140835"/>
            <a:chExt cx="1364224" cy="311369"/>
          </a:xfrm>
        </p:grpSpPr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416C9704-1E43-5D49-B27C-F77D1207B56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1229566-2C83-4E45-B71C-475CF45A871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A07EC7D-C3E6-434C-B465-06BCFB73FD3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90E5720-B2AF-804E-B800-C6E9B3B6D4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495CCB3-67AB-8A41-B0DD-39D8589D00F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7AA9495-699E-404B-8167-C32C55E326D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1C4EB134-A4FE-AE4F-955A-4A5EF3D5E977}"/>
              </a:ext>
            </a:extLst>
          </p:cNvPr>
          <p:cNvSpPr/>
          <p:nvPr/>
        </p:nvSpPr>
        <p:spPr>
          <a:xfrm rot="16200000">
            <a:off x="9483211" y="487463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2603E4C-E058-B84D-B0A7-FE01DF05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183" y="272898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ight Arrow 140">
            <a:extLst>
              <a:ext uri="{FF2B5EF4-FFF2-40B4-BE49-F238E27FC236}">
                <a16:creationId xmlns:a16="http://schemas.microsoft.com/office/drawing/2014/main" id="{230CAF91-E760-0542-9CA9-3CD4B3D2BB55}"/>
              </a:ext>
            </a:extLst>
          </p:cNvPr>
          <p:cNvSpPr/>
          <p:nvPr/>
        </p:nvSpPr>
        <p:spPr>
          <a:xfrm>
            <a:off x="10017044" y="3787721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11CE7F8-1AA2-3746-9D82-6CD05FB24F2E}"/>
              </a:ext>
            </a:extLst>
          </p:cNvPr>
          <p:cNvGrpSpPr/>
          <p:nvPr/>
        </p:nvGrpSpPr>
        <p:grpSpPr>
          <a:xfrm rot="16200000">
            <a:off x="10004325" y="3790541"/>
            <a:ext cx="1364224" cy="311369"/>
            <a:chOff x="2297660" y="4140835"/>
            <a:chExt cx="1364224" cy="311369"/>
          </a:xfrm>
        </p:grpSpPr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88BC6650-A564-B14B-AAE1-64BACF6F818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2C3521B-F39B-1C43-BE92-CE52525F1C0E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461E635-53F6-7B41-B4BB-751A4EB3C2A0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3DAEA02-6E1C-5840-82A0-C41CFDE6FA3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03AD63F-3A7F-F049-B57B-13C5C8C350F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17A8F9B-C7CF-4149-AE0E-C5E257EA64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59A9AE8C-B697-AD44-9B14-A68F915F0196}"/>
              </a:ext>
            </a:extLst>
          </p:cNvPr>
          <p:cNvSpPr/>
          <p:nvPr/>
        </p:nvSpPr>
        <p:spPr>
          <a:xfrm rot="16200000">
            <a:off x="10411838" y="48808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63EF9E1B-1B26-944B-87BB-0D3B9281D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810" y="2735251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1891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97DCBB67-3BF3-1441-B03C-2F8DC3DAF52C}"/>
              </a:ext>
            </a:extLst>
          </p:cNvPr>
          <p:cNvSpPr txBox="1">
            <a:spLocks/>
          </p:cNvSpPr>
          <p:nvPr/>
        </p:nvSpPr>
        <p:spPr>
          <a:xfrm>
            <a:off x="7433662" y="5291840"/>
            <a:ext cx="92140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52" name="Right Arrow 151">
            <a:extLst>
              <a:ext uri="{FF2B5EF4-FFF2-40B4-BE49-F238E27FC236}">
                <a16:creationId xmlns:a16="http://schemas.microsoft.com/office/drawing/2014/main" id="{C5242D7E-3AB2-AD41-AF83-02259FB2FA8F}"/>
              </a:ext>
            </a:extLst>
          </p:cNvPr>
          <p:cNvSpPr/>
          <p:nvPr/>
        </p:nvSpPr>
        <p:spPr>
          <a:xfrm>
            <a:off x="10905248" y="3808942"/>
            <a:ext cx="402515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DC2CDB1-7EE5-FB48-89AA-14922B2F097A}"/>
              </a:ext>
            </a:extLst>
          </p:cNvPr>
          <p:cNvGrpSpPr/>
          <p:nvPr/>
        </p:nvGrpSpPr>
        <p:grpSpPr>
          <a:xfrm rot="16200000">
            <a:off x="10892529" y="3811762"/>
            <a:ext cx="1364224" cy="311369"/>
            <a:chOff x="2297660" y="4140835"/>
            <a:chExt cx="1364224" cy="311369"/>
          </a:xfrm>
        </p:grpSpPr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DF1A9EF5-954A-6D48-99FB-ABB28CA3883E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C14B3C1-86EB-254E-9679-31F07CD2DB9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F8E3AD7D-E73D-B74D-8B66-3A0C03750A2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9C7F54C-5821-F746-B757-593F9B419F6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E4AD30B-DCE1-854E-817E-3899529CCA6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FF2D24E-5FFE-BF44-BC29-E981843452E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60" name="Right Arrow 159">
            <a:extLst>
              <a:ext uri="{FF2B5EF4-FFF2-40B4-BE49-F238E27FC236}">
                <a16:creationId xmlns:a16="http://schemas.microsoft.com/office/drawing/2014/main" id="{E01595F1-35B7-4246-93ED-9AC8A029E68E}"/>
              </a:ext>
            </a:extLst>
          </p:cNvPr>
          <p:cNvSpPr/>
          <p:nvPr/>
        </p:nvSpPr>
        <p:spPr>
          <a:xfrm rot="16200000">
            <a:off x="11300042" y="490212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1" name="Content Placeholder 2">
                <a:extLst>
                  <a:ext uri="{FF2B5EF4-FFF2-40B4-BE49-F238E27FC236}">
                    <a16:creationId xmlns:a16="http://schemas.microsoft.com/office/drawing/2014/main" id="{5A4C3450-D1DD-5C42-ACC9-178171D11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014" y="2756472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Right Arrow 189">
            <a:extLst>
              <a:ext uri="{FF2B5EF4-FFF2-40B4-BE49-F238E27FC236}">
                <a16:creationId xmlns:a16="http://schemas.microsoft.com/office/drawing/2014/main" id="{864AEB1C-B27A-B24D-B1E3-4F6EE752AACD}"/>
              </a:ext>
            </a:extLst>
          </p:cNvPr>
          <p:cNvSpPr/>
          <p:nvPr/>
        </p:nvSpPr>
        <p:spPr>
          <a:xfrm rot="16200000">
            <a:off x="6742638" y="233578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ight Arrow 190">
            <a:extLst>
              <a:ext uri="{FF2B5EF4-FFF2-40B4-BE49-F238E27FC236}">
                <a16:creationId xmlns:a16="http://schemas.microsoft.com/office/drawing/2014/main" id="{91835056-D0C2-B043-A16F-AC4C0077CE44}"/>
              </a:ext>
            </a:extLst>
          </p:cNvPr>
          <p:cNvSpPr/>
          <p:nvPr/>
        </p:nvSpPr>
        <p:spPr>
          <a:xfrm rot="16200000">
            <a:off x="7630647" y="2338531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ight Arrow 191">
            <a:extLst>
              <a:ext uri="{FF2B5EF4-FFF2-40B4-BE49-F238E27FC236}">
                <a16:creationId xmlns:a16="http://schemas.microsoft.com/office/drawing/2014/main" id="{9BA997D3-395A-E941-A257-7FAC94705AC7}"/>
              </a:ext>
            </a:extLst>
          </p:cNvPr>
          <p:cNvSpPr/>
          <p:nvPr/>
        </p:nvSpPr>
        <p:spPr>
          <a:xfrm rot="16200000">
            <a:off x="8537700" y="2337949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ight Arrow 192">
            <a:extLst>
              <a:ext uri="{FF2B5EF4-FFF2-40B4-BE49-F238E27FC236}">
                <a16:creationId xmlns:a16="http://schemas.microsoft.com/office/drawing/2014/main" id="{E0E3F8B8-C9C9-BD42-B376-848135D4E654}"/>
              </a:ext>
            </a:extLst>
          </p:cNvPr>
          <p:cNvSpPr/>
          <p:nvPr/>
        </p:nvSpPr>
        <p:spPr>
          <a:xfrm rot="16200000">
            <a:off x="9499181" y="234072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ight Arrow 193">
            <a:extLst>
              <a:ext uri="{FF2B5EF4-FFF2-40B4-BE49-F238E27FC236}">
                <a16:creationId xmlns:a16="http://schemas.microsoft.com/office/drawing/2014/main" id="{D44B03BB-D147-4F4F-BF4A-D98738D400EF}"/>
              </a:ext>
            </a:extLst>
          </p:cNvPr>
          <p:cNvSpPr/>
          <p:nvPr/>
        </p:nvSpPr>
        <p:spPr>
          <a:xfrm rot="16200000">
            <a:off x="10416103" y="2350718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ight Arrow 194">
            <a:extLst>
              <a:ext uri="{FF2B5EF4-FFF2-40B4-BE49-F238E27FC236}">
                <a16:creationId xmlns:a16="http://schemas.microsoft.com/office/drawing/2014/main" id="{E2BE20A2-FE2C-F940-B4BA-3D19702D6467}"/>
              </a:ext>
            </a:extLst>
          </p:cNvPr>
          <p:cNvSpPr/>
          <p:nvPr/>
        </p:nvSpPr>
        <p:spPr>
          <a:xfrm rot="16200000">
            <a:off x="11291103" y="2377180"/>
            <a:ext cx="476198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Content Placeholder 2">
                <a:extLst>
                  <a:ext uri="{FF2B5EF4-FFF2-40B4-BE49-F238E27FC236}">
                    <a16:creationId xmlns:a16="http://schemas.microsoft.com/office/drawing/2014/main" id="{02D93CE6-3623-B544-9F17-0BC6B3596D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3252" y="1647533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6" name="Content Placeholder 2">
                <a:extLst>
                  <a:ext uri="{FF2B5EF4-FFF2-40B4-BE49-F238E27FC236}">
                    <a16:creationId xmlns:a16="http://schemas.microsoft.com/office/drawing/2014/main" id="{02D93CE6-3623-B544-9F17-0BC6B3596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252" y="1647533"/>
                <a:ext cx="1576747" cy="503588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Content Placeholder 2">
                <a:extLst>
                  <a:ext uri="{FF2B5EF4-FFF2-40B4-BE49-F238E27FC236}">
                    <a16:creationId xmlns:a16="http://schemas.microsoft.com/office/drawing/2014/main" id="{BB0DAD99-7C66-BF49-91D2-9C03DD3948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0101" y="1651063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7" name="Content Placeholder 2">
                <a:extLst>
                  <a:ext uri="{FF2B5EF4-FFF2-40B4-BE49-F238E27FC236}">
                    <a16:creationId xmlns:a16="http://schemas.microsoft.com/office/drawing/2014/main" id="{BB0DAD99-7C66-BF49-91D2-9C03DD394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101" y="1651063"/>
                <a:ext cx="1576747" cy="503588"/>
              </a:xfrm>
              <a:prstGeom prst="rect">
                <a:avLst/>
              </a:prstGeom>
              <a:blipFill>
                <a:blip r:embed="rId1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Content Placeholder 2">
                <a:extLst>
                  <a:ext uri="{FF2B5EF4-FFF2-40B4-BE49-F238E27FC236}">
                    <a16:creationId xmlns:a16="http://schemas.microsoft.com/office/drawing/2014/main" id="{548410E5-A606-864D-AC31-B35BE1A2F1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83561" y="1657426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8" name="Content Placeholder 2">
                <a:extLst>
                  <a:ext uri="{FF2B5EF4-FFF2-40B4-BE49-F238E27FC236}">
                    <a16:creationId xmlns:a16="http://schemas.microsoft.com/office/drawing/2014/main" id="{548410E5-A606-864D-AC31-B35BE1A2F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561" y="1657426"/>
                <a:ext cx="1576747" cy="503588"/>
              </a:xfrm>
              <a:prstGeom prst="rect">
                <a:avLst/>
              </a:prstGeom>
              <a:blipFill>
                <a:blip r:embed="rId1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Content Placeholder 2">
                <a:extLst>
                  <a:ext uri="{FF2B5EF4-FFF2-40B4-BE49-F238E27FC236}">
                    <a16:creationId xmlns:a16="http://schemas.microsoft.com/office/drawing/2014/main" id="{5D2994C5-AC51-C34F-82F2-68B2A0C26D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29887" y="1689222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9" name="Content Placeholder 2">
                <a:extLst>
                  <a:ext uri="{FF2B5EF4-FFF2-40B4-BE49-F238E27FC236}">
                    <a16:creationId xmlns:a16="http://schemas.microsoft.com/office/drawing/2014/main" id="{5D2994C5-AC51-C34F-82F2-68B2A0C26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887" y="1689222"/>
                <a:ext cx="1576747" cy="503588"/>
              </a:xfrm>
              <a:prstGeom prst="rect">
                <a:avLst/>
              </a:prstGeom>
              <a:blipFill>
                <a:blip r:embed="rId16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Content Placeholder 2">
                <a:extLst>
                  <a:ext uri="{FF2B5EF4-FFF2-40B4-BE49-F238E27FC236}">
                    <a16:creationId xmlns:a16="http://schemas.microsoft.com/office/drawing/2014/main" id="{9E16BCDC-9C02-2E4E-9227-1E97388F0E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80715" y="1707120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0" name="Content Placeholder 2">
                <a:extLst>
                  <a:ext uri="{FF2B5EF4-FFF2-40B4-BE49-F238E27FC236}">
                    <a16:creationId xmlns:a16="http://schemas.microsoft.com/office/drawing/2014/main" id="{9E16BCDC-9C02-2E4E-9227-1E97388F0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715" y="1707120"/>
                <a:ext cx="1576747" cy="503588"/>
              </a:xfrm>
              <a:prstGeom prst="rect">
                <a:avLst/>
              </a:prstGeom>
              <a:blipFill>
                <a:blip r:embed="rId1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Content Placeholder 2">
                <a:extLst>
                  <a:ext uri="{FF2B5EF4-FFF2-40B4-BE49-F238E27FC236}">
                    <a16:creationId xmlns:a16="http://schemas.microsoft.com/office/drawing/2014/main" id="{ECB067D7-68DA-9440-9CAD-A01C9F856D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69413" y="1718901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1" name="Content Placeholder 2">
                <a:extLst>
                  <a:ext uri="{FF2B5EF4-FFF2-40B4-BE49-F238E27FC236}">
                    <a16:creationId xmlns:a16="http://schemas.microsoft.com/office/drawing/2014/main" id="{ECB067D7-68DA-9440-9CAD-A01C9F856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413" y="1718901"/>
                <a:ext cx="1576747" cy="503588"/>
              </a:xfrm>
              <a:prstGeom prst="rect">
                <a:avLst/>
              </a:prstGeom>
              <a:blipFill>
                <a:blip r:embed="rId18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DD856D41-AEC1-CB4D-AFAF-68C8AFA26AA6}"/>
              </a:ext>
            </a:extLst>
          </p:cNvPr>
          <p:cNvSpPr txBox="1">
            <a:spLocks/>
          </p:cNvSpPr>
          <p:nvPr/>
        </p:nvSpPr>
        <p:spPr>
          <a:xfrm>
            <a:off x="837222" y="988651"/>
            <a:ext cx="6369751" cy="1244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It’s crazy that the entire “meaning” of the 1</a:t>
            </a:r>
            <a:r>
              <a:rPr lang="en-US" sz="2000" b="1" baseline="30000" dirty="0">
                <a:solidFill>
                  <a:srgbClr val="C00000"/>
                </a:solidFill>
                <a:latin typeface="Avenir Light" panose="020B0402020203020204" pitchFamily="34" charset="77"/>
              </a:rPr>
              <a:t>st</a:t>
            </a: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 sequence is expected to be packed into this </a:t>
            </a:r>
            <a:r>
              <a:rPr lang="en-US" sz="2000" b="1" dirty="0">
                <a:highlight>
                  <a:srgbClr val="FFFF00"/>
                </a:highlight>
                <a:latin typeface="Avenir Light" panose="020B0402020203020204" pitchFamily="34" charset="77"/>
              </a:rPr>
              <a:t>one embedding</a:t>
            </a: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, and that the </a:t>
            </a: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</a:t>
            </a: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 then never interacts w/ the </a:t>
            </a: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</a:t>
            </a: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 again. Hands free.</a:t>
            </a:r>
          </a:p>
        </p:txBody>
      </p:sp>
    </p:spTree>
    <p:extLst>
      <p:ext uri="{BB962C8B-B14F-4D97-AF65-F5344CB8AC3E}">
        <p14:creationId xmlns:p14="http://schemas.microsoft.com/office/powerpoint/2010/main" val="14165513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D0B0C8C-2BBC-A449-8407-976AE62F30E5}"/>
              </a:ext>
            </a:extLst>
          </p:cNvPr>
          <p:cNvSpPr/>
          <p:nvPr/>
        </p:nvSpPr>
        <p:spPr>
          <a:xfrm>
            <a:off x="2154343" y="3126151"/>
            <a:ext cx="1554057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59469" y="1548450"/>
            <a:ext cx="771242" cy="90716"/>
          </a:xfrm>
          <a:prstGeom prst="rect">
            <a:avLst/>
          </a:prstGeom>
          <a:solidFill>
            <a:srgbClr val="8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59469" y="1639165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1059469" y="2393163"/>
            <a:ext cx="771242" cy="90716"/>
          </a:xfrm>
          <a:prstGeom prst="rect">
            <a:avLst/>
          </a:prstGeom>
          <a:solidFill>
            <a:srgbClr val="B50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1059469" y="2483878"/>
            <a:ext cx="771242" cy="100361"/>
          </a:xfrm>
          <a:prstGeom prst="rect">
            <a:avLst/>
          </a:prstGeom>
          <a:solidFill>
            <a:srgbClr val="700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7F32D-BDF7-E043-B760-EBAAACE09F32}"/>
              </a:ext>
            </a:extLst>
          </p:cNvPr>
          <p:cNvSpPr/>
          <p:nvPr/>
        </p:nvSpPr>
        <p:spPr>
          <a:xfrm>
            <a:off x="1059469" y="3227319"/>
            <a:ext cx="771242" cy="90716"/>
          </a:xfrm>
          <a:prstGeom prst="rect">
            <a:avLst/>
          </a:prstGeom>
          <a:solidFill>
            <a:srgbClr val="FEE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D515F3-7CF6-6149-882E-660094C94920}"/>
              </a:ext>
            </a:extLst>
          </p:cNvPr>
          <p:cNvSpPr/>
          <p:nvPr/>
        </p:nvSpPr>
        <p:spPr>
          <a:xfrm>
            <a:off x="1059469" y="3318034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F96F26-103C-5D48-8554-5BBC65F5217B}"/>
              </a:ext>
            </a:extLst>
          </p:cNvPr>
          <p:cNvSpPr/>
          <p:nvPr/>
        </p:nvSpPr>
        <p:spPr>
          <a:xfrm>
            <a:off x="1059469" y="4110181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0B5FA4-5A1B-C549-B1FC-87B30EA3AF0B}"/>
              </a:ext>
            </a:extLst>
          </p:cNvPr>
          <p:cNvSpPr/>
          <p:nvPr/>
        </p:nvSpPr>
        <p:spPr>
          <a:xfrm>
            <a:off x="1059469" y="4200896"/>
            <a:ext cx="771242" cy="1003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56262E94-9E0C-2447-9CAD-E38B71D55C04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034314" cy="423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Long Short-Term Memory (LSTMs)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Bi-LSTM and ELMo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 + Attention</a:t>
            </a:r>
          </a:p>
        </p:txBody>
      </p:sp>
    </p:spTree>
    <p:extLst>
      <p:ext uri="{BB962C8B-B14F-4D97-AF65-F5344CB8AC3E}">
        <p14:creationId xmlns:p14="http://schemas.microsoft.com/office/powerpoint/2010/main" val="8940485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D0B0C8C-2BBC-A449-8407-976AE62F30E5}"/>
              </a:ext>
            </a:extLst>
          </p:cNvPr>
          <p:cNvSpPr/>
          <p:nvPr/>
        </p:nvSpPr>
        <p:spPr>
          <a:xfrm>
            <a:off x="2154343" y="3958833"/>
            <a:ext cx="3484457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59469" y="1548450"/>
            <a:ext cx="771242" cy="90716"/>
          </a:xfrm>
          <a:prstGeom prst="rect">
            <a:avLst/>
          </a:prstGeom>
          <a:solidFill>
            <a:srgbClr val="8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59469" y="1639165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1059469" y="2393163"/>
            <a:ext cx="771242" cy="90716"/>
          </a:xfrm>
          <a:prstGeom prst="rect">
            <a:avLst/>
          </a:prstGeom>
          <a:solidFill>
            <a:srgbClr val="B50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1059469" y="2483878"/>
            <a:ext cx="771242" cy="100361"/>
          </a:xfrm>
          <a:prstGeom prst="rect">
            <a:avLst/>
          </a:prstGeom>
          <a:solidFill>
            <a:srgbClr val="700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D599B4-861E-C544-96B5-4A43FBA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7F32D-BDF7-E043-B760-EBAAACE09F32}"/>
              </a:ext>
            </a:extLst>
          </p:cNvPr>
          <p:cNvSpPr/>
          <p:nvPr/>
        </p:nvSpPr>
        <p:spPr>
          <a:xfrm>
            <a:off x="1059469" y="3227319"/>
            <a:ext cx="771242" cy="90716"/>
          </a:xfrm>
          <a:prstGeom prst="rect">
            <a:avLst/>
          </a:prstGeom>
          <a:solidFill>
            <a:srgbClr val="FEE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D515F3-7CF6-6149-882E-660094C94920}"/>
              </a:ext>
            </a:extLst>
          </p:cNvPr>
          <p:cNvSpPr/>
          <p:nvPr/>
        </p:nvSpPr>
        <p:spPr>
          <a:xfrm>
            <a:off x="1059469" y="3318034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F96F26-103C-5D48-8554-5BBC65F5217B}"/>
              </a:ext>
            </a:extLst>
          </p:cNvPr>
          <p:cNvSpPr/>
          <p:nvPr/>
        </p:nvSpPr>
        <p:spPr>
          <a:xfrm>
            <a:off x="1059469" y="4110181"/>
            <a:ext cx="771242" cy="90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0B5FA4-5A1B-C549-B1FC-87B30EA3AF0B}"/>
              </a:ext>
            </a:extLst>
          </p:cNvPr>
          <p:cNvSpPr/>
          <p:nvPr/>
        </p:nvSpPr>
        <p:spPr>
          <a:xfrm>
            <a:off x="1059469" y="4200896"/>
            <a:ext cx="771242" cy="1003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8BDED051-7BAB-E54C-8102-90040A68E4C2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034314" cy="423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Long Short-Term Memory (LSTMs)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Bi-LSTM and ELMo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seq2seq + Attention</a:t>
            </a:r>
          </a:p>
        </p:txBody>
      </p:sp>
    </p:spTree>
    <p:extLst>
      <p:ext uri="{BB962C8B-B14F-4D97-AF65-F5344CB8AC3E}">
        <p14:creationId xmlns:p14="http://schemas.microsoft.com/office/powerpoint/2010/main" val="29787526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Sequence-to-Sequence (seq2seq)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7C7878-B22A-1A4C-8FF6-E4233391B42C}"/>
              </a:ext>
            </a:extLst>
          </p:cNvPr>
          <p:cNvSpPr txBox="1">
            <a:spLocks/>
          </p:cNvSpPr>
          <p:nvPr/>
        </p:nvSpPr>
        <p:spPr>
          <a:xfrm>
            <a:off x="1632692" y="1554064"/>
            <a:ext cx="9118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dirty="0"/>
              <a:t>Instead, what if the decoder, at each step, pays </a:t>
            </a:r>
            <a:r>
              <a:rPr lang="en-US" dirty="0">
                <a:solidFill>
                  <a:srgbClr val="C00000"/>
                </a:solidFill>
              </a:rPr>
              <a:t>attention</a:t>
            </a:r>
            <a:r>
              <a:rPr lang="en-US" dirty="0"/>
              <a:t> to a </a:t>
            </a:r>
            <a:r>
              <a:rPr lang="en-US" i="1" dirty="0"/>
              <a:t>distribution</a:t>
            </a:r>
            <a:r>
              <a:rPr lang="en-US" dirty="0"/>
              <a:t> of all of the encoder’s hidden states?</a:t>
            </a:r>
          </a:p>
        </p:txBody>
      </p:sp>
    </p:spTree>
    <p:extLst>
      <p:ext uri="{BB962C8B-B14F-4D97-AF65-F5344CB8AC3E}">
        <p14:creationId xmlns:p14="http://schemas.microsoft.com/office/powerpoint/2010/main" val="6915594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Sequence-to-Sequence (seq2seq)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4" name="Title 1">
            <a:extLst>
              <a:ext uri="{FF2B5EF4-FFF2-40B4-BE49-F238E27FC236}">
                <a16:creationId xmlns:a16="http://schemas.microsoft.com/office/drawing/2014/main" id="{27136D70-9887-D14C-ACD4-5AA26D67858B}"/>
              </a:ext>
            </a:extLst>
          </p:cNvPr>
          <p:cNvSpPr txBox="1">
            <a:spLocks/>
          </p:cNvSpPr>
          <p:nvPr/>
        </p:nvSpPr>
        <p:spPr>
          <a:xfrm>
            <a:off x="1632692" y="1554064"/>
            <a:ext cx="9118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dirty="0"/>
              <a:t>Instead, what if the decoder, at each step, pays </a:t>
            </a:r>
            <a:r>
              <a:rPr lang="en-US" dirty="0">
                <a:solidFill>
                  <a:srgbClr val="C00000"/>
                </a:solidFill>
              </a:rPr>
              <a:t>attention</a:t>
            </a:r>
            <a:r>
              <a:rPr lang="en-US" dirty="0"/>
              <a:t> to a </a:t>
            </a:r>
            <a:r>
              <a:rPr lang="en-US" i="1" dirty="0"/>
              <a:t>distribution</a:t>
            </a:r>
            <a:r>
              <a:rPr lang="en-US" dirty="0"/>
              <a:t> of all of the encoder’s hidden states?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05A278-5688-C946-BED2-EDA65D297D8A}"/>
              </a:ext>
            </a:extLst>
          </p:cNvPr>
          <p:cNvSpPr txBox="1">
            <a:spLocks/>
          </p:cNvSpPr>
          <p:nvPr/>
        </p:nvSpPr>
        <p:spPr>
          <a:xfrm>
            <a:off x="1258784" y="3436301"/>
            <a:ext cx="9866416" cy="25488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b="1" dirty="0">
                <a:solidFill>
                  <a:srgbClr val="C00000"/>
                </a:solidFill>
              </a:rPr>
              <a:t>Intuition: </a:t>
            </a:r>
            <a:r>
              <a:rPr lang="en-US" dirty="0"/>
              <a:t>when we (humans) translate a sentence, we don’t just consume the original sentence, reflect on the meaning of the last word, then regurgitate in a new language; we </a:t>
            </a:r>
            <a:r>
              <a:rPr lang="en-US" dirty="0">
                <a:solidFill>
                  <a:srgbClr val="00449C"/>
                </a:solidFill>
              </a:rPr>
              <a:t>continuously think back at the original sentence </a:t>
            </a:r>
            <a:r>
              <a:rPr lang="en-US" dirty="0"/>
              <a:t>while focusing on </a:t>
            </a:r>
            <a:r>
              <a:rPr lang="en-US" dirty="0">
                <a:solidFill>
                  <a:srgbClr val="00449C"/>
                </a:solidFill>
              </a:rPr>
              <a:t>different parts.</a:t>
            </a:r>
          </a:p>
        </p:txBody>
      </p:sp>
    </p:spTree>
    <p:extLst>
      <p:ext uri="{BB962C8B-B14F-4D97-AF65-F5344CB8AC3E}">
        <p14:creationId xmlns:p14="http://schemas.microsoft.com/office/powerpoint/2010/main" val="28884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1508577" cy="921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4" name="Title 1">
            <a:extLst>
              <a:ext uri="{FF2B5EF4-FFF2-40B4-BE49-F238E27FC236}">
                <a16:creationId xmlns:a16="http://schemas.microsoft.com/office/drawing/2014/main" id="{27136D70-9887-D14C-ACD4-5AA26D67858B}"/>
              </a:ext>
            </a:extLst>
          </p:cNvPr>
          <p:cNvSpPr txBox="1">
            <a:spLocks/>
          </p:cNvSpPr>
          <p:nvPr/>
        </p:nvSpPr>
        <p:spPr>
          <a:xfrm>
            <a:off x="2235200" y="1084164"/>
            <a:ext cx="9118600" cy="3017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/>
              <a:t>The concept of </a:t>
            </a:r>
            <a:r>
              <a:rPr lang="en-US" sz="2400" dirty="0">
                <a:solidFill>
                  <a:srgbClr val="C00000"/>
                </a:solidFill>
              </a:rPr>
              <a:t>attention</a:t>
            </a:r>
            <a:r>
              <a:rPr lang="en-US" sz="2400" dirty="0"/>
              <a:t> within cognitive neuroscience and psychology dates back to the 1800s.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[William James, 1890]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dirty="0" err="1">
                <a:solidFill>
                  <a:srgbClr val="C00000"/>
                </a:solidFill>
              </a:rPr>
              <a:t>Nadaray</a:t>
            </a:r>
            <a:r>
              <a:rPr lang="en-US" sz="2400" dirty="0">
                <a:solidFill>
                  <a:srgbClr val="C00000"/>
                </a:solidFill>
              </a:rPr>
              <a:t>-Watson kernel regression </a:t>
            </a:r>
            <a:r>
              <a:rPr lang="en-US" sz="2400" dirty="0"/>
              <a:t>proposed in 1964. It </a:t>
            </a:r>
            <a:r>
              <a:rPr lang="en-US" sz="2400" i="1" dirty="0"/>
              <a:t>locally weighted</a:t>
            </a:r>
            <a:r>
              <a:rPr lang="en-US" sz="2400" dirty="0"/>
              <a:t> its predictions.</a:t>
            </a:r>
          </a:p>
          <a:p>
            <a:pPr>
              <a:lnSpc>
                <a:spcPct val="150000"/>
              </a:lnSpc>
              <a:spcBef>
                <a:spcPts val="2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2489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 dirty="0"/>
              <a:t>seq2seq + 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 dirty="0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63CA039-E065-554D-B310-A0DA4BA340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5059" y="2577069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.4?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63CA039-E065-554D-B310-A0DA4BA34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059" y="2577069"/>
                <a:ext cx="812612" cy="503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AB723E2A-94D9-9247-BBD1-85658CD737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37602" y="2575121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.3?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AB723E2A-94D9-9247-BBD1-85658CD73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602" y="2575121"/>
                <a:ext cx="812612" cy="503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9F28E261-6C6E-E748-B765-ABEAF4E2F1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54804" y="2575121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1?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9F28E261-6C6E-E748-B765-ABEAF4E2F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804" y="2575121"/>
                <a:ext cx="812612" cy="5035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89B6344-0723-D44B-80C5-3BAB6DDA9D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73940" y="2575121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2?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89B6344-0723-D44B-80C5-3BAB6DDA9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940" y="2575121"/>
                <a:ext cx="812612" cy="503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5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61267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venir Black" panose="02000503020000020003" pitchFamily="2" charset="0"/>
              </a:rPr>
              <a:t>RECAP: L5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1D4CBD-D060-1344-B4E6-14A44B845B7E}"/>
              </a:ext>
            </a:extLst>
          </p:cNvPr>
          <p:cNvSpPr txBox="1">
            <a:spLocks/>
          </p:cNvSpPr>
          <p:nvPr/>
        </p:nvSpPr>
        <p:spPr>
          <a:xfrm>
            <a:off x="609785" y="1238014"/>
            <a:ext cx="5197628" cy="4464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0"/>
              </a:spcBef>
            </a:pPr>
            <a:r>
              <a:rPr lang="en-US" sz="2400" b="1" dirty="0">
                <a:latin typeface="Avenir Light" panose="020B0402020203020204" pitchFamily="34" charset="77"/>
              </a:rPr>
              <a:t>RNNs help capture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more context </a:t>
            </a:r>
            <a:r>
              <a:rPr lang="en-US" sz="2400" b="1" dirty="0">
                <a:latin typeface="Avenir Light" panose="020B0402020203020204" pitchFamily="34" charset="77"/>
              </a:rPr>
              <a:t>while avoiding </a:t>
            </a:r>
            <a:r>
              <a:rPr lang="en-US" sz="2400" b="1" u="sng" dirty="0">
                <a:latin typeface="Avenir Light" panose="020B0402020203020204" pitchFamily="34" charset="77"/>
              </a:rPr>
              <a:t>sparsity</a:t>
            </a:r>
            <a:r>
              <a:rPr lang="en-US" sz="2400" b="1" dirty="0">
                <a:latin typeface="Avenir Light" panose="020B0402020203020204" pitchFamily="34" charset="77"/>
              </a:rPr>
              <a:t>, </a:t>
            </a:r>
            <a:r>
              <a:rPr lang="en-US" sz="2400" b="1" u="sng" dirty="0">
                <a:latin typeface="Avenir Light" panose="020B0402020203020204" pitchFamily="34" charset="77"/>
              </a:rPr>
              <a:t>storage</a:t>
            </a:r>
            <a:r>
              <a:rPr lang="en-US" sz="2400" b="1" dirty="0">
                <a:latin typeface="Avenir Light" panose="020B0402020203020204" pitchFamily="34" charset="77"/>
              </a:rPr>
              <a:t>, and </a:t>
            </a:r>
            <a:r>
              <a:rPr lang="en-US" sz="2400" b="1" u="sng" dirty="0">
                <a:latin typeface="Avenir Light" panose="020B0402020203020204" pitchFamily="34" charset="77"/>
              </a:rPr>
              <a:t>compute</a:t>
            </a:r>
            <a:r>
              <a:rPr lang="en-US" sz="2400" b="1" dirty="0">
                <a:latin typeface="Avenir Light" panose="020B0402020203020204" pitchFamily="34" charset="77"/>
              </a:rPr>
              <a:t> issues!</a:t>
            </a:r>
          </a:p>
          <a:p>
            <a:pPr>
              <a:lnSpc>
                <a:spcPct val="100000"/>
              </a:lnSpc>
              <a:spcBef>
                <a:spcPts val="4000"/>
              </a:spcBef>
            </a:pPr>
            <a:r>
              <a:rPr lang="en-US" sz="2400" b="1" dirty="0">
                <a:latin typeface="Avenir Light" panose="020B0402020203020204" pitchFamily="34" charset="77"/>
              </a:rPr>
              <a:t>The </a:t>
            </a:r>
            <a:r>
              <a:rPr lang="en-US" sz="2400" b="1" u="sng" dirty="0">
                <a:latin typeface="Avenir Light" panose="020B0402020203020204" pitchFamily="34" charset="77"/>
              </a:rPr>
              <a:t>hidden layer</a:t>
            </a:r>
            <a:r>
              <a:rPr lang="en-US" sz="2400" b="1" dirty="0">
                <a:latin typeface="Avenir Light" panose="020B0402020203020204" pitchFamily="34" charset="77"/>
              </a:rPr>
              <a:t> is what we care about. It represents the word’s “</a:t>
            </a:r>
            <a:r>
              <a:rPr lang="en-US" sz="2400" b="1" dirty="0">
                <a:highlight>
                  <a:srgbClr val="FFFF00"/>
                </a:highlight>
                <a:latin typeface="Avenir Light" panose="020B0402020203020204" pitchFamily="34" charset="77"/>
              </a:rPr>
              <a:t>meaning</a:t>
            </a:r>
            <a:r>
              <a:rPr lang="en-US" sz="2400" b="1" dirty="0">
                <a:latin typeface="Avenir Light" panose="020B0402020203020204" pitchFamily="34" charset="77"/>
              </a:rPr>
              <a:t>”.</a:t>
            </a:r>
          </a:p>
          <a:p>
            <a:pPr>
              <a:lnSpc>
                <a:spcPct val="100000"/>
              </a:lnSpc>
              <a:spcBef>
                <a:spcPts val="4000"/>
              </a:spcBef>
            </a:pPr>
            <a:r>
              <a:rPr lang="en-US" sz="2400" b="1" dirty="0">
                <a:latin typeface="Avenir Light" panose="020B0402020203020204" pitchFamily="34" charset="77"/>
              </a:rPr>
              <a:t>Often suffers from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vanishing/exploding gradients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28" name="Slide Number Placeholder 9">
            <a:extLst>
              <a:ext uri="{FF2B5EF4-FFF2-40B4-BE49-F238E27FC236}">
                <a16:creationId xmlns:a16="http://schemas.microsoft.com/office/drawing/2014/main" id="{476BFAE9-1252-AD4E-83D3-4EEA5ED8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631BA36-4001-3642-BC21-585BBD6E8E49}"/>
              </a:ext>
            </a:extLst>
          </p:cNvPr>
          <p:cNvSpPr txBox="1">
            <a:spLocks/>
          </p:cNvSpPr>
          <p:nvPr/>
        </p:nvSpPr>
        <p:spPr>
          <a:xfrm>
            <a:off x="6100750" y="4125285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E0A7E7-3872-5047-A1E6-CCAEDCF926BD}"/>
              </a:ext>
            </a:extLst>
          </p:cNvPr>
          <p:cNvSpPr txBox="1">
            <a:spLocks/>
          </p:cNvSpPr>
          <p:nvPr/>
        </p:nvSpPr>
        <p:spPr>
          <a:xfrm>
            <a:off x="5983934" y="2963139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94A21D3-3D6F-8E49-8534-357D6D0B330B}"/>
              </a:ext>
            </a:extLst>
          </p:cNvPr>
          <p:cNvSpPr txBox="1">
            <a:spLocks/>
          </p:cNvSpPr>
          <p:nvPr/>
        </p:nvSpPr>
        <p:spPr>
          <a:xfrm>
            <a:off x="6078387" y="1826819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C899288-AB3A-1449-A8FA-3D854F8045EE}"/>
              </a:ext>
            </a:extLst>
          </p:cNvPr>
          <p:cNvSpPr/>
          <p:nvPr/>
        </p:nvSpPr>
        <p:spPr>
          <a:xfrm>
            <a:off x="8397747" y="4161720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452B5F9-A1D2-5D41-8A96-6CECF68743BF}"/>
              </a:ext>
            </a:extLst>
          </p:cNvPr>
          <p:cNvSpPr/>
          <p:nvPr/>
        </p:nvSpPr>
        <p:spPr>
          <a:xfrm>
            <a:off x="8502529" y="421707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83466B6-5787-AB4A-A3D7-ADA8437DD16B}"/>
              </a:ext>
            </a:extLst>
          </p:cNvPr>
          <p:cNvSpPr/>
          <p:nvPr/>
        </p:nvSpPr>
        <p:spPr>
          <a:xfrm>
            <a:off x="8748788" y="421707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7D35DDD-C603-5849-9B6C-E9797332AAAD}"/>
              </a:ext>
            </a:extLst>
          </p:cNvPr>
          <p:cNvSpPr/>
          <p:nvPr/>
        </p:nvSpPr>
        <p:spPr>
          <a:xfrm>
            <a:off x="8995047" y="421707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7EAF276-79A8-4842-BCB6-AC03F3A4E977}"/>
              </a:ext>
            </a:extLst>
          </p:cNvPr>
          <p:cNvSpPr/>
          <p:nvPr/>
        </p:nvSpPr>
        <p:spPr>
          <a:xfrm>
            <a:off x="9246916" y="421707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253A2D3-FBEF-3C40-8712-AB000AA205A7}"/>
              </a:ext>
            </a:extLst>
          </p:cNvPr>
          <p:cNvSpPr/>
          <p:nvPr/>
        </p:nvSpPr>
        <p:spPr>
          <a:xfrm>
            <a:off x="8502529" y="1910254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6355347-30FB-3441-84E4-7632C0C8338C}"/>
              </a:ext>
            </a:extLst>
          </p:cNvPr>
          <p:cNvSpPr/>
          <p:nvPr/>
        </p:nvSpPr>
        <p:spPr>
          <a:xfrm>
            <a:off x="8748788" y="1910254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7A01650-4BB8-DB4F-A3F4-1CBBD3F65938}"/>
              </a:ext>
            </a:extLst>
          </p:cNvPr>
          <p:cNvSpPr/>
          <p:nvPr/>
        </p:nvSpPr>
        <p:spPr>
          <a:xfrm>
            <a:off x="8995047" y="1910254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1C13379-77BE-D44F-A1FE-E0ECBAD71C17}"/>
              </a:ext>
            </a:extLst>
          </p:cNvPr>
          <p:cNvSpPr/>
          <p:nvPr/>
        </p:nvSpPr>
        <p:spPr>
          <a:xfrm>
            <a:off x="9246916" y="1910254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BF09987-853B-1945-A65D-9DDF4C5247FE}"/>
              </a:ext>
            </a:extLst>
          </p:cNvPr>
          <p:cNvSpPr/>
          <p:nvPr/>
        </p:nvSpPr>
        <p:spPr>
          <a:xfrm>
            <a:off x="8281594" y="3002802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0F54813-EF33-8845-81CC-3EA27EBE2060}"/>
              </a:ext>
            </a:extLst>
          </p:cNvPr>
          <p:cNvSpPr/>
          <p:nvPr/>
        </p:nvSpPr>
        <p:spPr>
          <a:xfrm>
            <a:off x="8366144" y="305606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A95ED48-851D-6548-9149-CF1668E19265}"/>
              </a:ext>
            </a:extLst>
          </p:cNvPr>
          <p:cNvSpPr/>
          <p:nvPr/>
        </p:nvSpPr>
        <p:spPr>
          <a:xfrm>
            <a:off x="8612403" y="305606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CAC3425-43B3-7A40-8E20-53C2D304E5E8}"/>
              </a:ext>
            </a:extLst>
          </p:cNvPr>
          <p:cNvSpPr/>
          <p:nvPr/>
        </p:nvSpPr>
        <p:spPr>
          <a:xfrm>
            <a:off x="8858662" y="305606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863ABF-90DC-B346-9442-60F900A704DA}"/>
              </a:ext>
            </a:extLst>
          </p:cNvPr>
          <p:cNvSpPr/>
          <p:nvPr/>
        </p:nvSpPr>
        <p:spPr>
          <a:xfrm>
            <a:off x="9110531" y="305606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B9F9064-7CD8-2046-9396-30A24C78BA40}"/>
              </a:ext>
            </a:extLst>
          </p:cNvPr>
          <p:cNvSpPr/>
          <p:nvPr/>
        </p:nvSpPr>
        <p:spPr>
          <a:xfrm>
            <a:off x="9368527" y="3058353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08A7259C-BA33-0C48-873D-2FC298186E6F}"/>
              </a:ext>
            </a:extLst>
          </p:cNvPr>
          <p:cNvSpPr/>
          <p:nvPr/>
        </p:nvSpPr>
        <p:spPr>
          <a:xfrm>
            <a:off x="8416837" y="1863230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088ADCDF-DC7C-BE46-A171-3D61190392B8}"/>
              </a:ext>
            </a:extLst>
          </p:cNvPr>
          <p:cNvSpPr/>
          <p:nvPr/>
        </p:nvSpPr>
        <p:spPr>
          <a:xfrm rot="16200000">
            <a:off x="8722458" y="238064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A39800F2-9AAE-FE4C-ADA3-BFE93F58767D}"/>
              </a:ext>
            </a:extLst>
          </p:cNvPr>
          <p:cNvSpPr/>
          <p:nvPr/>
        </p:nvSpPr>
        <p:spPr>
          <a:xfrm rot="16200000">
            <a:off x="8744018" y="3549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124615ED-1DE9-DA49-ABD4-8A28DA2F1A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3822" y="350721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124615ED-1DE9-DA49-ABD4-8A28DA2F1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822" y="3507214"/>
                <a:ext cx="701328" cy="5035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FDC8479C-9FFF-0B49-9FD9-F992C455DB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21131" y="2328273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FDC8479C-9FFF-0B49-9FD9-F992C455D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131" y="2328273"/>
                <a:ext cx="701328" cy="503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8B355B4C-4AE1-2C41-8A6F-DF77B2A098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73488" y="1238014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8B355B4C-4AE1-2C41-8A6F-DF77B2A09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488" y="1238014"/>
                <a:ext cx="1576747" cy="503588"/>
              </a:xfrm>
              <a:prstGeom prst="rect">
                <a:avLst/>
              </a:prstGeom>
              <a:blipFill>
                <a:blip r:embed="rId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427C21FD-40F1-6B4B-AFC6-E4BA7FC720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2992" y="460655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427C21FD-40F1-6B4B-AFC6-E4BA7FC72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992" y="4606557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268F697F-A143-EB46-BD68-6E20E10684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4048" y="2467025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268F697F-A143-EB46-BD68-6E20E1068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048" y="2467025"/>
                <a:ext cx="701328" cy="503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Curved Up Arrow 54">
            <a:extLst>
              <a:ext uri="{FF2B5EF4-FFF2-40B4-BE49-F238E27FC236}">
                <a16:creationId xmlns:a16="http://schemas.microsoft.com/office/drawing/2014/main" id="{DA28189C-95B0-7846-B72A-BA8F125CF4D8}"/>
              </a:ext>
            </a:extLst>
          </p:cNvPr>
          <p:cNvSpPr/>
          <p:nvPr/>
        </p:nvSpPr>
        <p:spPr>
          <a:xfrm rot="16200000">
            <a:off x="9655912" y="2767869"/>
            <a:ext cx="773848" cy="706109"/>
          </a:xfrm>
          <a:prstGeom prst="curvedUpArrow">
            <a:avLst>
              <a:gd name="adj1" fmla="val 14218"/>
              <a:gd name="adj2" fmla="val 50000"/>
              <a:gd name="adj3" fmla="val 25000"/>
            </a:avLst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544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 dirty="0"/>
              <a:t>seq2seq + 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 dirty="0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B3D298FE-330A-5B49-BA7B-60539E4119E5}"/>
              </a:ext>
            </a:extLst>
          </p:cNvPr>
          <p:cNvSpPr txBox="1">
            <a:spLocks/>
          </p:cNvSpPr>
          <p:nvPr/>
        </p:nvSpPr>
        <p:spPr>
          <a:xfrm>
            <a:off x="838199" y="1587541"/>
            <a:ext cx="10787453" cy="85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A: </a:t>
            </a:r>
            <a:r>
              <a:rPr lang="en-US" sz="2000" b="1" dirty="0">
                <a:latin typeface="Avenir Light" panose="020B0402020203020204" pitchFamily="34" charset="77"/>
              </a:rPr>
              <a:t>Let’s base it on our decoder’s current hidden state (our current representation of meaning) and all of the encoder’s hidden layers!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B46AFDE4-EFA5-E44D-9C69-A26D75C040F3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ECAFBB0D-52D4-F043-A954-256713B6B8C2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12FC0665-82CE-0642-991A-7162CDBB3585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2688379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 dirty="0"/>
              <a:t>seq2seq + 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 dirty="0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902E7CCE-01E8-FE4F-83BA-DACC661640AE}"/>
              </a:ext>
            </a:extLst>
          </p:cNvPr>
          <p:cNvSpPr txBox="1">
            <a:spLocks/>
          </p:cNvSpPr>
          <p:nvPr/>
        </p:nvSpPr>
        <p:spPr>
          <a:xfrm>
            <a:off x="9162495" y="546458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Separate FFNN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46A34EEE-8DE7-2340-871B-FD620BD9CD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63696" y="489213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46A34EEE-8DE7-2340-871B-FD620BD9C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696" y="4892131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0A087DEE-0019-FF43-B715-A5AEE90789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52131" y="489213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0A087DEE-0019-FF43-B715-A5AEE9078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131" y="4892131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ight Arrow 71">
            <a:extLst>
              <a:ext uri="{FF2B5EF4-FFF2-40B4-BE49-F238E27FC236}">
                <a16:creationId xmlns:a16="http://schemas.microsoft.com/office/drawing/2014/main" id="{EA47454F-B073-FC46-AFC7-BD56EFCB37DC}"/>
              </a:ext>
            </a:extLst>
          </p:cNvPr>
          <p:cNvSpPr/>
          <p:nvPr/>
        </p:nvSpPr>
        <p:spPr>
          <a:xfrm rot="18175798">
            <a:off x="9869168" y="451312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>
            <a:extLst>
              <a:ext uri="{FF2B5EF4-FFF2-40B4-BE49-F238E27FC236}">
                <a16:creationId xmlns:a16="http://schemas.microsoft.com/office/drawing/2014/main" id="{5CE38501-696C-0B4F-8078-EAD7004A53A6}"/>
              </a:ext>
            </a:extLst>
          </p:cNvPr>
          <p:cNvSpPr/>
          <p:nvPr/>
        </p:nvSpPr>
        <p:spPr>
          <a:xfrm rot="14356710">
            <a:off x="10402287" y="45146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E98A66C-7EEF-324D-8709-D84526243530}"/>
              </a:ext>
            </a:extLst>
          </p:cNvPr>
          <p:cNvGrpSpPr/>
          <p:nvPr/>
        </p:nvGrpSpPr>
        <p:grpSpPr>
          <a:xfrm>
            <a:off x="9928801" y="4183046"/>
            <a:ext cx="988787" cy="216833"/>
            <a:chOff x="9212512" y="3352831"/>
            <a:chExt cx="804752" cy="216833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9C1C3EE2-1A64-D446-A3D2-65319A537703}"/>
                </a:ext>
              </a:extLst>
            </p:cNvPr>
            <p:cNvSpPr/>
            <p:nvPr/>
          </p:nvSpPr>
          <p:spPr>
            <a:xfrm rot="10800000">
              <a:off x="9212512" y="3352831"/>
              <a:ext cx="804752" cy="216833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F833A44-A507-F847-AC13-4139888369C4}"/>
                </a:ext>
              </a:extLst>
            </p:cNvPr>
            <p:cNvSpPr/>
            <p:nvPr/>
          </p:nvSpPr>
          <p:spPr>
            <a:xfrm rot="10800000">
              <a:off x="9847521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741253C-19A0-9048-BFAA-981BCBFB6F3D}"/>
                </a:ext>
              </a:extLst>
            </p:cNvPr>
            <p:cNvSpPr/>
            <p:nvPr/>
          </p:nvSpPr>
          <p:spPr>
            <a:xfrm rot="10800000">
              <a:off x="9702254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B90C35E-9CB6-4846-8DD9-0EB4CE6A3697}"/>
                </a:ext>
              </a:extLst>
            </p:cNvPr>
            <p:cNvSpPr/>
            <p:nvPr/>
          </p:nvSpPr>
          <p:spPr>
            <a:xfrm rot="10800000">
              <a:off x="9556986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1AB6BDF-9C84-8E4D-B893-FF95C502CADF}"/>
                </a:ext>
              </a:extLst>
            </p:cNvPr>
            <p:cNvSpPr/>
            <p:nvPr/>
          </p:nvSpPr>
          <p:spPr>
            <a:xfrm rot="10800000">
              <a:off x="9408409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1B5BA1F-9266-C74E-A33B-B92468D47D0A}"/>
                </a:ext>
              </a:extLst>
            </p:cNvPr>
            <p:cNvSpPr/>
            <p:nvPr/>
          </p:nvSpPr>
          <p:spPr>
            <a:xfrm rot="10800000">
              <a:off x="9256218" y="3389473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86" name="Right Arrow 85">
            <a:extLst>
              <a:ext uri="{FF2B5EF4-FFF2-40B4-BE49-F238E27FC236}">
                <a16:creationId xmlns:a16="http://schemas.microsoft.com/office/drawing/2014/main" id="{251717D1-D343-0549-B0CD-7D173DE1C6CD}"/>
              </a:ext>
            </a:extLst>
          </p:cNvPr>
          <p:cNvSpPr/>
          <p:nvPr/>
        </p:nvSpPr>
        <p:spPr>
          <a:xfrm rot="16200000">
            <a:off x="10193189" y="3721520"/>
            <a:ext cx="42937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F9ED1835-971A-CE44-A415-E08778E276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02870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F9ED1835-971A-CE44-A415-E08778E27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870" y="3036969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A33B75BF-8EF2-2247-8F85-2640760976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99577" y="3074113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A33B75BF-8EF2-2247-8F85-264076097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9577" y="3074113"/>
                <a:ext cx="812612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9B08269C-D32C-A84D-8FA2-1E344E6A708B}"/>
              </a:ext>
            </a:extLst>
          </p:cNvPr>
          <p:cNvSpPr txBox="1">
            <a:spLocks/>
          </p:cNvSpPr>
          <p:nvPr/>
        </p:nvSpPr>
        <p:spPr>
          <a:xfrm>
            <a:off x="838199" y="1587541"/>
            <a:ext cx="10787453" cy="85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A: </a:t>
            </a:r>
            <a:r>
              <a:rPr lang="en-US" sz="2000" b="1" dirty="0">
                <a:latin typeface="Avenir Light" panose="020B0402020203020204" pitchFamily="34" charset="77"/>
              </a:rPr>
              <a:t>Let’s base it on our decoder’s current hidden state (our current representation of meaning) and all of the encoder’s hidden layers!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F6DFB481-069A-8841-8D84-0FE81B12865A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9E8B6185-8779-094E-AD25-01A8C3B420D9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A1AD91EE-BB5A-EA41-90C7-718C13B2A1AC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2091699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 dirty="0"/>
              <a:t>seq2seq + 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 dirty="0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902E7CCE-01E8-FE4F-83BA-DACC661640AE}"/>
              </a:ext>
            </a:extLst>
          </p:cNvPr>
          <p:cNvSpPr txBox="1">
            <a:spLocks/>
          </p:cNvSpPr>
          <p:nvPr/>
        </p:nvSpPr>
        <p:spPr>
          <a:xfrm>
            <a:off x="9162495" y="546458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Separate FFNN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F422F1A5-7BA3-9E40-A875-74560E3C53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63696" y="489213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F422F1A5-7BA3-9E40-A875-74560E3C5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696" y="4892131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437E23C0-C50F-7349-B43D-EF74F376E8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52131" y="489213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437E23C0-C50F-7349-B43D-EF74F376E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131" y="4892131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ight Arrow 90">
            <a:extLst>
              <a:ext uri="{FF2B5EF4-FFF2-40B4-BE49-F238E27FC236}">
                <a16:creationId xmlns:a16="http://schemas.microsoft.com/office/drawing/2014/main" id="{4140F2A7-7119-EA49-9397-B8370C2613B2}"/>
              </a:ext>
            </a:extLst>
          </p:cNvPr>
          <p:cNvSpPr/>
          <p:nvPr/>
        </p:nvSpPr>
        <p:spPr>
          <a:xfrm rot="18175798">
            <a:off x="9869168" y="451312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AB780E9F-B256-8D4F-A197-FC288B9C69BE}"/>
              </a:ext>
            </a:extLst>
          </p:cNvPr>
          <p:cNvSpPr/>
          <p:nvPr/>
        </p:nvSpPr>
        <p:spPr>
          <a:xfrm rot="14356710">
            <a:off x="10402287" y="45146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094B186-8B9B-AF43-9081-932106BC6C58}"/>
              </a:ext>
            </a:extLst>
          </p:cNvPr>
          <p:cNvGrpSpPr/>
          <p:nvPr/>
        </p:nvGrpSpPr>
        <p:grpSpPr>
          <a:xfrm>
            <a:off x="9928801" y="4183046"/>
            <a:ext cx="988787" cy="216833"/>
            <a:chOff x="9212512" y="3352831"/>
            <a:chExt cx="804752" cy="216833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AD8A7CE3-BA7E-D249-A0CC-1EEA4FB8994B}"/>
                </a:ext>
              </a:extLst>
            </p:cNvPr>
            <p:cNvSpPr/>
            <p:nvPr/>
          </p:nvSpPr>
          <p:spPr>
            <a:xfrm rot="10800000">
              <a:off x="9212512" y="3352831"/>
              <a:ext cx="804752" cy="216833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E123179-CC96-EB4D-A1FC-F8188C340C8E}"/>
                </a:ext>
              </a:extLst>
            </p:cNvPr>
            <p:cNvSpPr/>
            <p:nvPr/>
          </p:nvSpPr>
          <p:spPr>
            <a:xfrm rot="10800000">
              <a:off x="9847521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87A466E5-6631-7342-A8EF-5D01BA56DCB4}"/>
                </a:ext>
              </a:extLst>
            </p:cNvPr>
            <p:cNvSpPr/>
            <p:nvPr/>
          </p:nvSpPr>
          <p:spPr>
            <a:xfrm rot="10800000">
              <a:off x="9702254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54549BD-0E47-2846-AC49-BB9C34ED2A5C}"/>
                </a:ext>
              </a:extLst>
            </p:cNvPr>
            <p:cNvSpPr/>
            <p:nvPr/>
          </p:nvSpPr>
          <p:spPr>
            <a:xfrm rot="10800000">
              <a:off x="9556986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44DA9CF-BABA-314D-89FF-5A5A911CC5D6}"/>
                </a:ext>
              </a:extLst>
            </p:cNvPr>
            <p:cNvSpPr/>
            <p:nvPr/>
          </p:nvSpPr>
          <p:spPr>
            <a:xfrm rot="10800000">
              <a:off x="9408409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DD4479C-16E0-A44B-8984-7998659FAA04}"/>
                </a:ext>
              </a:extLst>
            </p:cNvPr>
            <p:cNvSpPr/>
            <p:nvPr/>
          </p:nvSpPr>
          <p:spPr>
            <a:xfrm rot="10800000">
              <a:off x="9256218" y="3389473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01" name="Right Arrow 100">
            <a:extLst>
              <a:ext uri="{FF2B5EF4-FFF2-40B4-BE49-F238E27FC236}">
                <a16:creationId xmlns:a16="http://schemas.microsoft.com/office/drawing/2014/main" id="{6214C459-BFB9-7948-84C2-5933677E55D4}"/>
              </a:ext>
            </a:extLst>
          </p:cNvPr>
          <p:cNvSpPr/>
          <p:nvPr/>
        </p:nvSpPr>
        <p:spPr>
          <a:xfrm rot="16200000">
            <a:off x="10193189" y="3721520"/>
            <a:ext cx="42937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EE9B04C5-738C-284A-8C45-71939E272F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02870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EE9B04C5-738C-284A-8C45-71939E27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870" y="3036969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ontent Placeholder 2">
                <a:extLst>
                  <a:ext uri="{FF2B5EF4-FFF2-40B4-BE49-F238E27FC236}">
                    <a16:creationId xmlns:a16="http://schemas.microsoft.com/office/drawing/2014/main" id="{9BDD0154-84F0-8C43-BC8B-FD156514CF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99577" y="3074113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3" name="Content Placeholder 2">
                <a:extLst>
                  <a:ext uri="{FF2B5EF4-FFF2-40B4-BE49-F238E27FC236}">
                    <a16:creationId xmlns:a16="http://schemas.microsoft.com/office/drawing/2014/main" id="{9BDD0154-84F0-8C43-BC8B-FD156514C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9577" y="3074113"/>
                <a:ext cx="812612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349ECAF9-2DA5-EF40-B9F5-98754277AF2F}"/>
              </a:ext>
            </a:extLst>
          </p:cNvPr>
          <p:cNvSpPr txBox="1">
            <a:spLocks/>
          </p:cNvSpPr>
          <p:nvPr/>
        </p:nvSpPr>
        <p:spPr>
          <a:xfrm>
            <a:off x="838199" y="1587541"/>
            <a:ext cx="10787453" cy="85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A: </a:t>
            </a:r>
            <a:r>
              <a:rPr lang="en-US" sz="2000" b="1" dirty="0">
                <a:latin typeface="Avenir Light" panose="020B0402020203020204" pitchFamily="34" charset="77"/>
              </a:rPr>
              <a:t>Let’s base it on our decoder’s current hidden state (our current representation of meaning) and all of the encoder’s hidden layers!</a:t>
            </a: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A1579D4D-A939-5D4A-B536-86DD3323BFC9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106" name="Right Arrow 105">
            <a:extLst>
              <a:ext uri="{FF2B5EF4-FFF2-40B4-BE49-F238E27FC236}">
                <a16:creationId xmlns:a16="http://schemas.microsoft.com/office/drawing/2014/main" id="{03724A4A-4902-D24A-BBA4-28748806A2F4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6E8A96CD-9FB0-BA43-8184-95EB9BB1B9EF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77101031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 dirty="0"/>
              <a:t>seq2seq + 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 dirty="0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902E7CCE-01E8-FE4F-83BA-DACC661640AE}"/>
              </a:ext>
            </a:extLst>
          </p:cNvPr>
          <p:cNvSpPr txBox="1">
            <a:spLocks/>
          </p:cNvSpPr>
          <p:nvPr/>
        </p:nvSpPr>
        <p:spPr>
          <a:xfrm>
            <a:off x="9162495" y="546458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Separate FFNN</a:t>
            </a: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349ECAF9-2DA5-EF40-B9F5-98754277AF2F}"/>
              </a:ext>
            </a:extLst>
          </p:cNvPr>
          <p:cNvSpPr txBox="1">
            <a:spLocks/>
          </p:cNvSpPr>
          <p:nvPr/>
        </p:nvSpPr>
        <p:spPr>
          <a:xfrm>
            <a:off x="838199" y="1587541"/>
            <a:ext cx="10787453" cy="85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A: </a:t>
            </a:r>
            <a:r>
              <a:rPr lang="en-US" sz="2000" b="1" dirty="0">
                <a:latin typeface="Avenir Light" panose="020B0402020203020204" pitchFamily="34" charset="77"/>
              </a:rPr>
              <a:t>Let’s base it on our decoder’s current hidden state (our current representation of meaning) and all of the encoder’s hidden layers!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68AEF880-4602-ED48-B9C7-9C1B4A4124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63696" y="489213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68AEF880-4602-ED48-B9C7-9C1B4A412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696" y="4892131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56643803-1FDE-0B40-9875-1D2E565ABD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52131" y="489213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56643803-1FDE-0B40-9875-1D2E565AB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131" y="4892131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ight Arrow 79">
            <a:extLst>
              <a:ext uri="{FF2B5EF4-FFF2-40B4-BE49-F238E27FC236}">
                <a16:creationId xmlns:a16="http://schemas.microsoft.com/office/drawing/2014/main" id="{59B90667-4320-424F-8964-96EBC321574C}"/>
              </a:ext>
            </a:extLst>
          </p:cNvPr>
          <p:cNvSpPr/>
          <p:nvPr/>
        </p:nvSpPr>
        <p:spPr>
          <a:xfrm rot="18175798">
            <a:off x="9869168" y="451312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BFCBFD94-533E-AB47-A89D-300139A489DC}"/>
              </a:ext>
            </a:extLst>
          </p:cNvPr>
          <p:cNvSpPr/>
          <p:nvPr/>
        </p:nvSpPr>
        <p:spPr>
          <a:xfrm rot="14356710">
            <a:off x="10402287" y="45146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EF296C7-49E1-0F41-A67C-782895F238B4}"/>
              </a:ext>
            </a:extLst>
          </p:cNvPr>
          <p:cNvGrpSpPr/>
          <p:nvPr/>
        </p:nvGrpSpPr>
        <p:grpSpPr>
          <a:xfrm>
            <a:off x="9928801" y="4183046"/>
            <a:ext cx="988787" cy="216833"/>
            <a:chOff x="9212512" y="3352831"/>
            <a:chExt cx="804752" cy="216833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0A80D75-FF79-D644-A8D8-80DDB55E1DA4}"/>
                </a:ext>
              </a:extLst>
            </p:cNvPr>
            <p:cNvSpPr/>
            <p:nvPr/>
          </p:nvSpPr>
          <p:spPr>
            <a:xfrm rot="10800000">
              <a:off x="9212512" y="3352831"/>
              <a:ext cx="804752" cy="216833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4C55076-0434-154B-87D6-B4D650CF612D}"/>
                </a:ext>
              </a:extLst>
            </p:cNvPr>
            <p:cNvSpPr/>
            <p:nvPr/>
          </p:nvSpPr>
          <p:spPr>
            <a:xfrm rot="10800000">
              <a:off x="9847521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7633A42-F255-B74D-B139-FDB00FD5739D}"/>
                </a:ext>
              </a:extLst>
            </p:cNvPr>
            <p:cNvSpPr/>
            <p:nvPr/>
          </p:nvSpPr>
          <p:spPr>
            <a:xfrm rot="10800000">
              <a:off x="9702254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93B52D76-205E-7F47-B89A-33D430A71784}"/>
                </a:ext>
              </a:extLst>
            </p:cNvPr>
            <p:cNvSpPr/>
            <p:nvPr/>
          </p:nvSpPr>
          <p:spPr>
            <a:xfrm rot="10800000">
              <a:off x="9556986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0BE1356-4114-2548-8E16-5C626F2D6D42}"/>
                </a:ext>
              </a:extLst>
            </p:cNvPr>
            <p:cNvSpPr/>
            <p:nvPr/>
          </p:nvSpPr>
          <p:spPr>
            <a:xfrm rot="10800000">
              <a:off x="9408409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A7DBF93-2695-A24D-A5C5-FA0E12EF1CCD}"/>
                </a:ext>
              </a:extLst>
            </p:cNvPr>
            <p:cNvSpPr/>
            <p:nvPr/>
          </p:nvSpPr>
          <p:spPr>
            <a:xfrm rot="10800000">
              <a:off x="9256218" y="3389473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09" name="Right Arrow 108">
            <a:extLst>
              <a:ext uri="{FF2B5EF4-FFF2-40B4-BE49-F238E27FC236}">
                <a16:creationId xmlns:a16="http://schemas.microsoft.com/office/drawing/2014/main" id="{B03B0E11-15D1-BC4D-8C89-661119FD01C0}"/>
              </a:ext>
            </a:extLst>
          </p:cNvPr>
          <p:cNvSpPr/>
          <p:nvPr/>
        </p:nvSpPr>
        <p:spPr>
          <a:xfrm rot="16200000">
            <a:off x="10193189" y="3721520"/>
            <a:ext cx="42937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8EC589D2-E6BA-F54C-B69E-E0CA72C157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02870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8EC589D2-E6BA-F54C-B69E-E0CA72C15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870" y="3036969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D6D8DA84-73D1-024D-8AD2-A31753D549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99577" y="3074113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D6D8DA84-73D1-024D-8AD2-A31753D54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9577" y="3074113"/>
                <a:ext cx="812612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897FFE5F-0834-4048-9820-AB0E25DBCA8C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113" name="Right Arrow 112">
            <a:extLst>
              <a:ext uri="{FF2B5EF4-FFF2-40B4-BE49-F238E27FC236}">
                <a16:creationId xmlns:a16="http://schemas.microsoft.com/office/drawing/2014/main" id="{795675B6-B418-064F-AFFF-3A23C10B3EA4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7FC50294-AD05-BF48-A3FF-27E87C6680A3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42077069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 dirty="0"/>
              <a:t>seq2seq + 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 dirty="0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902E7CCE-01E8-FE4F-83BA-DACC661640AE}"/>
              </a:ext>
            </a:extLst>
          </p:cNvPr>
          <p:cNvSpPr txBox="1">
            <a:spLocks/>
          </p:cNvSpPr>
          <p:nvPr/>
        </p:nvSpPr>
        <p:spPr>
          <a:xfrm>
            <a:off x="9162495" y="546458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Separate FFNN</a:t>
            </a: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349ECAF9-2DA5-EF40-B9F5-98754277AF2F}"/>
              </a:ext>
            </a:extLst>
          </p:cNvPr>
          <p:cNvSpPr txBox="1">
            <a:spLocks/>
          </p:cNvSpPr>
          <p:nvPr/>
        </p:nvSpPr>
        <p:spPr>
          <a:xfrm>
            <a:off x="838199" y="1587541"/>
            <a:ext cx="10787453" cy="85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A: </a:t>
            </a:r>
            <a:r>
              <a:rPr lang="en-US" sz="2000" b="1" dirty="0">
                <a:latin typeface="Avenir Light" panose="020B0402020203020204" pitchFamily="34" charset="77"/>
              </a:rPr>
              <a:t>Let’s base it on our decoder’s current hidden state (our current representation of meaning) and all of the encoder’s hidden layers!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7C9A456C-39FB-404C-8891-01A03A37DB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63696" y="489213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7C9A456C-39FB-404C-8891-01A03A37D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696" y="4892131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34887390-27E1-764D-84C7-30EC0ED114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52131" y="4892131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34887390-27E1-764D-84C7-30EC0ED11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131" y="4892131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ight Arrow 90">
            <a:extLst>
              <a:ext uri="{FF2B5EF4-FFF2-40B4-BE49-F238E27FC236}">
                <a16:creationId xmlns:a16="http://schemas.microsoft.com/office/drawing/2014/main" id="{32C50485-171A-634A-B65E-EBEEAA622140}"/>
              </a:ext>
            </a:extLst>
          </p:cNvPr>
          <p:cNvSpPr/>
          <p:nvPr/>
        </p:nvSpPr>
        <p:spPr>
          <a:xfrm rot="18175798">
            <a:off x="9869168" y="451312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C871B514-6AB0-1741-882D-7C0AF88F234C}"/>
              </a:ext>
            </a:extLst>
          </p:cNvPr>
          <p:cNvSpPr/>
          <p:nvPr/>
        </p:nvSpPr>
        <p:spPr>
          <a:xfrm rot="14356710">
            <a:off x="10402287" y="45146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89CECA7-3309-1640-ADF1-17B7E2107D8D}"/>
              </a:ext>
            </a:extLst>
          </p:cNvPr>
          <p:cNvGrpSpPr/>
          <p:nvPr/>
        </p:nvGrpSpPr>
        <p:grpSpPr>
          <a:xfrm>
            <a:off x="9928801" y="4183046"/>
            <a:ext cx="988787" cy="216833"/>
            <a:chOff x="9212512" y="3352831"/>
            <a:chExt cx="804752" cy="216833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4D544841-9B0D-F046-9115-16D929F9C2DE}"/>
                </a:ext>
              </a:extLst>
            </p:cNvPr>
            <p:cNvSpPr/>
            <p:nvPr/>
          </p:nvSpPr>
          <p:spPr>
            <a:xfrm rot="10800000">
              <a:off x="9212512" y="3352831"/>
              <a:ext cx="804752" cy="216833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5CC8B89-3ABE-1A48-8B4A-66F23FBB8DD9}"/>
                </a:ext>
              </a:extLst>
            </p:cNvPr>
            <p:cNvSpPr/>
            <p:nvPr/>
          </p:nvSpPr>
          <p:spPr>
            <a:xfrm rot="10800000">
              <a:off x="9847521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EE05A8B-45E0-DC4F-8BAB-F3DFC6E41449}"/>
                </a:ext>
              </a:extLst>
            </p:cNvPr>
            <p:cNvSpPr/>
            <p:nvPr/>
          </p:nvSpPr>
          <p:spPr>
            <a:xfrm rot="10800000">
              <a:off x="9702254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4845D9F-5C9B-AE48-BD9E-6E0C01FF8382}"/>
                </a:ext>
              </a:extLst>
            </p:cNvPr>
            <p:cNvSpPr/>
            <p:nvPr/>
          </p:nvSpPr>
          <p:spPr>
            <a:xfrm rot="10800000">
              <a:off x="9556986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91FF18D-2899-D340-872E-63F1EF96DB8C}"/>
                </a:ext>
              </a:extLst>
            </p:cNvPr>
            <p:cNvSpPr/>
            <p:nvPr/>
          </p:nvSpPr>
          <p:spPr>
            <a:xfrm rot="10800000">
              <a:off x="9408409" y="3391064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6C4D398-F462-A343-BDE8-D1DE8A892BA9}"/>
                </a:ext>
              </a:extLst>
            </p:cNvPr>
            <p:cNvSpPr/>
            <p:nvPr/>
          </p:nvSpPr>
          <p:spPr>
            <a:xfrm rot="10800000">
              <a:off x="9256218" y="3389473"/>
              <a:ext cx="119867" cy="14150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01" name="Right Arrow 100">
            <a:extLst>
              <a:ext uri="{FF2B5EF4-FFF2-40B4-BE49-F238E27FC236}">
                <a16:creationId xmlns:a16="http://schemas.microsoft.com/office/drawing/2014/main" id="{F5485541-76F0-A24A-BE06-6FEA0D8C14E3}"/>
              </a:ext>
            </a:extLst>
          </p:cNvPr>
          <p:cNvSpPr/>
          <p:nvPr/>
        </p:nvSpPr>
        <p:spPr>
          <a:xfrm rot="16200000">
            <a:off x="10193189" y="3721520"/>
            <a:ext cx="42937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CFE7217D-B8FC-0A47-A06D-1A3FBB6B8F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02870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CFE7217D-B8FC-0A47-A06D-1A3FBB6B8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870" y="3036969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ontent Placeholder 2">
                <a:extLst>
                  <a:ext uri="{FF2B5EF4-FFF2-40B4-BE49-F238E27FC236}">
                    <a16:creationId xmlns:a16="http://schemas.microsoft.com/office/drawing/2014/main" id="{A9386C61-D25E-3440-8AEC-1D029E2F98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99577" y="3074113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3" name="Content Placeholder 2">
                <a:extLst>
                  <a:ext uri="{FF2B5EF4-FFF2-40B4-BE49-F238E27FC236}">
                    <a16:creationId xmlns:a16="http://schemas.microsoft.com/office/drawing/2014/main" id="{A9386C61-D25E-3440-8AEC-1D029E2F9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9577" y="3074113"/>
                <a:ext cx="812612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50EF6F74-4E52-BB46-82DF-37D7AA3EB7EA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113" name="Right Arrow 112">
            <a:extLst>
              <a:ext uri="{FF2B5EF4-FFF2-40B4-BE49-F238E27FC236}">
                <a16:creationId xmlns:a16="http://schemas.microsoft.com/office/drawing/2014/main" id="{B25F3639-F191-FC46-BD92-D6A44CA63035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6808FD07-E967-834A-8012-9B5BA3195DCC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14684972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 dirty="0"/>
              <a:t>seq2seq + 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 dirty="0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349ECAF9-2DA5-EF40-B9F5-98754277AF2F}"/>
              </a:ext>
            </a:extLst>
          </p:cNvPr>
          <p:cNvSpPr txBox="1">
            <a:spLocks/>
          </p:cNvSpPr>
          <p:nvPr/>
        </p:nvSpPr>
        <p:spPr>
          <a:xfrm>
            <a:off x="838199" y="1587541"/>
            <a:ext cx="10787453" cy="85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A: </a:t>
            </a:r>
            <a:r>
              <a:rPr lang="en-US" sz="2000" b="1" dirty="0">
                <a:latin typeface="Avenir Light" panose="020B0402020203020204" pitchFamily="34" charset="77"/>
              </a:rPr>
              <a:t>Let’s base it on our decoder’s current hidden state (our current representation of meaning) and all of the encoder’s hidden layers!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4A593E7-DDD8-8847-A61B-58099BC3E5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78329" y="413509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4A593E7-DDD8-8847-A61B-58099BC3E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329" y="413509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C114CBA4-8624-9240-B0A8-C073BC70E0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75036" y="4172240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C114CBA4-8624-9240-B0A8-C073BC70E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036" y="4172240"/>
                <a:ext cx="812612" cy="5035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2EE646E0-6B36-4843-82DF-8DE039399E6C}"/>
              </a:ext>
            </a:extLst>
          </p:cNvPr>
          <p:cNvSpPr txBox="1">
            <a:spLocks/>
          </p:cNvSpPr>
          <p:nvPr/>
        </p:nvSpPr>
        <p:spPr>
          <a:xfrm>
            <a:off x="8716869" y="2517385"/>
            <a:ext cx="314019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Attention (raw scores)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D52FF8D1-9CF0-8D44-81F1-D949FECAEF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66453" y="373238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D52FF8D1-9CF0-8D44-81F1-D949FECAE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453" y="3732386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D5968903-8C4E-EF4A-AA5F-14437F5CF1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63160" y="3769530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D5968903-8C4E-EF4A-AA5F-14437F5CF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160" y="3769530"/>
                <a:ext cx="812612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F80CB349-C170-8140-A6DD-01A6D675B0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5591" y="332517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F80CB349-C170-8140-A6DD-01A6D675B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591" y="3325173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128C4609-56D3-F241-893B-7D3E7F9FC2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2298" y="3362317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128C4609-56D3-F241-893B-7D3E7F9FC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298" y="3362317"/>
                <a:ext cx="812612" cy="5035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AF0EB426-0A97-EB4F-A3B5-E7A16CB4C3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6605" y="29151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AF0EB426-0A97-EB4F-A3B5-E7A16CB4C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605" y="2915177"/>
                <a:ext cx="466367" cy="5035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57772C1C-EAF9-FF49-A579-858950EDF0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3312" y="2952321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57772C1C-EAF9-FF49-A579-858950EDF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312" y="2952321"/>
                <a:ext cx="812612" cy="5035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5F2B94DC-AC3A-9D44-9C58-E5CD17D8AB4B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108" name="Right Arrow 107">
            <a:extLst>
              <a:ext uri="{FF2B5EF4-FFF2-40B4-BE49-F238E27FC236}">
                <a16:creationId xmlns:a16="http://schemas.microsoft.com/office/drawing/2014/main" id="{7532DB2F-581B-294A-AF55-881FD34C7DF7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7C571739-B9B7-8745-AECB-6B3D9B6CB468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4175985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 dirty="0"/>
              <a:t>seq2seq + 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 dirty="0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349ECAF9-2DA5-EF40-B9F5-98754277AF2F}"/>
              </a:ext>
            </a:extLst>
          </p:cNvPr>
          <p:cNvSpPr txBox="1">
            <a:spLocks/>
          </p:cNvSpPr>
          <p:nvPr/>
        </p:nvSpPr>
        <p:spPr>
          <a:xfrm>
            <a:off x="838199" y="1587541"/>
            <a:ext cx="10787453" cy="85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A: </a:t>
            </a:r>
            <a:r>
              <a:rPr lang="en-US" sz="2000" b="1" dirty="0">
                <a:latin typeface="Avenir Light" panose="020B0402020203020204" pitchFamily="34" charset="77"/>
              </a:rPr>
              <a:t>Let’s base it on our decoder’s current hidden state (our current representation of meaning) and all of the encoder’s hidden layers!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4A593E7-DDD8-8847-A61B-58099BC3E5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78329" y="413509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4A593E7-DDD8-8847-A61B-58099BC3E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329" y="413509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C114CBA4-8624-9240-B0A8-C073BC70E0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75036" y="4172240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C114CBA4-8624-9240-B0A8-C073BC70E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036" y="4172240"/>
                <a:ext cx="812612" cy="5035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2EE646E0-6B36-4843-82DF-8DE039399E6C}"/>
              </a:ext>
            </a:extLst>
          </p:cNvPr>
          <p:cNvSpPr txBox="1">
            <a:spLocks/>
          </p:cNvSpPr>
          <p:nvPr/>
        </p:nvSpPr>
        <p:spPr>
          <a:xfrm>
            <a:off x="8716869" y="2517385"/>
            <a:ext cx="314019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Attention (raw scores)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D52FF8D1-9CF0-8D44-81F1-D949FECAEF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66453" y="373238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D52FF8D1-9CF0-8D44-81F1-D949FECAE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453" y="3732386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D5968903-8C4E-EF4A-AA5F-14437F5CF1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63160" y="3769530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D5968903-8C4E-EF4A-AA5F-14437F5CF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160" y="3769530"/>
                <a:ext cx="812612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F80CB349-C170-8140-A6DD-01A6D675B0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5591" y="332517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F80CB349-C170-8140-A6DD-01A6D675B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591" y="3325173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128C4609-56D3-F241-893B-7D3E7F9FC2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2298" y="3362317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128C4609-56D3-F241-893B-7D3E7F9FC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298" y="3362317"/>
                <a:ext cx="812612" cy="5035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AF0EB426-0A97-EB4F-A3B5-E7A16CB4C3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6605" y="29151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AF0EB426-0A97-EB4F-A3B5-E7A16CB4C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605" y="2915177"/>
                <a:ext cx="466367" cy="5035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57772C1C-EAF9-FF49-A579-858950EDF0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3312" y="2952321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57772C1C-EAF9-FF49-A579-858950EDF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312" y="2952321"/>
                <a:ext cx="812612" cy="5035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115752C5-13AF-294C-83F9-366894B64181}"/>
              </a:ext>
            </a:extLst>
          </p:cNvPr>
          <p:cNvSpPr txBox="1">
            <a:spLocks/>
          </p:cNvSpPr>
          <p:nvPr/>
        </p:nvSpPr>
        <p:spPr>
          <a:xfrm>
            <a:off x="8911246" y="4776423"/>
            <a:ext cx="271440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Attention (</a:t>
            </a:r>
            <a:r>
              <a:rPr lang="en-US" sz="2000" b="1" dirty="0" err="1">
                <a:solidFill>
                  <a:srgbClr val="7030A0"/>
                </a:solidFill>
                <a:latin typeface="Avenir Light" panose="020B0402020203020204" pitchFamily="34" charset="77"/>
              </a:rPr>
              <a:t>softmax’d</a:t>
            </a: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AA6D1372-070B-A045-887E-692ED0E461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13987" y="5186419"/>
                <a:ext cx="3261418" cy="10372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AA6D1372-070B-A045-887E-692ED0E46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987" y="5186419"/>
                <a:ext cx="3261418" cy="1037211"/>
              </a:xfrm>
              <a:prstGeom prst="rect">
                <a:avLst/>
              </a:prstGeom>
              <a:blipFill>
                <a:blip r:embed="rId16"/>
                <a:stretch>
                  <a:fillRect t="-2439" b="-8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A3177206-4A9A-9F43-AAC9-3E43D4CFF790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74" name="Right Arrow 73">
            <a:extLst>
              <a:ext uri="{FF2B5EF4-FFF2-40B4-BE49-F238E27FC236}">
                <a16:creationId xmlns:a16="http://schemas.microsoft.com/office/drawing/2014/main" id="{662A5A74-F98F-CC4E-9023-720A2273A67D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EC4F0D4-248C-3440-8181-DA201386C18E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78154051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 dirty="0"/>
              <a:t>seq2seq + 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10968930-3F27-7C47-88B2-14E300B45993}"/>
              </a:ext>
            </a:extLst>
          </p:cNvPr>
          <p:cNvSpPr txBox="1">
            <a:spLocks/>
          </p:cNvSpPr>
          <p:nvPr/>
        </p:nvSpPr>
        <p:spPr>
          <a:xfrm>
            <a:off x="838200" y="1052893"/>
            <a:ext cx="10787453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Q: </a:t>
            </a:r>
            <a:r>
              <a:rPr lang="en-US" sz="2000" b="1" dirty="0">
                <a:latin typeface="Avenir Light" panose="020B0402020203020204" pitchFamily="34" charset="77"/>
              </a:rPr>
              <a:t>How do we determine how much to pay attention to each of the encoder’s hidden layers?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349ECAF9-2DA5-EF40-B9F5-98754277AF2F}"/>
              </a:ext>
            </a:extLst>
          </p:cNvPr>
          <p:cNvSpPr txBox="1">
            <a:spLocks/>
          </p:cNvSpPr>
          <p:nvPr/>
        </p:nvSpPr>
        <p:spPr>
          <a:xfrm>
            <a:off x="838199" y="1587541"/>
            <a:ext cx="10787453" cy="85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A: </a:t>
            </a:r>
            <a:r>
              <a:rPr lang="en-US" sz="2000" b="1" dirty="0">
                <a:latin typeface="Avenir Light" panose="020B0402020203020204" pitchFamily="34" charset="77"/>
              </a:rPr>
              <a:t>Let’s base it on our decoder’s current hidden state (our current representation of meaning) and all of the encoder’s hidden layers!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4A593E7-DDD8-8847-A61B-58099BC3E5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78329" y="413509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4A593E7-DDD8-8847-A61B-58099BC3E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329" y="4135096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C114CBA4-8624-9240-B0A8-C073BC70E0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75036" y="4172240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C114CBA4-8624-9240-B0A8-C073BC70E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036" y="4172240"/>
                <a:ext cx="812612" cy="5035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2EE646E0-6B36-4843-82DF-8DE039399E6C}"/>
              </a:ext>
            </a:extLst>
          </p:cNvPr>
          <p:cNvSpPr txBox="1">
            <a:spLocks/>
          </p:cNvSpPr>
          <p:nvPr/>
        </p:nvSpPr>
        <p:spPr>
          <a:xfrm>
            <a:off x="8716869" y="2517385"/>
            <a:ext cx="314019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Attention (raw scores)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D52FF8D1-9CF0-8D44-81F1-D949FECAEF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66453" y="373238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D52FF8D1-9CF0-8D44-81F1-D949FECAE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453" y="3732386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D5968903-8C4E-EF4A-AA5F-14437F5CF1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63160" y="3769530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D5968903-8C4E-EF4A-AA5F-14437F5CF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160" y="3769530"/>
                <a:ext cx="812612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F80CB349-C170-8140-A6DD-01A6D675B0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5591" y="3325173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F80CB349-C170-8140-A6DD-01A6D675B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591" y="3325173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128C4609-56D3-F241-893B-7D3E7F9FC2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2298" y="3362317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128C4609-56D3-F241-893B-7D3E7F9FC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298" y="3362317"/>
                <a:ext cx="812612" cy="5035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AF0EB426-0A97-EB4F-A3B5-E7A16CB4C3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6605" y="29151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AF0EB426-0A97-EB4F-A3B5-E7A16CB4C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605" y="2915177"/>
                <a:ext cx="466367" cy="5035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57772C1C-EAF9-FF49-A579-858950EDF0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3312" y="2952321"/>
                <a:ext cx="81261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57772C1C-EAF9-FF49-A579-858950EDF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312" y="2952321"/>
                <a:ext cx="812612" cy="5035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81E69368-FB5D-714B-A43E-1452080A91C6}"/>
              </a:ext>
            </a:extLst>
          </p:cNvPr>
          <p:cNvSpPr txBox="1">
            <a:spLocks/>
          </p:cNvSpPr>
          <p:nvPr/>
        </p:nvSpPr>
        <p:spPr>
          <a:xfrm>
            <a:off x="8911246" y="4776423"/>
            <a:ext cx="271440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Attention (</a:t>
            </a:r>
            <a:r>
              <a:rPr lang="en-US" sz="2000" b="1" dirty="0" err="1">
                <a:solidFill>
                  <a:srgbClr val="7030A0"/>
                </a:solidFill>
                <a:latin typeface="Avenir Light" panose="020B0402020203020204" pitchFamily="34" charset="77"/>
              </a:rPr>
              <a:t>softmax’d</a:t>
            </a: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3497EA6-3E9F-C848-953D-D6F28D6031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9359" y="5179133"/>
                <a:ext cx="2178177" cy="467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=0.51</m:t>
                      </m:r>
                    </m:oMath>
                  </m:oMathPara>
                </a14:m>
                <a:endParaRPr lang="en-US" sz="20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3497EA6-3E9F-C848-953D-D6F28D603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359" y="5179133"/>
                <a:ext cx="2178177" cy="46706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19D74368-D044-2948-9D39-A9C449778C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9358" y="5556488"/>
                <a:ext cx="2178177" cy="467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=0.28</m:t>
                      </m:r>
                    </m:oMath>
                  </m:oMathPara>
                </a14:m>
                <a:endParaRPr lang="en-US" sz="20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19D74368-D044-2948-9D39-A9C449778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358" y="5556488"/>
                <a:ext cx="2178177" cy="46706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45E76DAF-E599-0548-802F-78F728E95D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0757" y="5954798"/>
                <a:ext cx="2178177" cy="467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=0.14</m:t>
                      </m:r>
                    </m:oMath>
                  </m:oMathPara>
                </a14:m>
                <a:endParaRPr lang="en-US" sz="20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45E76DAF-E599-0548-802F-78F728E95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757" y="5954798"/>
                <a:ext cx="2178177" cy="46706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35D9D794-7CC3-8046-9021-16A1EF4416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68732" y="6332153"/>
                <a:ext cx="2178177" cy="467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=0.07</m:t>
                      </m:r>
                    </m:oMath>
                  </m:oMathPara>
                </a14:m>
                <a:endParaRPr lang="en-US" sz="20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35D9D794-7CC3-8046-9021-16A1EF441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732" y="6332153"/>
                <a:ext cx="2178177" cy="46706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F2486288-57A0-F146-9515-C44979752AB1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04CC4056-A7E1-D247-9D22-DEE078FDD81B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597D1424-B0AD-B84E-B41E-4FC1769931F1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775488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 dirty="0"/>
              <a:t>seq2seq + 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14" y="3011206"/>
                <a:ext cx="466367" cy="503588"/>
              </a:xfrm>
              <a:prstGeom prst="rect">
                <a:avLst/>
              </a:prstGeom>
              <a:blipFill>
                <a:blip r:embed="rId7"/>
                <a:stretch>
                  <a:fillRect l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81E69368-FB5D-714B-A43E-1452080A91C6}"/>
              </a:ext>
            </a:extLst>
          </p:cNvPr>
          <p:cNvSpPr txBox="1">
            <a:spLocks/>
          </p:cNvSpPr>
          <p:nvPr/>
        </p:nvSpPr>
        <p:spPr>
          <a:xfrm>
            <a:off x="8911246" y="4776423"/>
            <a:ext cx="271440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Attention (</a:t>
            </a:r>
            <a:r>
              <a:rPr lang="en-US" sz="2000" b="1" dirty="0" err="1">
                <a:solidFill>
                  <a:srgbClr val="7030A0"/>
                </a:solidFill>
                <a:latin typeface="Avenir Light" panose="020B0402020203020204" pitchFamily="34" charset="77"/>
              </a:rPr>
              <a:t>softmax’d</a:t>
            </a: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3497EA6-3E9F-C848-953D-D6F28D6031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9359" y="5179133"/>
                <a:ext cx="2178177" cy="467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=0.51</m:t>
                      </m:r>
                    </m:oMath>
                  </m:oMathPara>
                </a14:m>
                <a:endParaRPr lang="en-US" sz="20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3497EA6-3E9F-C848-953D-D6F28D603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359" y="5179133"/>
                <a:ext cx="2178177" cy="4670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19D74368-D044-2948-9D39-A9C449778C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9358" y="5556488"/>
                <a:ext cx="2178177" cy="467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=0.28</m:t>
                      </m:r>
                    </m:oMath>
                  </m:oMathPara>
                </a14:m>
                <a:endParaRPr lang="en-US" sz="20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19D74368-D044-2948-9D39-A9C449778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358" y="5556488"/>
                <a:ext cx="2178177" cy="4670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45E76DAF-E599-0548-802F-78F728E95D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0757" y="5954798"/>
                <a:ext cx="2178177" cy="467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=0.14</m:t>
                      </m:r>
                    </m:oMath>
                  </m:oMathPara>
                </a14:m>
                <a:endParaRPr lang="en-US" sz="20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45E76DAF-E599-0548-802F-78F728E95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757" y="5954798"/>
                <a:ext cx="2178177" cy="4670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35D9D794-7CC3-8046-9021-16A1EF4416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68732" y="6332153"/>
                <a:ext cx="2178177" cy="4670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=0.07</m:t>
                      </m:r>
                    </m:oMath>
                  </m:oMathPara>
                </a14:m>
                <a:endParaRPr lang="en-US" sz="20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0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35D9D794-7CC3-8046-9021-16A1EF441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732" y="6332153"/>
                <a:ext cx="2178177" cy="4670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ight Arrow 89">
            <a:extLst>
              <a:ext uri="{FF2B5EF4-FFF2-40B4-BE49-F238E27FC236}">
                <a16:creationId xmlns:a16="http://schemas.microsoft.com/office/drawing/2014/main" id="{8CEA64FA-1B9D-6949-90FF-32B1F496B5F0}"/>
              </a:ext>
            </a:extLst>
          </p:cNvPr>
          <p:cNvSpPr/>
          <p:nvPr/>
        </p:nvSpPr>
        <p:spPr>
          <a:xfrm rot="12116029">
            <a:off x="3248228" y="2536223"/>
            <a:ext cx="2531376" cy="195370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>
            <a:extLst>
              <a:ext uri="{FF2B5EF4-FFF2-40B4-BE49-F238E27FC236}">
                <a16:creationId xmlns:a16="http://schemas.microsoft.com/office/drawing/2014/main" id="{512B9E68-930E-B249-A7EA-3C82D362A3A4}"/>
              </a:ext>
            </a:extLst>
          </p:cNvPr>
          <p:cNvSpPr/>
          <p:nvPr/>
        </p:nvSpPr>
        <p:spPr>
          <a:xfrm rot="17919751">
            <a:off x="2180001" y="2558316"/>
            <a:ext cx="1020448" cy="1650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C03F2F6E-B307-5B48-8223-C5DC9847C7DE}"/>
              </a:ext>
            </a:extLst>
          </p:cNvPr>
          <p:cNvSpPr/>
          <p:nvPr/>
        </p:nvSpPr>
        <p:spPr>
          <a:xfrm rot="14738398">
            <a:off x="2897065" y="2550887"/>
            <a:ext cx="917484" cy="176364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19304C6-32EB-1442-9FAE-B0E0E5DC3879}"/>
              </a:ext>
            </a:extLst>
          </p:cNvPr>
          <p:cNvSpPr/>
          <p:nvPr/>
        </p:nvSpPr>
        <p:spPr>
          <a:xfrm rot="12608806">
            <a:off x="3194376" y="2514610"/>
            <a:ext cx="1594645" cy="19037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  <a:blipFill>
                <a:blip r:embed="rId13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  <a:blipFill>
                <a:blip r:embed="rId14"/>
                <a:stretch>
                  <a:fillRect l="-8108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  <a:blipFill>
                <a:blip r:embed="rId15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C8116640-0040-0344-9FF8-3338666B0931}"/>
              </a:ext>
            </a:extLst>
          </p:cNvPr>
          <p:cNvGrpSpPr/>
          <p:nvPr/>
        </p:nvGrpSpPr>
        <p:grpSpPr>
          <a:xfrm>
            <a:off x="2552250" y="1809404"/>
            <a:ext cx="1364224" cy="311369"/>
            <a:chOff x="2297660" y="4140835"/>
            <a:chExt cx="1364224" cy="311369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646BC252-57B8-9943-B462-B46CBC33F82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EAC6CBE-024D-FB4E-8345-5129FA4EEAD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A5E85BC-44A2-F14D-A15A-F41BBE0CCF52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ECEEC5A-0DE6-E64E-B713-EEE62611136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29C7AFE-40FF-EA4B-B54C-7B44705B48B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AEDCBE0-29FA-5E4B-9FE0-C04EF51557C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ontent Placeholder 2">
                <a:extLst>
                  <a:ext uri="{FF2B5EF4-FFF2-40B4-BE49-F238E27FC236}">
                    <a16:creationId xmlns:a16="http://schemas.microsoft.com/office/drawing/2014/main" id="{3BC678A6-4390-1546-B644-F1846BBD34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77056" y="1358103"/>
                <a:ext cx="5004603" cy="14298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We multiply each </a:t>
                </a:r>
                <a:r>
                  <a:rPr lang="en-US" sz="2000" b="1" dirty="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encoder’s</a:t>
                </a:r>
                <a:r>
                  <a:rPr lang="en-US" sz="2000" b="1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 hidden layer by its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attention weights to create a </a:t>
                </a:r>
                <a:r>
                  <a:rPr lang="en-US" sz="2000" b="1" dirty="0">
                    <a:solidFill>
                      <a:schemeClr val="accent4">
                        <a:lumMod val="50000"/>
                      </a:schemeClr>
                    </a:solidFill>
                    <a:latin typeface="Avenir Light" panose="020B0402020203020204" pitchFamily="34" charset="77"/>
                  </a:rPr>
                  <a:t>context vector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endParaRPr lang="en-US" sz="2000" b="1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9" name="Content Placeholder 2">
                <a:extLst>
                  <a:ext uri="{FF2B5EF4-FFF2-40B4-BE49-F238E27FC236}">
                    <a16:creationId xmlns:a16="http://schemas.microsoft.com/office/drawing/2014/main" id="{3BC678A6-4390-1546-B644-F1846BBD3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056" y="1358103"/>
                <a:ext cx="5004603" cy="1429838"/>
              </a:xfrm>
              <a:prstGeom prst="rect">
                <a:avLst/>
              </a:prstGeom>
              <a:blipFill>
                <a:blip r:embed="rId16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71E46AA6-4E24-D946-8D2C-38B405D155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solidFill>
                    <a:schemeClr val="accent4">
                      <a:lumMod val="50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71E46AA6-4E24-D946-8D2C-38B405D15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  <a:blipFill>
                <a:blip r:embed="rId17"/>
                <a:stretch>
                  <a:fillRect l="-789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51FE699D-4C19-2A49-8082-793EC7C3FE2A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&lt;s&gt;</a:t>
            </a:r>
          </a:p>
        </p:txBody>
      </p:sp>
      <p:sp>
        <p:nvSpPr>
          <p:cNvPr id="112" name="Right Arrow 111">
            <a:extLst>
              <a:ext uri="{FF2B5EF4-FFF2-40B4-BE49-F238E27FC236}">
                <a16:creationId xmlns:a16="http://schemas.microsoft.com/office/drawing/2014/main" id="{E2092B28-FE05-3740-9D05-4B51AC1ADAD6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74085D7D-3251-CA46-A52A-CEC6E70609AA}"/>
              </a:ext>
            </a:extLst>
          </p:cNvPr>
          <p:cNvSpPr txBox="1">
            <a:spLocks/>
          </p:cNvSpPr>
          <p:nvPr/>
        </p:nvSpPr>
        <p:spPr>
          <a:xfrm>
            <a:off x="6603947" y="617150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124678227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 dirty="0"/>
              <a:t>seq2seq + 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2632" r="-2632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D19C9573-F3EA-7E41-A88C-2BAAA5600223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&lt;s&gt;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/>
                          <m:t>[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  <a:blipFill>
                <a:blip r:embed="rId7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ight Arrow 89">
            <a:extLst>
              <a:ext uri="{FF2B5EF4-FFF2-40B4-BE49-F238E27FC236}">
                <a16:creationId xmlns:a16="http://schemas.microsoft.com/office/drawing/2014/main" id="{8CEA64FA-1B9D-6949-90FF-32B1F496B5F0}"/>
              </a:ext>
            </a:extLst>
          </p:cNvPr>
          <p:cNvSpPr/>
          <p:nvPr/>
        </p:nvSpPr>
        <p:spPr>
          <a:xfrm rot="12116029">
            <a:off x="3248228" y="2536223"/>
            <a:ext cx="2531376" cy="195370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solidFill>
                    <a:schemeClr val="accent4">
                      <a:lumMod val="50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789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ight Arrow 91">
            <a:extLst>
              <a:ext uri="{FF2B5EF4-FFF2-40B4-BE49-F238E27FC236}">
                <a16:creationId xmlns:a16="http://schemas.microsoft.com/office/drawing/2014/main" id="{512B9E68-930E-B249-A7EA-3C82D362A3A4}"/>
              </a:ext>
            </a:extLst>
          </p:cNvPr>
          <p:cNvSpPr/>
          <p:nvPr/>
        </p:nvSpPr>
        <p:spPr>
          <a:xfrm rot="17919751">
            <a:off x="2180001" y="2558316"/>
            <a:ext cx="1020448" cy="1650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C03F2F6E-B307-5B48-8223-C5DC9847C7DE}"/>
              </a:ext>
            </a:extLst>
          </p:cNvPr>
          <p:cNvSpPr/>
          <p:nvPr/>
        </p:nvSpPr>
        <p:spPr>
          <a:xfrm rot="14738398">
            <a:off x="2897065" y="2550887"/>
            <a:ext cx="917484" cy="176364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19304C6-32EB-1442-9FAE-B0E0E5DC3879}"/>
              </a:ext>
            </a:extLst>
          </p:cNvPr>
          <p:cNvSpPr/>
          <p:nvPr/>
        </p:nvSpPr>
        <p:spPr>
          <a:xfrm rot="12608806">
            <a:off x="3194376" y="2514610"/>
            <a:ext cx="1594645" cy="19037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8108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C8116640-0040-0344-9FF8-3338666B0931}"/>
              </a:ext>
            </a:extLst>
          </p:cNvPr>
          <p:cNvGrpSpPr/>
          <p:nvPr/>
        </p:nvGrpSpPr>
        <p:grpSpPr>
          <a:xfrm>
            <a:off x="2552250" y="1809404"/>
            <a:ext cx="1364224" cy="311369"/>
            <a:chOff x="2297660" y="4140835"/>
            <a:chExt cx="1364224" cy="311369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646BC252-57B8-9943-B462-B46CBC33F82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EAC6CBE-024D-FB4E-8345-5129FA4EEAD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A5E85BC-44A2-F14D-A15A-F41BBE0CCF52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ECEEC5A-0DE6-E64E-B713-EEE62611136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29C7AFE-40FF-EA4B-B54C-7B44705B48B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AEDCBE0-29FA-5E4B-9FE0-C04EF51557C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REMEMBER: </a:t>
                </a:r>
                <a:r>
                  <a:rPr lang="en-US" sz="20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each attention weight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is based on the </a:t>
                </a:r>
                <a:r>
                  <a:rPr lang="en-US" sz="2000" b="1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decoder’s</a:t>
                </a:r>
                <a:r>
                  <a:rPr lang="en-US" sz="20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 current hidden state, too. </a:t>
                </a:r>
                <a:endParaRPr lang="en-US" sz="20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  <a:blipFill>
                <a:blip r:embed="rId13"/>
                <a:stretch>
                  <a:fillRect l="-600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ight Arrow 87">
            <a:extLst>
              <a:ext uri="{FF2B5EF4-FFF2-40B4-BE49-F238E27FC236}">
                <a16:creationId xmlns:a16="http://schemas.microsoft.com/office/drawing/2014/main" id="{714CF3EF-521C-9B48-AAEB-EB197B755305}"/>
              </a:ext>
            </a:extLst>
          </p:cNvPr>
          <p:cNvSpPr/>
          <p:nvPr/>
        </p:nvSpPr>
        <p:spPr>
          <a:xfrm rot="16200000">
            <a:off x="6752445" y="252829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  <a:blipFill>
                <a:blip r:embed="rId1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B1548CAF-6C5C-074F-A6FF-9C217F408596}"/>
              </a:ext>
            </a:extLst>
          </p:cNvPr>
          <p:cNvSpPr txBox="1">
            <a:spLocks/>
          </p:cNvSpPr>
          <p:nvPr/>
        </p:nvSpPr>
        <p:spPr>
          <a:xfrm>
            <a:off x="6604530" y="1522089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D46EAB3D-8A52-454D-84A6-41F4060DA81F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D8AA6224-1F26-6549-A50A-BF04E9C95950}"/>
              </a:ext>
            </a:extLst>
          </p:cNvPr>
          <p:cNvSpPr txBox="1">
            <a:spLocks/>
          </p:cNvSpPr>
          <p:nvPr/>
        </p:nvSpPr>
        <p:spPr>
          <a:xfrm>
            <a:off x="7914710" y="6194270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246396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61267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venir Black" panose="02000503020000020003" pitchFamily="2" charset="0"/>
              </a:rPr>
              <a:t>RECAP: L6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1D4CBD-D060-1344-B4E6-14A44B845B7E}"/>
              </a:ext>
            </a:extLst>
          </p:cNvPr>
          <p:cNvSpPr txBox="1">
            <a:spLocks/>
          </p:cNvSpPr>
          <p:nvPr/>
        </p:nvSpPr>
        <p:spPr>
          <a:xfrm>
            <a:off x="609784" y="1238014"/>
            <a:ext cx="5371915" cy="4919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Gradient Clipping </a:t>
            </a:r>
            <a:r>
              <a:rPr lang="en-US" sz="2400" b="1" dirty="0">
                <a:latin typeface="Avenir Light" panose="020B0402020203020204" pitchFamily="34" charset="77"/>
              </a:rPr>
              <a:t>may help all NNs</a:t>
            </a:r>
          </a:p>
          <a:p>
            <a:pPr>
              <a:lnSpc>
                <a:spcPct val="150000"/>
              </a:lnSpc>
              <a:spcBef>
                <a:spcPts val="2000"/>
              </a:spcBef>
            </a:pPr>
            <a:r>
              <a:rPr lang="en-US" sz="2400" b="1" dirty="0">
                <a:latin typeface="Avenir Light" panose="020B0402020203020204" pitchFamily="34" charset="77"/>
              </a:rPr>
              <a:t>LSTMs (</a:t>
            </a:r>
            <a:r>
              <a:rPr lang="en-US" sz="2400" b="1" dirty="0">
                <a:highlight>
                  <a:srgbClr val="FFFF00"/>
                </a:highlight>
                <a:latin typeface="Avenir Light" panose="020B0402020203020204" pitchFamily="34" charset="77"/>
              </a:rPr>
              <a:t>1997</a:t>
            </a:r>
            <a:r>
              <a:rPr lang="en-US" sz="2400" b="1" dirty="0">
                <a:latin typeface="Avenir Light" panose="020B0402020203020204" pitchFamily="34" charset="77"/>
              </a:rPr>
              <a:t>) are usually much better than vanilla RNNs</a:t>
            </a:r>
          </a:p>
          <a:p>
            <a:pPr lvl="1">
              <a:lnSpc>
                <a:spcPct val="150000"/>
              </a:lnSpc>
              <a:spcBef>
                <a:spcPts val="2000"/>
              </a:spcBef>
            </a:pPr>
            <a:r>
              <a:rPr lang="en-US" sz="2000" b="1" dirty="0">
                <a:latin typeface="Avenir Light" panose="020B0402020203020204" pitchFamily="34" charset="77"/>
              </a:rPr>
              <a:t>Captures </a:t>
            </a: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long-range dependencies</a:t>
            </a:r>
          </a:p>
          <a:p>
            <a:pPr lvl="1">
              <a:lnSpc>
                <a:spcPct val="150000"/>
              </a:lnSpc>
              <a:spcBef>
                <a:spcPts val="2000"/>
              </a:spcBef>
            </a:pPr>
            <a:r>
              <a:rPr lang="en-US" sz="2000" b="1" dirty="0">
                <a:latin typeface="Avenir Light" panose="020B0402020203020204" pitchFamily="34" charset="77"/>
              </a:rPr>
              <a:t>Doesn’t suffer as much w/ its </a:t>
            </a: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gradients</a:t>
            </a:r>
          </a:p>
        </p:txBody>
      </p:sp>
      <p:sp>
        <p:nvSpPr>
          <p:cNvPr id="28" name="Slide Number Placeholder 9">
            <a:extLst>
              <a:ext uri="{FF2B5EF4-FFF2-40B4-BE49-F238E27FC236}">
                <a16:creationId xmlns:a16="http://schemas.microsoft.com/office/drawing/2014/main" id="{476BFAE9-1252-AD4E-83D3-4EEA5ED8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862" y="6344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6D947CDE-2849-524C-990E-BC7DFA8D7A0C}"/>
              </a:ext>
            </a:extLst>
          </p:cNvPr>
          <p:cNvSpPr txBox="1">
            <a:spLocks/>
          </p:cNvSpPr>
          <p:nvPr/>
        </p:nvSpPr>
        <p:spPr>
          <a:xfrm>
            <a:off x="2768600" y="5124687"/>
            <a:ext cx="7925033" cy="49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highlight>
                  <a:srgbClr val="FFD9A4"/>
                </a:highlight>
                <a:latin typeface="Avenir Light" panose="020B0402020203020204" pitchFamily="34" charset="77"/>
              </a:rPr>
              <a:t>Emilia</a:t>
            </a:r>
            <a:r>
              <a:rPr lang="en-US" sz="2000" b="1" dirty="0">
                <a:latin typeface="Avenir Light" panose="020B0402020203020204" pitchFamily="34" charset="77"/>
              </a:rPr>
              <a:t> told </a:t>
            </a:r>
            <a:r>
              <a:rPr lang="en-US" sz="2000" b="1" dirty="0">
                <a:highlight>
                  <a:srgbClr val="FFD9A4"/>
                </a:highlight>
                <a:latin typeface="Avenir Light" panose="020B0402020203020204" pitchFamily="34" charset="77"/>
              </a:rPr>
              <a:t>her</a:t>
            </a:r>
            <a:r>
              <a:rPr lang="en-US" sz="2000" b="1" dirty="0">
                <a:latin typeface="Avenir Light" panose="020B0402020203020204" pitchFamily="34" charset="77"/>
              </a:rPr>
              <a:t> project partner </a:t>
            </a:r>
            <a:r>
              <a:rPr lang="en-US" sz="2000" b="1" dirty="0">
                <a:highlight>
                  <a:srgbClr val="CDD4D9"/>
                </a:highlight>
                <a:latin typeface="Avenir Light" panose="020B0402020203020204" pitchFamily="34" charset="77"/>
              </a:rPr>
              <a:t>Alan</a:t>
            </a:r>
            <a:r>
              <a:rPr lang="en-US" sz="2000" b="1" dirty="0">
                <a:latin typeface="Avenir Light" panose="020B0402020203020204" pitchFamily="34" charset="77"/>
              </a:rPr>
              <a:t> about ___ latest idea.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7567DB8-71FA-2C44-9C8B-449A6D30B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766" y="1449945"/>
            <a:ext cx="5524191" cy="2800998"/>
          </a:xfrm>
          <a:prstGeom prst="rect">
            <a:avLst/>
          </a:prstGeom>
        </p:spPr>
      </p:pic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7B06DC4B-102A-BB46-A972-9AF0C865DA1A}"/>
              </a:ext>
            </a:extLst>
          </p:cNvPr>
          <p:cNvSpPr txBox="1">
            <a:spLocks/>
          </p:cNvSpPr>
          <p:nvPr/>
        </p:nvSpPr>
        <p:spPr>
          <a:xfrm>
            <a:off x="2337249" y="5849175"/>
            <a:ext cx="7925033" cy="49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highlight>
                  <a:srgbClr val="FFD9A4"/>
                </a:highlight>
                <a:latin typeface="Avenir Light" panose="020B0402020203020204" pitchFamily="34" charset="77"/>
              </a:rPr>
              <a:t>He</a:t>
            </a:r>
            <a:r>
              <a:rPr lang="en-US" sz="2000" b="1" dirty="0">
                <a:latin typeface="Avenir Light" panose="020B0402020203020204" pitchFamily="34" charset="77"/>
              </a:rPr>
              <a:t> tends to stress out and put too much pressure on </a:t>
            </a:r>
            <a:r>
              <a:rPr lang="en-US" sz="2000" b="1" dirty="0">
                <a:highlight>
                  <a:srgbClr val="FFD9A4"/>
                </a:highlight>
                <a:latin typeface="Avenir Light" panose="020B0402020203020204" pitchFamily="34" charset="77"/>
              </a:rPr>
              <a:t>himself</a:t>
            </a:r>
          </a:p>
        </p:txBody>
      </p:sp>
    </p:spTree>
    <p:extLst>
      <p:ext uri="{BB962C8B-B14F-4D97-AF65-F5344CB8AC3E}">
        <p14:creationId xmlns:p14="http://schemas.microsoft.com/office/powerpoint/2010/main" val="7890928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 dirty="0"/>
              <a:t>seq2seq + 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D19C9573-F3EA-7E41-A88C-2BAAA5600223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&lt;s&gt;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/>
                          <m:t>[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  <a:blipFill>
                <a:blip r:embed="rId7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ight Arrow 89">
            <a:extLst>
              <a:ext uri="{FF2B5EF4-FFF2-40B4-BE49-F238E27FC236}">
                <a16:creationId xmlns:a16="http://schemas.microsoft.com/office/drawing/2014/main" id="{8CEA64FA-1B9D-6949-90FF-32B1F496B5F0}"/>
              </a:ext>
            </a:extLst>
          </p:cNvPr>
          <p:cNvSpPr/>
          <p:nvPr/>
        </p:nvSpPr>
        <p:spPr>
          <a:xfrm rot="12116029">
            <a:off x="3248228" y="2536223"/>
            <a:ext cx="2531376" cy="195370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solidFill>
                    <a:schemeClr val="accent4">
                      <a:lumMod val="50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789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ight Arrow 91">
            <a:extLst>
              <a:ext uri="{FF2B5EF4-FFF2-40B4-BE49-F238E27FC236}">
                <a16:creationId xmlns:a16="http://schemas.microsoft.com/office/drawing/2014/main" id="{512B9E68-930E-B249-A7EA-3C82D362A3A4}"/>
              </a:ext>
            </a:extLst>
          </p:cNvPr>
          <p:cNvSpPr/>
          <p:nvPr/>
        </p:nvSpPr>
        <p:spPr>
          <a:xfrm rot="17919751">
            <a:off x="2180001" y="2558316"/>
            <a:ext cx="1020448" cy="1650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C03F2F6E-B307-5B48-8223-C5DC9847C7DE}"/>
              </a:ext>
            </a:extLst>
          </p:cNvPr>
          <p:cNvSpPr/>
          <p:nvPr/>
        </p:nvSpPr>
        <p:spPr>
          <a:xfrm rot="14738398">
            <a:off x="2897065" y="2550887"/>
            <a:ext cx="917484" cy="176364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19304C6-32EB-1442-9FAE-B0E0E5DC3879}"/>
              </a:ext>
            </a:extLst>
          </p:cNvPr>
          <p:cNvSpPr/>
          <p:nvPr/>
        </p:nvSpPr>
        <p:spPr>
          <a:xfrm rot="12608806">
            <a:off x="3194376" y="2514610"/>
            <a:ext cx="1594645" cy="19037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8108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C8116640-0040-0344-9FF8-3338666B0931}"/>
              </a:ext>
            </a:extLst>
          </p:cNvPr>
          <p:cNvGrpSpPr/>
          <p:nvPr/>
        </p:nvGrpSpPr>
        <p:grpSpPr>
          <a:xfrm>
            <a:off x="2552250" y="1809404"/>
            <a:ext cx="1364224" cy="311369"/>
            <a:chOff x="2297660" y="4140835"/>
            <a:chExt cx="1364224" cy="311369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646BC252-57B8-9943-B462-B46CBC33F82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EAC6CBE-024D-FB4E-8345-5129FA4EEAD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A5E85BC-44A2-F14D-A15A-F41BBE0CCF52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ECEEC5A-0DE6-E64E-B713-EEE62611136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29C7AFE-40FF-EA4B-B54C-7B44705B48B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AEDCBE0-29FA-5E4B-9FE0-C04EF51557C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REMEMBER: </a:t>
                </a:r>
                <a:r>
                  <a:rPr lang="en-US" sz="20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each attention weight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is based on the </a:t>
                </a:r>
                <a:r>
                  <a:rPr lang="en-US" sz="2000" b="1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decoder’s</a:t>
                </a:r>
                <a:r>
                  <a:rPr lang="en-US" sz="20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 current hidden state, too. </a:t>
                </a:r>
                <a:endParaRPr lang="en-US" sz="20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  <a:blipFill>
                <a:blip r:embed="rId13"/>
                <a:stretch>
                  <a:fillRect l="-600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ight Arrow 87">
            <a:extLst>
              <a:ext uri="{FF2B5EF4-FFF2-40B4-BE49-F238E27FC236}">
                <a16:creationId xmlns:a16="http://schemas.microsoft.com/office/drawing/2014/main" id="{714CF3EF-521C-9B48-AAEB-EB197B755305}"/>
              </a:ext>
            </a:extLst>
          </p:cNvPr>
          <p:cNvSpPr/>
          <p:nvPr/>
        </p:nvSpPr>
        <p:spPr>
          <a:xfrm rot="16200000">
            <a:off x="6752445" y="252829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  <a:blipFill>
                <a:blip r:embed="rId1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B1548CAF-6C5C-074F-A6FF-9C217F408596}"/>
              </a:ext>
            </a:extLst>
          </p:cNvPr>
          <p:cNvSpPr txBox="1">
            <a:spLocks/>
          </p:cNvSpPr>
          <p:nvPr/>
        </p:nvSpPr>
        <p:spPr>
          <a:xfrm>
            <a:off x="6604530" y="1522089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D46EAB3D-8A52-454D-84A6-41F4060DA81F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DE2D8EC-BAF7-FD40-9F24-0D1C81460D70}"/>
              </a:ext>
            </a:extLst>
          </p:cNvPr>
          <p:cNvGrpSpPr/>
          <p:nvPr/>
        </p:nvGrpSpPr>
        <p:grpSpPr>
          <a:xfrm rot="16200000">
            <a:off x="7502453" y="4096093"/>
            <a:ext cx="1364224" cy="311369"/>
            <a:chOff x="2297660" y="4140835"/>
            <a:chExt cx="1364224" cy="311369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55E56AB8-C141-604C-B57A-5ED66B7AE9A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93ED199-BE73-5240-84A1-2E08600C502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992F0A5-23EB-DB4E-B973-D6BE8214839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58E0FFF-59F5-2D46-A104-17710D1A2AD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46577CE-E0FD-1E48-ABAF-65E79381F1A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F658B19-9141-C841-B357-BB01C196817A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271E872E-2AE4-2E49-A9F9-4A0AD9D72C97}"/>
              </a:ext>
            </a:extLst>
          </p:cNvPr>
          <p:cNvSpPr txBox="1">
            <a:spLocks/>
          </p:cNvSpPr>
          <p:nvPr/>
        </p:nvSpPr>
        <p:spPr>
          <a:xfrm>
            <a:off x="7795570" y="5633625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5AC48D60-FA24-B94F-88A4-E51155170C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3677" y="2957834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/>
                          <m:t>[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5AC48D60-FA24-B94F-88A4-E5115517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677" y="2957834"/>
                <a:ext cx="1240142" cy="503588"/>
              </a:xfrm>
              <a:prstGeom prst="rect">
                <a:avLst/>
              </a:prstGeom>
              <a:blipFill>
                <a:blip r:embed="rId15"/>
                <a:stretch>
                  <a:fillRect l="-1020" r="-4082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ight Arrow 112">
            <a:extLst>
              <a:ext uri="{FF2B5EF4-FFF2-40B4-BE49-F238E27FC236}">
                <a16:creationId xmlns:a16="http://schemas.microsoft.com/office/drawing/2014/main" id="{24EF5331-30CB-3647-94A3-86917834D10C}"/>
              </a:ext>
            </a:extLst>
          </p:cNvPr>
          <p:cNvSpPr/>
          <p:nvPr/>
        </p:nvSpPr>
        <p:spPr>
          <a:xfrm rot="16200000">
            <a:off x="7925303" y="25282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ECE1C869-8C44-3B46-881E-AAFC5608CC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13450" y="1882127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ECE1C869-8C44-3B46-881E-AAFC5608C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50" y="1882127"/>
                <a:ext cx="750397" cy="503588"/>
              </a:xfrm>
              <a:prstGeom prst="rect">
                <a:avLst/>
              </a:prstGeom>
              <a:blipFill>
                <a:blip r:embed="rId1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5B8DF6CB-89B6-2044-9BD2-5F3127A0FF16}"/>
              </a:ext>
            </a:extLst>
          </p:cNvPr>
          <p:cNvSpPr txBox="1">
            <a:spLocks/>
          </p:cNvSpPr>
          <p:nvPr/>
        </p:nvSpPr>
        <p:spPr>
          <a:xfrm>
            <a:off x="7695805" y="1522089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chien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256ADC24-0E1F-0747-A17F-A6653F07A44F}"/>
              </a:ext>
            </a:extLst>
          </p:cNvPr>
          <p:cNvSpPr/>
          <p:nvPr/>
        </p:nvSpPr>
        <p:spPr>
          <a:xfrm rot="16200000">
            <a:off x="7900029" y="51715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>
            <a:extLst>
              <a:ext uri="{FF2B5EF4-FFF2-40B4-BE49-F238E27FC236}">
                <a16:creationId xmlns:a16="http://schemas.microsoft.com/office/drawing/2014/main" id="{183DABB7-91F4-D945-AA92-A7CCB627FACB}"/>
              </a:ext>
            </a:extLst>
          </p:cNvPr>
          <p:cNvSpPr/>
          <p:nvPr/>
        </p:nvSpPr>
        <p:spPr>
          <a:xfrm>
            <a:off x="7344382" y="409227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FC011F63-E134-9547-9919-22B6B63D9006}"/>
              </a:ext>
            </a:extLst>
          </p:cNvPr>
          <p:cNvSpPr txBox="1">
            <a:spLocks/>
          </p:cNvSpPr>
          <p:nvPr/>
        </p:nvSpPr>
        <p:spPr>
          <a:xfrm>
            <a:off x="7914710" y="6194270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14999609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 dirty="0"/>
              <a:t>seq2seq + 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D19C9573-F3EA-7E41-A88C-2BAAA5600223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&lt;s&gt;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/>
                          <m:t>[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  <a:blipFill>
                <a:blip r:embed="rId7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ight Arrow 89">
            <a:extLst>
              <a:ext uri="{FF2B5EF4-FFF2-40B4-BE49-F238E27FC236}">
                <a16:creationId xmlns:a16="http://schemas.microsoft.com/office/drawing/2014/main" id="{8CEA64FA-1B9D-6949-90FF-32B1F496B5F0}"/>
              </a:ext>
            </a:extLst>
          </p:cNvPr>
          <p:cNvSpPr/>
          <p:nvPr/>
        </p:nvSpPr>
        <p:spPr>
          <a:xfrm rot="12116029">
            <a:off x="3248228" y="2536223"/>
            <a:ext cx="2531376" cy="195370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solidFill>
                    <a:schemeClr val="accent4">
                      <a:lumMod val="50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789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ight Arrow 91">
            <a:extLst>
              <a:ext uri="{FF2B5EF4-FFF2-40B4-BE49-F238E27FC236}">
                <a16:creationId xmlns:a16="http://schemas.microsoft.com/office/drawing/2014/main" id="{512B9E68-930E-B249-A7EA-3C82D362A3A4}"/>
              </a:ext>
            </a:extLst>
          </p:cNvPr>
          <p:cNvSpPr/>
          <p:nvPr/>
        </p:nvSpPr>
        <p:spPr>
          <a:xfrm rot="17919751">
            <a:off x="2180001" y="2558316"/>
            <a:ext cx="1020448" cy="1650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C03F2F6E-B307-5B48-8223-C5DC9847C7DE}"/>
              </a:ext>
            </a:extLst>
          </p:cNvPr>
          <p:cNvSpPr/>
          <p:nvPr/>
        </p:nvSpPr>
        <p:spPr>
          <a:xfrm rot="14738398">
            <a:off x="2897065" y="2550887"/>
            <a:ext cx="917484" cy="176364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19304C6-32EB-1442-9FAE-B0E0E5DC3879}"/>
              </a:ext>
            </a:extLst>
          </p:cNvPr>
          <p:cNvSpPr/>
          <p:nvPr/>
        </p:nvSpPr>
        <p:spPr>
          <a:xfrm rot="12608806">
            <a:off x="3194376" y="2514610"/>
            <a:ext cx="1594645" cy="19037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5263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8108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C8116640-0040-0344-9FF8-3338666B0931}"/>
              </a:ext>
            </a:extLst>
          </p:cNvPr>
          <p:cNvGrpSpPr/>
          <p:nvPr/>
        </p:nvGrpSpPr>
        <p:grpSpPr>
          <a:xfrm>
            <a:off x="2552250" y="1809404"/>
            <a:ext cx="1364224" cy="311369"/>
            <a:chOff x="2297660" y="4140835"/>
            <a:chExt cx="1364224" cy="311369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646BC252-57B8-9943-B462-B46CBC33F82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EAC6CBE-024D-FB4E-8345-5129FA4EEAD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A5E85BC-44A2-F14D-A15A-F41BBE0CCF52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ECEEC5A-0DE6-E64E-B713-EEE62611136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29C7AFE-40FF-EA4B-B54C-7B44705B48B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AEDCBE0-29FA-5E4B-9FE0-C04EF51557C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REMEMBER: </a:t>
                </a:r>
                <a:r>
                  <a:rPr lang="en-US" sz="20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each attention weight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is based on the </a:t>
                </a:r>
                <a:r>
                  <a:rPr lang="en-US" sz="2000" b="1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decoder’s</a:t>
                </a:r>
                <a:r>
                  <a:rPr lang="en-US" sz="20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 current hidden state, too. </a:t>
                </a:r>
                <a:endParaRPr lang="en-US" sz="20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  <a:blipFill>
                <a:blip r:embed="rId13"/>
                <a:stretch>
                  <a:fillRect l="-600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ight Arrow 87">
            <a:extLst>
              <a:ext uri="{FF2B5EF4-FFF2-40B4-BE49-F238E27FC236}">
                <a16:creationId xmlns:a16="http://schemas.microsoft.com/office/drawing/2014/main" id="{714CF3EF-521C-9B48-AAEB-EB197B755305}"/>
              </a:ext>
            </a:extLst>
          </p:cNvPr>
          <p:cNvSpPr/>
          <p:nvPr/>
        </p:nvSpPr>
        <p:spPr>
          <a:xfrm rot="16200000">
            <a:off x="6752445" y="252829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  <a:blipFill>
                <a:blip r:embed="rId1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B1548CAF-6C5C-074F-A6FF-9C217F408596}"/>
              </a:ext>
            </a:extLst>
          </p:cNvPr>
          <p:cNvSpPr txBox="1">
            <a:spLocks/>
          </p:cNvSpPr>
          <p:nvPr/>
        </p:nvSpPr>
        <p:spPr>
          <a:xfrm>
            <a:off x="6604530" y="1522089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D46EAB3D-8A52-454D-84A6-41F4060DA81F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DE2D8EC-BAF7-FD40-9F24-0D1C81460D70}"/>
              </a:ext>
            </a:extLst>
          </p:cNvPr>
          <p:cNvGrpSpPr/>
          <p:nvPr/>
        </p:nvGrpSpPr>
        <p:grpSpPr>
          <a:xfrm rot="16200000">
            <a:off x="7502453" y="4096093"/>
            <a:ext cx="1364224" cy="311369"/>
            <a:chOff x="2297660" y="4140835"/>
            <a:chExt cx="1364224" cy="311369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55E56AB8-C141-604C-B57A-5ED66B7AE9A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93ED199-BE73-5240-84A1-2E08600C502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992F0A5-23EB-DB4E-B973-D6BE8214839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58E0FFF-59F5-2D46-A104-17710D1A2AD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46577CE-E0FD-1E48-ABAF-65E79381F1A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F658B19-9141-C841-B357-BB01C196817A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271E872E-2AE4-2E49-A9F9-4A0AD9D72C97}"/>
              </a:ext>
            </a:extLst>
          </p:cNvPr>
          <p:cNvSpPr txBox="1">
            <a:spLocks/>
          </p:cNvSpPr>
          <p:nvPr/>
        </p:nvSpPr>
        <p:spPr>
          <a:xfrm>
            <a:off x="7795570" y="5633625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5AC48D60-FA24-B94F-88A4-E51155170C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3677" y="2957834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/>
                          <m:t>[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5AC48D60-FA24-B94F-88A4-E5115517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677" y="2957834"/>
                <a:ext cx="1240142" cy="503588"/>
              </a:xfrm>
              <a:prstGeom prst="rect">
                <a:avLst/>
              </a:prstGeom>
              <a:blipFill>
                <a:blip r:embed="rId15"/>
                <a:stretch>
                  <a:fillRect l="-1020" r="-4082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ight Arrow 112">
            <a:extLst>
              <a:ext uri="{FF2B5EF4-FFF2-40B4-BE49-F238E27FC236}">
                <a16:creationId xmlns:a16="http://schemas.microsoft.com/office/drawing/2014/main" id="{24EF5331-30CB-3647-94A3-86917834D10C}"/>
              </a:ext>
            </a:extLst>
          </p:cNvPr>
          <p:cNvSpPr/>
          <p:nvPr/>
        </p:nvSpPr>
        <p:spPr>
          <a:xfrm rot="16200000">
            <a:off x="7925303" y="25282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ECE1C869-8C44-3B46-881E-AAFC5608CC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13450" y="1882127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ECE1C869-8C44-3B46-881E-AAFC5608C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50" y="1882127"/>
                <a:ext cx="750397" cy="503588"/>
              </a:xfrm>
              <a:prstGeom prst="rect">
                <a:avLst/>
              </a:prstGeom>
              <a:blipFill>
                <a:blip r:embed="rId1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5B8DF6CB-89B6-2044-9BD2-5F3127A0FF16}"/>
              </a:ext>
            </a:extLst>
          </p:cNvPr>
          <p:cNvSpPr txBox="1">
            <a:spLocks/>
          </p:cNvSpPr>
          <p:nvPr/>
        </p:nvSpPr>
        <p:spPr>
          <a:xfrm>
            <a:off x="7695805" y="1522089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chien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256ADC24-0E1F-0747-A17F-A6653F07A44F}"/>
              </a:ext>
            </a:extLst>
          </p:cNvPr>
          <p:cNvSpPr/>
          <p:nvPr/>
        </p:nvSpPr>
        <p:spPr>
          <a:xfrm rot="16200000">
            <a:off x="7900029" y="51715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>
            <a:extLst>
              <a:ext uri="{FF2B5EF4-FFF2-40B4-BE49-F238E27FC236}">
                <a16:creationId xmlns:a16="http://schemas.microsoft.com/office/drawing/2014/main" id="{183DABB7-91F4-D945-AA92-A7CCB627FACB}"/>
              </a:ext>
            </a:extLst>
          </p:cNvPr>
          <p:cNvSpPr/>
          <p:nvPr/>
        </p:nvSpPr>
        <p:spPr>
          <a:xfrm>
            <a:off x="7344382" y="409227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6406FB1-DAEE-C14D-A979-B5981821AE94}"/>
              </a:ext>
            </a:extLst>
          </p:cNvPr>
          <p:cNvGrpSpPr/>
          <p:nvPr/>
        </p:nvGrpSpPr>
        <p:grpSpPr>
          <a:xfrm rot="16200000">
            <a:off x="8655782" y="4096091"/>
            <a:ext cx="1364224" cy="311369"/>
            <a:chOff x="2297660" y="4140835"/>
            <a:chExt cx="1364224" cy="311369"/>
          </a:xfrm>
        </p:grpSpPr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37E3136C-1D9F-DF43-A763-457CA4D8328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3FF34B2D-FAC9-FD40-9131-28E576C1246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82E43F5-AD5E-5E45-B491-353A10841C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AF57984-4362-BE4D-8F5C-F35A994EE03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CE42A92-0F13-474D-A99A-E597F53EE1A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4BAA489-6DD7-5346-B4A2-8D4C7F4F28A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5F5B24E0-3A0F-F244-8395-0DD910C406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7006" y="2957832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/>
                          <m:t>[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5F5B24E0-3A0F-F244-8395-0DD910C4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006" y="2957832"/>
                <a:ext cx="1240142" cy="503588"/>
              </a:xfrm>
              <a:prstGeom prst="rect">
                <a:avLst/>
              </a:prstGeom>
              <a:blipFill>
                <a:blip r:embed="rId17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ight Arrow 126">
            <a:extLst>
              <a:ext uri="{FF2B5EF4-FFF2-40B4-BE49-F238E27FC236}">
                <a16:creationId xmlns:a16="http://schemas.microsoft.com/office/drawing/2014/main" id="{5B6FAF4A-8F46-2F45-B9B1-D0E83E12798B}"/>
              </a:ext>
            </a:extLst>
          </p:cNvPr>
          <p:cNvSpPr/>
          <p:nvPr/>
        </p:nvSpPr>
        <p:spPr>
          <a:xfrm rot="16200000">
            <a:off x="9078632" y="252829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9C6006D6-136E-C948-BB3E-FBFB0CA509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66779" y="1882125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9C6006D6-136E-C948-BB3E-FBFB0CA50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779" y="1882125"/>
                <a:ext cx="750397" cy="503588"/>
              </a:xfrm>
              <a:prstGeom prst="rect">
                <a:avLst/>
              </a:prstGeom>
              <a:blipFill>
                <a:blip r:embed="rId18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AC5A6D6E-ADA8-2A40-A298-9B5389CE04A7}"/>
              </a:ext>
            </a:extLst>
          </p:cNvPr>
          <p:cNvSpPr txBox="1">
            <a:spLocks/>
          </p:cNvSpPr>
          <p:nvPr/>
        </p:nvSpPr>
        <p:spPr>
          <a:xfrm>
            <a:off x="8849134" y="1522087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30" name="Right Arrow 129">
            <a:extLst>
              <a:ext uri="{FF2B5EF4-FFF2-40B4-BE49-F238E27FC236}">
                <a16:creationId xmlns:a16="http://schemas.microsoft.com/office/drawing/2014/main" id="{3AD5D227-0391-E742-B545-F41EDB7AA868}"/>
              </a:ext>
            </a:extLst>
          </p:cNvPr>
          <p:cNvSpPr/>
          <p:nvPr/>
        </p:nvSpPr>
        <p:spPr>
          <a:xfrm rot="16200000">
            <a:off x="9053358" y="517159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Arrow 130">
            <a:extLst>
              <a:ext uri="{FF2B5EF4-FFF2-40B4-BE49-F238E27FC236}">
                <a16:creationId xmlns:a16="http://schemas.microsoft.com/office/drawing/2014/main" id="{B286ECE6-C3D5-6344-8DEB-4BDC1A3D61E1}"/>
              </a:ext>
            </a:extLst>
          </p:cNvPr>
          <p:cNvSpPr/>
          <p:nvPr/>
        </p:nvSpPr>
        <p:spPr>
          <a:xfrm>
            <a:off x="8497711" y="40922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C48942CC-FF29-0C44-9F78-2988DABB39DA}"/>
              </a:ext>
            </a:extLst>
          </p:cNvPr>
          <p:cNvSpPr txBox="1">
            <a:spLocks/>
          </p:cNvSpPr>
          <p:nvPr/>
        </p:nvSpPr>
        <p:spPr>
          <a:xfrm>
            <a:off x="8699603" y="5636662"/>
            <a:ext cx="107174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latin typeface="Avenir Light" panose="020B0402020203020204" pitchFamily="34" charset="77"/>
              </a:rPr>
              <a:t>chien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DC5DAAB2-9538-1B44-854D-E885916EA4B5}"/>
              </a:ext>
            </a:extLst>
          </p:cNvPr>
          <p:cNvSpPr txBox="1">
            <a:spLocks/>
          </p:cNvSpPr>
          <p:nvPr/>
        </p:nvSpPr>
        <p:spPr>
          <a:xfrm>
            <a:off x="7914710" y="6194270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330230025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 dirty="0"/>
              <a:t>seq2seq + 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D19C9573-F3EA-7E41-A88C-2BAAA5600223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&lt;s&gt;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/>
                          <m:t>[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  <a:blipFill>
                <a:blip r:embed="rId7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ight Arrow 89">
            <a:extLst>
              <a:ext uri="{FF2B5EF4-FFF2-40B4-BE49-F238E27FC236}">
                <a16:creationId xmlns:a16="http://schemas.microsoft.com/office/drawing/2014/main" id="{8CEA64FA-1B9D-6949-90FF-32B1F496B5F0}"/>
              </a:ext>
            </a:extLst>
          </p:cNvPr>
          <p:cNvSpPr/>
          <p:nvPr/>
        </p:nvSpPr>
        <p:spPr>
          <a:xfrm rot="12116029">
            <a:off x="3248228" y="2536223"/>
            <a:ext cx="2531376" cy="195370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solidFill>
                    <a:schemeClr val="accent4">
                      <a:lumMod val="50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789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ight Arrow 91">
            <a:extLst>
              <a:ext uri="{FF2B5EF4-FFF2-40B4-BE49-F238E27FC236}">
                <a16:creationId xmlns:a16="http://schemas.microsoft.com/office/drawing/2014/main" id="{512B9E68-930E-B249-A7EA-3C82D362A3A4}"/>
              </a:ext>
            </a:extLst>
          </p:cNvPr>
          <p:cNvSpPr/>
          <p:nvPr/>
        </p:nvSpPr>
        <p:spPr>
          <a:xfrm rot="17919751">
            <a:off x="2180001" y="2558316"/>
            <a:ext cx="1020448" cy="1650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C03F2F6E-B307-5B48-8223-C5DC9847C7DE}"/>
              </a:ext>
            </a:extLst>
          </p:cNvPr>
          <p:cNvSpPr/>
          <p:nvPr/>
        </p:nvSpPr>
        <p:spPr>
          <a:xfrm rot="14738398">
            <a:off x="2897065" y="2550887"/>
            <a:ext cx="917484" cy="176364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19304C6-32EB-1442-9FAE-B0E0E5DC3879}"/>
              </a:ext>
            </a:extLst>
          </p:cNvPr>
          <p:cNvSpPr/>
          <p:nvPr/>
        </p:nvSpPr>
        <p:spPr>
          <a:xfrm rot="12608806">
            <a:off x="3194376" y="2514610"/>
            <a:ext cx="1594645" cy="19037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8108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5263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C8116640-0040-0344-9FF8-3338666B0931}"/>
              </a:ext>
            </a:extLst>
          </p:cNvPr>
          <p:cNvGrpSpPr/>
          <p:nvPr/>
        </p:nvGrpSpPr>
        <p:grpSpPr>
          <a:xfrm>
            <a:off x="2552250" y="1809404"/>
            <a:ext cx="1364224" cy="311369"/>
            <a:chOff x="2297660" y="4140835"/>
            <a:chExt cx="1364224" cy="311369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646BC252-57B8-9943-B462-B46CBC33F82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EAC6CBE-024D-FB4E-8345-5129FA4EEAD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A5E85BC-44A2-F14D-A15A-F41BBE0CCF52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ECEEC5A-0DE6-E64E-B713-EEE62611136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29C7AFE-40FF-EA4B-B54C-7B44705B48B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AEDCBE0-29FA-5E4B-9FE0-C04EF51557C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REMEMBER: </a:t>
                </a:r>
                <a:r>
                  <a:rPr lang="en-US" sz="20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each attention weight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is based on the </a:t>
                </a:r>
                <a:r>
                  <a:rPr lang="en-US" sz="2000" b="1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decoder’s</a:t>
                </a:r>
                <a:r>
                  <a:rPr lang="en-US" sz="20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 current hidden state, too. </a:t>
                </a:r>
                <a:endParaRPr lang="en-US" sz="20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  <a:blipFill>
                <a:blip r:embed="rId13"/>
                <a:stretch>
                  <a:fillRect l="-600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ight Arrow 87">
            <a:extLst>
              <a:ext uri="{FF2B5EF4-FFF2-40B4-BE49-F238E27FC236}">
                <a16:creationId xmlns:a16="http://schemas.microsoft.com/office/drawing/2014/main" id="{714CF3EF-521C-9B48-AAEB-EB197B755305}"/>
              </a:ext>
            </a:extLst>
          </p:cNvPr>
          <p:cNvSpPr/>
          <p:nvPr/>
        </p:nvSpPr>
        <p:spPr>
          <a:xfrm rot="16200000">
            <a:off x="6752445" y="252829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  <a:blipFill>
                <a:blip r:embed="rId1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B1548CAF-6C5C-074F-A6FF-9C217F408596}"/>
              </a:ext>
            </a:extLst>
          </p:cNvPr>
          <p:cNvSpPr txBox="1">
            <a:spLocks/>
          </p:cNvSpPr>
          <p:nvPr/>
        </p:nvSpPr>
        <p:spPr>
          <a:xfrm>
            <a:off x="6604530" y="1522089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D46EAB3D-8A52-454D-84A6-41F4060DA81F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DE2D8EC-BAF7-FD40-9F24-0D1C81460D70}"/>
              </a:ext>
            </a:extLst>
          </p:cNvPr>
          <p:cNvGrpSpPr/>
          <p:nvPr/>
        </p:nvGrpSpPr>
        <p:grpSpPr>
          <a:xfrm rot="16200000">
            <a:off x="7502453" y="4096093"/>
            <a:ext cx="1364224" cy="311369"/>
            <a:chOff x="2297660" y="4140835"/>
            <a:chExt cx="1364224" cy="311369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55E56AB8-C141-604C-B57A-5ED66B7AE9A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93ED199-BE73-5240-84A1-2E08600C502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992F0A5-23EB-DB4E-B973-D6BE8214839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58E0FFF-59F5-2D46-A104-17710D1A2AD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46577CE-E0FD-1E48-ABAF-65E79381F1A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F658B19-9141-C841-B357-BB01C196817A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271E872E-2AE4-2E49-A9F9-4A0AD9D72C97}"/>
              </a:ext>
            </a:extLst>
          </p:cNvPr>
          <p:cNvSpPr txBox="1">
            <a:spLocks/>
          </p:cNvSpPr>
          <p:nvPr/>
        </p:nvSpPr>
        <p:spPr>
          <a:xfrm>
            <a:off x="7795570" y="5633625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5AC48D60-FA24-B94F-88A4-E51155170C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3677" y="2957834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/>
                          <m:t>[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5AC48D60-FA24-B94F-88A4-E5115517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677" y="2957834"/>
                <a:ext cx="1240142" cy="503588"/>
              </a:xfrm>
              <a:prstGeom prst="rect">
                <a:avLst/>
              </a:prstGeom>
              <a:blipFill>
                <a:blip r:embed="rId15"/>
                <a:stretch>
                  <a:fillRect l="-1020" r="-4082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ight Arrow 112">
            <a:extLst>
              <a:ext uri="{FF2B5EF4-FFF2-40B4-BE49-F238E27FC236}">
                <a16:creationId xmlns:a16="http://schemas.microsoft.com/office/drawing/2014/main" id="{24EF5331-30CB-3647-94A3-86917834D10C}"/>
              </a:ext>
            </a:extLst>
          </p:cNvPr>
          <p:cNvSpPr/>
          <p:nvPr/>
        </p:nvSpPr>
        <p:spPr>
          <a:xfrm rot="16200000">
            <a:off x="7925303" y="25282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ECE1C869-8C44-3B46-881E-AAFC5608CC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13450" y="1882127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ECE1C869-8C44-3B46-881E-AAFC5608C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50" y="1882127"/>
                <a:ext cx="750397" cy="503588"/>
              </a:xfrm>
              <a:prstGeom prst="rect">
                <a:avLst/>
              </a:prstGeom>
              <a:blipFill>
                <a:blip r:embed="rId1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5B8DF6CB-89B6-2044-9BD2-5F3127A0FF16}"/>
              </a:ext>
            </a:extLst>
          </p:cNvPr>
          <p:cNvSpPr txBox="1">
            <a:spLocks/>
          </p:cNvSpPr>
          <p:nvPr/>
        </p:nvSpPr>
        <p:spPr>
          <a:xfrm>
            <a:off x="7695805" y="1522089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chien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256ADC24-0E1F-0747-A17F-A6653F07A44F}"/>
              </a:ext>
            </a:extLst>
          </p:cNvPr>
          <p:cNvSpPr/>
          <p:nvPr/>
        </p:nvSpPr>
        <p:spPr>
          <a:xfrm rot="16200000">
            <a:off x="7900029" y="51715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>
            <a:extLst>
              <a:ext uri="{FF2B5EF4-FFF2-40B4-BE49-F238E27FC236}">
                <a16:creationId xmlns:a16="http://schemas.microsoft.com/office/drawing/2014/main" id="{183DABB7-91F4-D945-AA92-A7CCB627FACB}"/>
              </a:ext>
            </a:extLst>
          </p:cNvPr>
          <p:cNvSpPr/>
          <p:nvPr/>
        </p:nvSpPr>
        <p:spPr>
          <a:xfrm>
            <a:off x="7344382" y="409227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6406FB1-DAEE-C14D-A979-B5981821AE94}"/>
              </a:ext>
            </a:extLst>
          </p:cNvPr>
          <p:cNvGrpSpPr/>
          <p:nvPr/>
        </p:nvGrpSpPr>
        <p:grpSpPr>
          <a:xfrm rot="16200000">
            <a:off x="8655782" y="4096091"/>
            <a:ext cx="1364224" cy="311369"/>
            <a:chOff x="2297660" y="4140835"/>
            <a:chExt cx="1364224" cy="311369"/>
          </a:xfrm>
        </p:grpSpPr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37E3136C-1D9F-DF43-A763-457CA4D8328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3FF34B2D-FAC9-FD40-9131-28E576C1246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82E43F5-AD5E-5E45-B491-353A10841C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AF57984-4362-BE4D-8F5C-F35A994EE03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CE42A92-0F13-474D-A99A-E597F53EE1A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4BAA489-6DD7-5346-B4A2-8D4C7F4F28A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5F5B24E0-3A0F-F244-8395-0DD910C406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7006" y="2957832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/>
                          <m:t>[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5F5B24E0-3A0F-F244-8395-0DD910C4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006" y="2957832"/>
                <a:ext cx="1240142" cy="503588"/>
              </a:xfrm>
              <a:prstGeom prst="rect">
                <a:avLst/>
              </a:prstGeom>
              <a:blipFill>
                <a:blip r:embed="rId17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ight Arrow 126">
            <a:extLst>
              <a:ext uri="{FF2B5EF4-FFF2-40B4-BE49-F238E27FC236}">
                <a16:creationId xmlns:a16="http://schemas.microsoft.com/office/drawing/2014/main" id="{5B6FAF4A-8F46-2F45-B9B1-D0E83E12798B}"/>
              </a:ext>
            </a:extLst>
          </p:cNvPr>
          <p:cNvSpPr/>
          <p:nvPr/>
        </p:nvSpPr>
        <p:spPr>
          <a:xfrm rot="16200000">
            <a:off x="9078632" y="252829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9C6006D6-136E-C948-BB3E-FBFB0CA509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66779" y="1882125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9C6006D6-136E-C948-BB3E-FBFB0CA50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779" y="1882125"/>
                <a:ext cx="750397" cy="503588"/>
              </a:xfrm>
              <a:prstGeom prst="rect">
                <a:avLst/>
              </a:prstGeom>
              <a:blipFill>
                <a:blip r:embed="rId18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AC5A6D6E-ADA8-2A40-A298-9B5389CE04A7}"/>
              </a:ext>
            </a:extLst>
          </p:cNvPr>
          <p:cNvSpPr txBox="1">
            <a:spLocks/>
          </p:cNvSpPr>
          <p:nvPr/>
        </p:nvSpPr>
        <p:spPr>
          <a:xfrm>
            <a:off x="8849134" y="1522087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30" name="Right Arrow 129">
            <a:extLst>
              <a:ext uri="{FF2B5EF4-FFF2-40B4-BE49-F238E27FC236}">
                <a16:creationId xmlns:a16="http://schemas.microsoft.com/office/drawing/2014/main" id="{3AD5D227-0391-E742-B545-F41EDB7AA868}"/>
              </a:ext>
            </a:extLst>
          </p:cNvPr>
          <p:cNvSpPr/>
          <p:nvPr/>
        </p:nvSpPr>
        <p:spPr>
          <a:xfrm rot="16200000">
            <a:off x="9053358" y="517159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Arrow 130">
            <a:extLst>
              <a:ext uri="{FF2B5EF4-FFF2-40B4-BE49-F238E27FC236}">
                <a16:creationId xmlns:a16="http://schemas.microsoft.com/office/drawing/2014/main" id="{B286ECE6-C3D5-6344-8DEB-4BDC1A3D61E1}"/>
              </a:ext>
            </a:extLst>
          </p:cNvPr>
          <p:cNvSpPr/>
          <p:nvPr/>
        </p:nvSpPr>
        <p:spPr>
          <a:xfrm>
            <a:off x="8497711" y="40922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C48942CC-FF29-0C44-9F78-2988DABB39DA}"/>
              </a:ext>
            </a:extLst>
          </p:cNvPr>
          <p:cNvSpPr txBox="1">
            <a:spLocks/>
          </p:cNvSpPr>
          <p:nvPr/>
        </p:nvSpPr>
        <p:spPr>
          <a:xfrm>
            <a:off x="8699603" y="5636662"/>
            <a:ext cx="107174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latin typeface="Avenir Light" panose="020B0402020203020204" pitchFamily="34" charset="77"/>
              </a:rPr>
              <a:t>chien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DE77E64-C13A-8347-A412-E275E7424C0C}"/>
              </a:ext>
            </a:extLst>
          </p:cNvPr>
          <p:cNvGrpSpPr/>
          <p:nvPr/>
        </p:nvGrpSpPr>
        <p:grpSpPr>
          <a:xfrm rot="16200000">
            <a:off x="9722936" y="4096090"/>
            <a:ext cx="1364224" cy="311369"/>
            <a:chOff x="2297660" y="4140835"/>
            <a:chExt cx="1364224" cy="311369"/>
          </a:xfrm>
        </p:grpSpPr>
        <p:sp>
          <p:nvSpPr>
            <p:cNvPr id="134" name="Rounded Rectangle 133">
              <a:extLst>
                <a:ext uri="{FF2B5EF4-FFF2-40B4-BE49-F238E27FC236}">
                  <a16:creationId xmlns:a16="http://schemas.microsoft.com/office/drawing/2014/main" id="{BE05EC0A-8FBA-3D40-BD5C-2BC860577ED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4D5854AA-F7B1-D345-BFF0-BFA56157EED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AC385B3-B877-1549-A8FE-D48F666D43E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97D0E09-CCBD-4443-AB20-FA2CAA36A06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8544E5EF-58ED-8341-A9E1-E4F872293A94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C07F22A-7C5C-3746-A4BD-257786FDBE87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DFA379A0-3ED0-BA4E-87DB-436D4B75DB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84160" y="2957831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/>
                          <m:t>[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DFA379A0-3ED0-BA4E-87DB-436D4B75D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160" y="2957831"/>
                <a:ext cx="1240142" cy="503588"/>
              </a:xfrm>
              <a:prstGeom prst="rect">
                <a:avLst/>
              </a:prstGeom>
              <a:blipFill>
                <a:blip r:embed="rId19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ight Arrow 140">
            <a:extLst>
              <a:ext uri="{FF2B5EF4-FFF2-40B4-BE49-F238E27FC236}">
                <a16:creationId xmlns:a16="http://schemas.microsoft.com/office/drawing/2014/main" id="{FB14C776-5451-0246-9873-4AC662025985}"/>
              </a:ext>
            </a:extLst>
          </p:cNvPr>
          <p:cNvSpPr/>
          <p:nvPr/>
        </p:nvSpPr>
        <p:spPr>
          <a:xfrm rot="16200000">
            <a:off x="10145786" y="25282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Content Placeholder 2">
                <a:extLst>
                  <a:ext uri="{FF2B5EF4-FFF2-40B4-BE49-F238E27FC236}">
                    <a16:creationId xmlns:a16="http://schemas.microsoft.com/office/drawing/2014/main" id="{AADA5A7D-6800-8741-BD6C-3B0AD5ADEA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33933" y="1882124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2" name="Content Placeholder 2">
                <a:extLst>
                  <a:ext uri="{FF2B5EF4-FFF2-40B4-BE49-F238E27FC236}">
                    <a16:creationId xmlns:a16="http://schemas.microsoft.com/office/drawing/2014/main" id="{AADA5A7D-6800-8741-BD6C-3B0AD5ADE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933" y="1882124"/>
                <a:ext cx="750397" cy="503588"/>
              </a:xfrm>
              <a:prstGeom prst="rect">
                <a:avLst/>
              </a:prstGeom>
              <a:blipFill>
                <a:blip r:embed="rId20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Content Placeholder 2">
            <a:extLst>
              <a:ext uri="{FF2B5EF4-FFF2-40B4-BE49-F238E27FC236}">
                <a16:creationId xmlns:a16="http://schemas.microsoft.com/office/drawing/2014/main" id="{8AEF674E-1819-E642-A0D2-266C17155472}"/>
              </a:ext>
            </a:extLst>
          </p:cNvPr>
          <p:cNvSpPr txBox="1">
            <a:spLocks/>
          </p:cNvSpPr>
          <p:nvPr/>
        </p:nvSpPr>
        <p:spPr>
          <a:xfrm>
            <a:off x="9916288" y="1522086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144" name="Right Arrow 143">
            <a:extLst>
              <a:ext uri="{FF2B5EF4-FFF2-40B4-BE49-F238E27FC236}">
                <a16:creationId xmlns:a16="http://schemas.microsoft.com/office/drawing/2014/main" id="{28DE8C56-D121-0B4B-A514-0F753E30D2C7}"/>
              </a:ext>
            </a:extLst>
          </p:cNvPr>
          <p:cNvSpPr/>
          <p:nvPr/>
        </p:nvSpPr>
        <p:spPr>
          <a:xfrm rot="16200000">
            <a:off x="10120512" y="517158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ight Arrow 144">
            <a:extLst>
              <a:ext uri="{FF2B5EF4-FFF2-40B4-BE49-F238E27FC236}">
                <a16:creationId xmlns:a16="http://schemas.microsoft.com/office/drawing/2014/main" id="{D526AA1B-9F5F-984C-90F6-D7EFC526543A}"/>
              </a:ext>
            </a:extLst>
          </p:cNvPr>
          <p:cNvSpPr/>
          <p:nvPr/>
        </p:nvSpPr>
        <p:spPr>
          <a:xfrm>
            <a:off x="9564865" y="409227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Content Placeholder 2">
            <a:extLst>
              <a:ext uri="{FF2B5EF4-FFF2-40B4-BE49-F238E27FC236}">
                <a16:creationId xmlns:a16="http://schemas.microsoft.com/office/drawing/2014/main" id="{C2ECEE3F-CC0A-534F-89D6-5168FF386993}"/>
              </a:ext>
            </a:extLst>
          </p:cNvPr>
          <p:cNvSpPr txBox="1">
            <a:spLocks/>
          </p:cNvSpPr>
          <p:nvPr/>
        </p:nvSpPr>
        <p:spPr>
          <a:xfrm>
            <a:off x="9766757" y="5636661"/>
            <a:ext cx="107174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latin typeface="Avenir Light" panose="020B0402020203020204" pitchFamily="34" charset="77"/>
              </a:rPr>
              <a:t>brun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id="{9D26A5BC-90A4-FA4C-8F1C-17E6F7BE7965}"/>
              </a:ext>
            </a:extLst>
          </p:cNvPr>
          <p:cNvSpPr txBox="1">
            <a:spLocks/>
          </p:cNvSpPr>
          <p:nvPr/>
        </p:nvSpPr>
        <p:spPr>
          <a:xfrm>
            <a:off x="7914710" y="6194270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29396446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683531"/>
          </a:xfrm>
        </p:spPr>
        <p:txBody>
          <a:bodyPr/>
          <a:lstStyle/>
          <a:p>
            <a:r>
              <a:rPr lang="en-US" dirty="0"/>
              <a:t>seq2seq + 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3FB64-E4EC-E145-91C4-17C132EDE6DD}"/>
              </a:ext>
            </a:extLst>
          </p:cNvPr>
          <p:cNvSpPr txBox="1">
            <a:spLocks/>
          </p:cNvSpPr>
          <p:nvPr/>
        </p:nvSpPr>
        <p:spPr>
          <a:xfrm>
            <a:off x="351175" y="5605672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8F0EC-943F-B642-9E88-EBEF25B12587}"/>
              </a:ext>
            </a:extLst>
          </p:cNvPr>
          <p:cNvSpPr txBox="1">
            <a:spLocks/>
          </p:cNvSpPr>
          <p:nvPr/>
        </p:nvSpPr>
        <p:spPr>
          <a:xfrm>
            <a:off x="247606" y="3936817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AD2C0-AB8A-AF42-A04A-78D3F01D61D4}"/>
              </a:ext>
            </a:extLst>
          </p:cNvPr>
          <p:cNvGrpSpPr/>
          <p:nvPr/>
        </p:nvGrpSpPr>
        <p:grpSpPr>
          <a:xfrm rot="16200000">
            <a:off x="1826690" y="4096093"/>
            <a:ext cx="1364224" cy="311369"/>
            <a:chOff x="2297660" y="4140835"/>
            <a:chExt cx="1364224" cy="31136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BD4ED64-AA4D-9C4B-BF02-166A307C6A6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8D07A2-8DB3-FF4B-83FB-9C0DA1A31BD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CA8966-3493-804C-94DC-486E7325A53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9D7D8D-88D8-B049-B252-46589D067EEF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3FFED8-5FE4-9E4B-BBBA-AAA07045CB6E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0F0EB2-55DD-1847-A974-415F66C404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354270C-E002-174C-AD24-BC9FBC3DA3CC}"/>
              </a:ext>
            </a:extLst>
          </p:cNvPr>
          <p:cNvSpPr/>
          <p:nvPr/>
        </p:nvSpPr>
        <p:spPr>
          <a:xfrm rot="16200000">
            <a:off x="222397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29D828B-A57E-E248-9CAC-9C2D6430236B}"/>
              </a:ext>
            </a:extLst>
          </p:cNvPr>
          <p:cNvSpPr/>
          <p:nvPr/>
        </p:nvSpPr>
        <p:spPr>
          <a:xfrm>
            <a:off x="276154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15C0B8-F3F8-9E4B-8B96-7C5384E5175D}"/>
              </a:ext>
            </a:extLst>
          </p:cNvPr>
          <p:cNvGrpSpPr/>
          <p:nvPr/>
        </p:nvGrpSpPr>
        <p:grpSpPr>
          <a:xfrm rot="16200000">
            <a:off x="2908851" y="4096093"/>
            <a:ext cx="1364224" cy="311369"/>
            <a:chOff x="2297660" y="4140835"/>
            <a:chExt cx="1364224" cy="31136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8EECC21-F458-BA47-8273-9255AAFB336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D67DB8-85DC-4E4E-BD34-43BE77852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6D88-496B-104C-B598-E8AA02A717F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3D46B3-AACA-CA43-B474-18BA9AD81A42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BAFCE1-DE49-7C46-A77A-304998910852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B23BA9-7866-C147-BA2E-A60DA252AC7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DA00DD8-064C-244D-BE70-87F044363121}"/>
              </a:ext>
            </a:extLst>
          </p:cNvPr>
          <p:cNvSpPr/>
          <p:nvPr/>
        </p:nvSpPr>
        <p:spPr>
          <a:xfrm rot="16200000">
            <a:off x="3306140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6ED2B23A-8843-7D45-B1B1-5F3C3D2F4E10}"/>
              </a:ext>
            </a:extLst>
          </p:cNvPr>
          <p:cNvSpPr/>
          <p:nvPr/>
        </p:nvSpPr>
        <p:spPr>
          <a:xfrm>
            <a:off x="3843703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53635-F587-4A47-A006-0B4A3F59EF10}"/>
              </a:ext>
            </a:extLst>
          </p:cNvPr>
          <p:cNvGrpSpPr/>
          <p:nvPr/>
        </p:nvGrpSpPr>
        <p:grpSpPr>
          <a:xfrm rot="16200000">
            <a:off x="3963610" y="4096093"/>
            <a:ext cx="1364224" cy="311369"/>
            <a:chOff x="2297660" y="4140835"/>
            <a:chExt cx="1364224" cy="311369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8B6391-7F09-7A41-A0E3-EB51B592ED0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1991D-DA35-BF4C-8169-1F5CB2D3F069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E3767B-531E-5145-9F5F-7B32F2DAFF7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B904EC-D4E2-B44E-B22C-80E765BD56A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E310FC3-42C0-004F-9DE3-0B890F6F8A58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5D786B3-1898-B747-AB2B-C6585E46CE0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EA838CE-7107-B84B-8EB2-03F27F43FD62}"/>
              </a:ext>
            </a:extLst>
          </p:cNvPr>
          <p:cNvSpPr/>
          <p:nvPr/>
        </p:nvSpPr>
        <p:spPr>
          <a:xfrm rot="16200000">
            <a:off x="4360899" y="517179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6EDDCBB-7A4F-7544-B6C2-3E9DDBEE5F5C}"/>
              </a:ext>
            </a:extLst>
          </p:cNvPr>
          <p:cNvSpPr/>
          <p:nvPr/>
        </p:nvSpPr>
        <p:spPr>
          <a:xfrm>
            <a:off x="4898462" y="407421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6CA2E2-9188-C148-ACB7-D0B6EDAF7487}"/>
              </a:ext>
            </a:extLst>
          </p:cNvPr>
          <p:cNvGrpSpPr/>
          <p:nvPr/>
        </p:nvGrpSpPr>
        <p:grpSpPr>
          <a:xfrm rot="16200000">
            <a:off x="5051854" y="4096092"/>
            <a:ext cx="1364224" cy="311369"/>
            <a:chOff x="2297660" y="4140835"/>
            <a:chExt cx="1364224" cy="311369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CAACEA3-328A-3043-A26F-3AE9F0927CBB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B77AEC6-A08E-2744-813E-99BD0DDDA93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806C57-DC31-7842-9021-2B55A55A2DB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F5DDE2-2E68-CB43-8C45-8A31AAA7C15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AA636B5-23CA-544E-8957-6D111730B0D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957133-0650-B046-A036-DA1C47FBF316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ight Arrow 48">
            <a:extLst>
              <a:ext uri="{FF2B5EF4-FFF2-40B4-BE49-F238E27FC236}">
                <a16:creationId xmlns:a16="http://schemas.microsoft.com/office/drawing/2014/main" id="{8F8AE9A6-82FD-9243-88A4-93A940F360D7}"/>
              </a:ext>
            </a:extLst>
          </p:cNvPr>
          <p:cNvSpPr/>
          <p:nvPr/>
        </p:nvSpPr>
        <p:spPr>
          <a:xfrm rot="16200000">
            <a:off x="5449143" y="51717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D493BA9-7E83-D941-9662-47D78FF8281D}"/>
              </a:ext>
            </a:extLst>
          </p:cNvPr>
          <p:cNvSpPr txBox="1">
            <a:spLocks/>
          </p:cNvSpPr>
          <p:nvPr/>
        </p:nvSpPr>
        <p:spPr>
          <a:xfrm>
            <a:off x="2095059" y="56056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A7779B7-383D-774F-91B7-42843F170DE5}"/>
              </a:ext>
            </a:extLst>
          </p:cNvPr>
          <p:cNvSpPr txBox="1">
            <a:spLocks/>
          </p:cNvSpPr>
          <p:nvPr/>
        </p:nvSpPr>
        <p:spPr>
          <a:xfrm>
            <a:off x="2953045" y="5605672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brown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4D70E6-B900-B947-9CB1-4CA5CA3E82B0}"/>
              </a:ext>
            </a:extLst>
          </p:cNvPr>
          <p:cNvSpPr txBox="1">
            <a:spLocks/>
          </p:cNvSpPr>
          <p:nvPr/>
        </p:nvSpPr>
        <p:spPr>
          <a:xfrm>
            <a:off x="3989836" y="5618468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dog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9D74D270-52C3-1043-8D22-6AC58D74A0C1}"/>
              </a:ext>
            </a:extLst>
          </p:cNvPr>
          <p:cNvSpPr txBox="1">
            <a:spLocks/>
          </p:cNvSpPr>
          <p:nvPr/>
        </p:nvSpPr>
        <p:spPr>
          <a:xfrm>
            <a:off x="5112790" y="5631264"/>
            <a:ext cx="124014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ran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6AADFF0-BE0A-434E-BF97-8FEF40D05CC3}"/>
              </a:ext>
            </a:extLst>
          </p:cNvPr>
          <p:cNvSpPr txBox="1">
            <a:spLocks/>
          </p:cNvSpPr>
          <p:nvPr/>
        </p:nvSpPr>
        <p:spPr>
          <a:xfrm>
            <a:off x="2406384" y="6201113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ENCODER 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119A1441-418E-664F-8EA3-ECF2F2B7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43" y="3012907"/>
                <a:ext cx="466367" cy="503588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B2AD1EE5-4F17-9344-8D9A-3185F518F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3" y="3036969"/>
                <a:ext cx="466367" cy="503588"/>
              </a:xfrm>
              <a:prstGeom prst="rect">
                <a:avLst/>
              </a:prstGeom>
              <a:blipFill>
                <a:blip r:embed="rId4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CA09D565-7B84-6947-88AF-C11F5605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26" y="3037005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556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01AAF66C-C397-D747-B9A1-D0499746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706" y="3025197"/>
                <a:ext cx="466367" cy="503588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DDC6F7-449D-4E49-8498-AA507FBAE23F}"/>
              </a:ext>
            </a:extLst>
          </p:cNvPr>
          <p:cNvGrpSpPr/>
          <p:nvPr/>
        </p:nvGrpSpPr>
        <p:grpSpPr>
          <a:xfrm rot="16200000">
            <a:off x="6329595" y="4096092"/>
            <a:ext cx="1364224" cy="311369"/>
            <a:chOff x="2297660" y="4140835"/>
            <a:chExt cx="1364224" cy="31136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8D126ED-A077-0749-AD18-BD562B28135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6B3A46-B6AA-4C41-950E-EDEF38EC76B7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3D6DD6-1897-734C-820E-5D067ABDA4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34E38CD-817E-BC41-820C-9315D352FC7D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960DEDE-1752-AF49-AEAF-C5296E0840C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A6283F-9FBF-5940-8CBE-35CD256F92E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D19C9573-F3EA-7E41-A88C-2BAAA5600223}"/>
              </a:ext>
            </a:extLst>
          </p:cNvPr>
          <p:cNvSpPr txBox="1">
            <a:spLocks/>
          </p:cNvSpPr>
          <p:nvPr/>
        </p:nvSpPr>
        <p:spPr>
          <a:xfrm>
            <a:off x="6622712" y="5633624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&lt;s&gt;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/>
                          <m:t>[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4D15AC75-08DF-E54C-AC5A-A4EF0AFA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819" y="2957833"/>
                <a:ext cx="1240142" cy="503588"/>
              </a:xfrm>
              <a:prstGeom prst="rect">
                <a:avLst/>
              </a:prstGeom>
              <a:blipFill>
                <a:blip r:embed="rId7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ight Arrow 89">
            <a:extLst>
              <a:ext uri="{FF2B5EF4-FFF2-40B4-BE49-F238E27FC236}">
                <a16:creationId xmlns:a16="http://schemas.microsoft.com/office/drawing/2014/main" id="{8CEA64FA-1B9D-6949-90FF-32B1F496B5F0}"/>
              </a:ext>
            </a:extLst>
          </p:cNvPr>
          <p:cNvSpPr/>
          <p:nvPr/>
        </p:nvSpPr>
        <p:spPr>
          <a:xfrm rot="12116029">
            <a:off x="3248228" y="2536223"/>
            <a:ext cx="2531376" cy="195370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solidFill>
                    <a:schemeClr val="accent4">
                      <a:lumMod val="50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CED2570C-50C5-AA4C-AF01-BC66646DA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555" y="1278162"/>
                <a:ext cx="466367" cy="503588"/>
              </a:xfrm>
              <a:prstGeom prst="rect">
                <a:avLst/>
              </a:prstGeom>
              <a:blipFill>
                <a:blip r:embed="rId8"/>
                <a:stretch>
                  <a:fillRect l="-789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ight Arrow 91">
            <a:extLst>
              <a:ext uri="{FF2B5EF4-FFF2-40B4-BE49-F238E27FC236}">
                <a16:creationId xmlns:a16="http://schemas.microsoft.com/office/drawing/2014/main" id="{512B9E68-930E-B249-A7EA-3C82D362A3A4}"/>
              </a:ext>
            </a:extLst>
          </p:cNvPr>
          <p:cNvSpPr/>
          <p:nvPr/>
        </p:nvSpPr>
        <p:spPr>
          <a:xfrm rot="17919751">
            <a:off x="2180001" y="2558316"/>
            <a:ext cx="1020448" cy="1650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C03F2F6E-B307-5B48-8223-C5DC9847C7DE}"/>
              </a:ext>
            </a:extLst>
          </p:cNvPr>
          <p:cNvSpPr/>
          <p:nvPr/>
        </p:nvSpPr>
        <p:spPr>
          <a:xfrm rot="14738398">
            <a:off x="2897065" y="2550887"/>
            <a:ext cx="917484" cy="176364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19304C6-32EB-1442-9FAE-B0E0E5DC3879}"/>
              </a:ext>
            </a:extLst>
          </p:cNvPr>
          <p:cNvSpPr/>
          <p:nvPr/>
        </p:nvSpPr>
        <p:spPr>
          <a:xfrm rot="12608806">
            <a:off x="3194376" y="2514610"/>
            <a:ext cx="1594645" cy="19037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DD6C7D13-5081-CC47-826B-E048F61E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302" y="2242536"/>
                <a:ext cx="466367" cy="503588"/>
              </a:xfrm>
              <a:prstGeom prst="rect">
                <a:avLst/>
              </a:prstGeom>
              <a:blipFill>
                <a:blip r:embed="rId9"/>
                <a:stretch>
                  <a:fillRect l="-5263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C74307C9-BA12-DC45-90C2-9E82411F3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17" y="2392877"/>
                <a:ext cx="466367" cy="503588"/>
              </a:xfrm>
              <a:prstGeom prst="rect">
                <a:avLst/>
              </a:prstGeom>
              <a:blipFill>
                <a:blip r:embed="rId10"/>
                <a:stretch>
                  <a:fillRect l="-5263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F394299B-491F-024D-8E62-07AD3289E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555" y="2314837"/>
                <a:ext cx="466367" cy="503588"/>
              </a:xfrm>
              <a:prstGeom prst="rect">
                <a:avLst/>
              </a:prstGeom>
              <a:blipFill>
                <a:blip r:embed="rId11"/>
                <a:stretch>
                  <a:fillRect l="-8108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D577611F-CBFA-F149-B756-7D807BFE7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18" y="2206456"/>
                <a:ext cx="466367" cy="503588"/>
              </a:xfrm>
              <a:prstGeom prst="rect">
                <a:avLst/>
              </a:prstGeom>
              <a:blipFill>
                <a:blip r:embed="rId12"/>
                <a:stretch>
                  <a:fillRect l="-5263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C8116640-0040-0344-9FF8-3338666B0931}"/>
              </a:ext>
            </a:extLst>
          </p:cNvPr>
          <p:cNvGrpSpPr/>
          <p:nvPr/>
        </p:nvGrpSpPr>
        <p:grpSpPr>
          <a:xfrm>
            <a:off x="2552250" y="1809404"/>
            <a:ext cx="1364224" cy="311369"/>
            <a:chOff x="2297660" y="4140835"/>
            <a:chExt cx="1364224" cy="311369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646BC252-57B8-9943-B462-B46CBC33F826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EAC6CBE-024D-FB4E-8345-5129FA4EEAD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A5E85BC-44A2-F14D-A15A-F41BBE0CCF52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ECEEC5A-0DE6-E64E-B713-EEE62611136A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29C7AFE-40FF-EA4B-B54C-7B44705B48BB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AEDCBE0-29FA-5E4B-9FE0-C04EF51557C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b="1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REMEMBER: </a:t>
                </a:r>
                <a:r>
                  <a:rPr lang="en-US" sz="20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each attention weight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is based on the </a:t>
                </a:r>
                <a:r>
                  <a:rPr lang="en-US" sz="2000" b="1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decoder’s</a:t>
                </a:r>
                <a:r>
                  <a:rPr lang="en-US" sz="20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 current hidden state, too. </a:t>
                </a:r>
                <a:endParaRPr lang="en-US" sz="20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933C633F-7F4D-F240-AEF9-1967C675C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6" y="881334"/>
                <a:ext cx="10579646" cy="471462"/>
              </a:xfrm>
              <a:prstGeom prst="rect">
                <a:avLst/>
              </a:prstGeom>
              <a:blipFill>
                <a:blip r:embed="rId13"/>
                <a:stretch>
                  <a:fillRect l="-600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ight Arrow 87">
            <a:extLst>
              <a:ext uri="{FF2B5EF4-FFF2-40B4-BE49-F238E27FC236}">
                <a16:creationId xmlns:a16="http://schemas.microsoft.com/office/drawing/2014/main" id="{714CF3EF-521C-9B48-AAEB-EB197B755305}"/>
              </a:ext>
            </a:extLst>
          </p:cNvPr>
          <p:cNvSpPr/>
          <p:nvPr/>
        </p:nvSpPr>
        <p:spPr>
          <a:xfrm rot="16200000">
            <a:off x="6752445" y="252829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EE4A92D7-E600-4F4E-A249-34C08BA64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92" y="1882126"/>
                <a:ext cx="750397" cy="503588"/>
              </a:xfrm>
              <a:prstGeom prst="rect">
                <a:avLst/>
              </a:prstGeom>
              <a:blipFill>
                <a:blip r:embed="rId1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B1548CAF-6C5C-074F-A6FF-9C217F408596}"/>
              </a:ext>
            </a:extLst>
          </p:cNvPr>
          <p:cNvSpPr txBox="1">
            <a:spLocks/>
          </p:cNvSpPr>
          <p:nvPr/>
        </p:nvSpPr>
        <p:spPr>
          <a:xfrm>
            <a:off x="6604530" y="1522089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Le</a:t>
            </a: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D46EAB3D-8A52-454D-84A6-41F4060DA81F}"/>
              </a:ext>
            </a:extLst>
          </p:cNvPr>
          <p:cNvSpPr/>
          <p:nvPr/>
        </p:nvSpPr>
        <p:spPr>
          <a:xfrm rot="16200000">
            <a:off x="6727171" y="517159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DE2D8EC-BAF7-FD40-9F24-0D1C81460D70}"/>
              </a:ext>
            </a:extLst>
          </p:cNvPr>
          <p:cNvGrpSpPr/>
          <p:nvPr/>
        </p:nvGrpSpPr>
        <p:grpSpPr>
          <a:xfrm rot="16200000">
            <a:off x="7502453" y="4096093"/>
            <a:ext cx="1364224" cy="311369"/>
            <a:chOff x="2297660" y="4140835"/>
            <a:chExt cx="1364224" cy="311369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55E56AB8-C141-604C-B57A-5ED66B7AE9A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93ED199-BE73-5240-84A1-2E08600C502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992F0A5-23EB-DB4E-B973-D6BE8214839C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58E0FFF-59F5-2D46-A104-17710D1A2AD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46577CE-E0FD-1E48-ABAF-65E79381F1A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F658B19-9141-C841-B357-BB01C196817A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271E872E-2AE4-2E49-A9F9-4A0AD9D72C97}"/>
              </a:ext>
            </a:extLst>
          </p:cNvPr>
          <p:cNvSpPr txBox="1">
            <a:spLocks/>
          </p:cNvSpPr>
          <p:nvPr/>
        </p:nvSpPr>
        <p:spPr>
          <a:xfrm>
            <a:off x="7795570" y="5633625"/>
            <a:ext cx="721670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5AC48D60-FA24-B94F-88A4-E51155170C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3677" y="2957834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/>
                          <m:t>[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5AC48D60-FA24-B94F-88A4-E5115517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677" y="2957834"/>
                <a:ext cx="1240142" cy="503588"/>
              </a:xfrm>
              <a:prstGeom prst="rect">
                <a:avLst/>
              </a:prstGeom>
              <a:blipFill>
                <a:blip r:embed="rId15"/>
                <a:stretch>
                  <a:fillRect l="-1020" r="-4082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ight Arrow 112">
            <a:extLst>
              <a:ext uri="{FF2B5EF4-FFF2-40B4-BE49-F238E27FC236}">
                <a16:creationId xmlns:a16="http://schemas.microsoft.com/office/drawing/2014/main" id="{24EF5331-30CB-3647-94A3-86917834D10C}"/>
              </a:ext>
            </a:extLst>
          </p:cNvPr>
          <p:cNvSpPr/>
          <p:nvPr/>
        </p:nvSpPr>
        <p:spPr>
          <a:xfrm rot="16200000">
            <a:off x="7925303" y="252829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ECE1C869-8C44-3B46-881E-AAFC5608CC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13450" y="1882127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ECE1C869-8C44-3B46-881E-AAFC5608C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50" y="1882127"/>
                <a:ext cx="750397" cy="503588"/>
              </a:xfrm>
              <a:prstGeom prst="rect">
                <a:avLst/>
              </a:prstGeom>
              <a:blipFill>
                <a:blip r:embed="rId1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5B8DF6CB-89B6-2044-9BD2-5F3127A0FF16}"/>
              </a:ext>
            </a:extLst>
          </p:cNvPr>
          <p:cNvSpPr txBox="1">
            <a:spLocks/>
          </p:cNvSpPr>
          <p:nvPr/>
        </p:nvSpPr>
        <p:spPr>
          <a:xfrm>
            <a:off x="7695805" y="1522089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chien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256ADC24-0E1F-0747-A17F-A6653F07A44F}"/>
              </a:ext>
            </a:extLst>
          </p:cNvPr>
          <p:cNvSpPr/>
          <p:nvPr/>
        </p:nvSpPr>
        <p:spPr>
          <a:xfrm rot="16200000">
            <a:off x="7900029" y="517159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>
            <a:extLst>
              <a:ext uri="{FF2B5EF4-FFF2-40B4-BE49-F238E27FC236}">
                <a16:creationId xmlns:a16="http://schemas.microsoft.com/office/drawing/2014/main" id="{183DABB7-91F4-D945-AA92-A7CCB627FACB}"/>
              </a:ext>
            </a:extLst>
          </p:cNvPr>
          <p:cNvSpPr/>
          <p:nvPr/>
        </p:nvSpPr>
        <p:spPr>
          <a:xfrm>
            <a:off x="7344382" y="409227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6406FB1-DAEE-C14D-A979-B5981821AE94}"/>
              </a:ext>
            </a:extLst>
          </p:cNvPr>
          <p:cNvGrpSpPr/>
          <p:nvPr/>
        </p:nvGrpSpPr>
        <p:grpSpPr>
          <a:xfrm rot="16200000">
            <a:off x="8655782" y="4096091"/>
            <a:ext cx="1364224" cy="311369"/>
            <a:chOff x="2297660" y="4140835"/>
            <a:chExt cx="1364224" cy="311369"/>
          </a:xfrm>
        </p:grpSpPr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37E3136C-1D9F-DF43-A763-457CA4D8328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3FF34B2D-FAC9-FD40-9131-28E576C1246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82E43F5-AD5E-5E45-B491-353A10841CE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AF57984-4362-BE4D-8F5C-F35A994EE039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CE42A92-0F13-474D-A99A-E597F53EE1A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4BAA489-6DD7-5346-B4A2-8D4C7F4F28A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5F5B24E0-3A0F-F244-8395-0DD910C406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7006" y="2957832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/>
                          <m:t>[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5F5B24E0-3A0F-F244-8395-0DD910C4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006" y="2957832"/>
                <a:ext cx="1240142" cy="503588"/>
              </a:xfrm>
              <a:prstGeom prst="rect">
                <a:avLst/>
              </a:prstGeom>
              <a:blipFill>
                <a:blip r:embed="rId17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ight Arrow 126">
            <a:extLst>
              <a:ext uri="{FF2B5EF4-FFF2-40B4-BE49-F238E27FC236}">
                <a16:creationId xmlns:a16="http://schemas.microsoft.com/office/drawing/2014/main" id="{5B6FAF4A-8F46-2F45-B9B1-D0E83E12798B}"/>
              </a:ext>
            </a:extLst>
          </p:cNvPr>
          <p:cNvSpPr/>
          <p:nvPr/>
        </p:nvSpPr>
        <p:spPr>
          <a:xfrm rot="16200000">
            <a:off x="9078632" y="2528297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9C6006D6-136E-C948-BB3E-FBFB0CA509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66779" y="1882125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9C6006D6-136E-C948-BB3E-FBFB0CA50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779" y="1882125"/>
                <a:ext cx="750397" cy="503588"/>
              </a:xfrm>
              <a:prstGeom prst="rect">
                <a:avLst/>
              </a:prstGeom>
              <a:blipFill>
                <a:blip r:embed="rId18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AC5A6D6E-ADA8-2A40-A298-9B5389CE04A7}"/>
              </a:ext>
            </a:extLst>
          </p:cNvPr>
          <p:cNvSpPr txBox="1">
            <a:spLocks/>
          </p:cNvSpPr>
          <p:nvPr/>
        </p:nvSpPr>
        <p:spPr>
          <a:xfrm>
            <a:off x="8849134" y="1522087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brun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30" name="Right Arrow 129">
            <a:extLst>
              <a:ext uri="{FF2B5EF4-FFF2-40B4-BE49-F238E27FC236}">
                <a16:creationId xmlns:a16="http://schemas.microsoft.com/office/drawing/2014/main" id="{3AD5D227-0391-E742-B545-F41EDB7AA868}"/>
              </a:ext>
            </a:extLst>
          </p:cNvPr>
          <p:cNvSpPr/>
          <p:nvPr/>
        </p:nvSpPr>
        <p:spPr>
          <a:xfrm rot="16200000">
            <a:off x="9053358" y="5171590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Arrow 130">
            <a:extLst>
              <a:ext uri="{FF2B5EF4-FFF2-40B4-BE49-F238E27FC236}">
                <a16:creationId xmlns:a16="http://schemas.microsoft.com/office/drawing/2014/main" id="{B286ECE6-C3D5-6344-8DEB-4BDC1A3D61E1}"/>
              </a:ext>
            </a:extLst>
          </p:cNvPr>
          <p:cNvSpPr/>
          <p:nvPr/>
        </p:nvSpPr>
        <p:spPr>
          <a:xfrm>
            <a:off x="8497711" y="4092273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C48942CC-FF29-0C44-9F78-2988DABB39DA}"/>
              </a:ext>
            </a:extLst>
          </p:cNvPr>
          <p:cNvSpPr txBox="1">
            <a:spLocks/>
          </p:cNvSpPr>
          <p:nvPr/>
        </p:nvSpPr>
        <p:spPr>
          <a:xfrm>
            <a:off x="8699603" y="5636662"/>
            <a:ext cx="107174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latin typeface="Avenir Light" panose="020B0402020203020204" pitchFamily="34" charset="77"/>
              </a:rPr>
              <a:t>chien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DE77E64-C13A-8347-A412-E275E7424C0C}"/>
              </a:ext>
            </a:extLst>
          </p:cNvPr>
          <p:cNvGrpSpPr/>
          <p:nvPr/>
        </p:nvGrpSpPr>
        <p:grpSpPr>
          <a:xfrm rot="16200000">
            <a:off x="9722936" y="4096090"/>
            <a:ext cx="1364224" cy="311369"/>
            <a:chOff x="2297660" y="4140835"/>
            <a:chExt cx="1364224" cy="311369"/>
          </a:xfrm>
        </p:grpSpPr>
        <p:sp>
          <p:nvSpPr>
            <p:cNvPr id="134" name="Rounded Rectangle 133">
              <a:extLst>
                <a:ext uri="{FF2B5EF4-FFF2-40B4-BE49-F238E27FC236}">
                  <a16:creationId xmlns:a16="http://schemas.microsoft.com/office/drawing/2014/main" id="{BE05EC0A-8FBA-3D40-BD5C-2BC860577ED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4D5854AA-F7B1-D345-BFF0-BFA56157EED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AC385B3-B877-1549-A8FE-D48F666D43E3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97D0E09-CCBD-4443-AB20-FA2CAA36A06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8544E5EF-58ED-8341-A9E1-E4F872293A94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C07F22A-7C5C-3746-A4BD-257786FDBE87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DFA379A0-3ED0-BA4E-87DB-436D4B75DB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84160" y="2957831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/>
                          <m:t>[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DFA379A0-3ED0-BA4E-87DB-436D4B75D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160" y="2957831"/>
                <a:ext cx="1240142" cy="503588"/>
              </a:xfrm>
              <a:prstGeom prst="rect">
                <a:avLst/>
              </a:prstGeom>
              <a:blipFill>
                <a:blip r:embed="rId19"/>
                <a:stretch>
                  <a:fillRect r="-404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ight Arrow 140">
            <a:extLst>
              <a:ext uri="{FF2B5EF4-FFF2-40B4-BE49-F238E27FC236}">
                <a16:creationId xmlns:a16="http://schemas.microsoft.com/office/drawing/2014/main" id="{FB14C776-5451-0246-9873-4AC662025985}"/>
              </a:ext>
            </a:extLst>
          </p:cNvPr>
          <p:cNvSpPr/>
          <p:nvPr/>
        </p:nvSpPr>
        <p:spPr>
          <a:xfrm rot="16200000">
            <a:off x="10145786" y="25282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Content Placeholder 2">
                <a:extLst>
                  <a:ext uri="{FF2B5EF4-FFF2-40B4-BE49-F238E27FC236}">
                    <a16:creationId xmlns:a16="http://schemas.microsoft.com/office/drawing/2014/main" id="{AADA5A7D-6800-8741-BD6C-3B0AD5ADEA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33933" y="1882124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2" name="Content Placeholder 2">
                <a:extLst>
                  <a:ext uri="{FF2B5EF4-FFF2-40B4-BE49-F238E27FC236}">
                    <a16:creationId xmlns:a16="http://schemas.microsoft.com/office/drawing/2014/main" id="{AADA5A7D-6800-8741-BD6C-3B0AD5ADE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933" y="1882124"/>
                <a:ext cx="750397" cy="503588"/>
              </a:xfrm>
              <a:prstGeom prst="rect">
                <a:avLst/>
              </a:prstGeom>
              <a:blipFill>
                <a:blip r:embed="rId20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Content Placeholder 2">
            <a:extLst>
              <a:ext uri="{FF2B5EF4-FFF2-40B4-BE49-F238E27FC236}">
                <a16:creationId xmlns:a16="http://schemas.microsoft.com/office/drawing/2014/main" id="{8AEF674E-1819-E642-A0D2-266C17155472}"/>
              </a:ext>
            </a:extLst>
          </p:cNvPr>
          <p:cNvSpPr txBox="1">
            <a:spLocks/>
          </p:cNvSpPr>
          <p:nvPr/>
        </p:nvSpPr>
        <p:spPr>
          <a:xfrm>
            <a:off x="9916288" y="1522086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144" name="Right Arrow 143">
            <a:extLst>
              <a:ext uri="{FF2B5EF4-FFF2-40B4-BE49-F238E27FC236}">
                <a16:creationId xmlns:a16="http://schemas.microsoft.com/office/drawing/2014/main" id="{28DE8C56-D121-0B4B-A514-0F753E30D2C7}"/>
              </a:ext>
            </a:extLst>
          </p:cNvPr>
          <p:cNvSpPr/>
          <p:nvPr/>
        </p:nvSpPr>
        <p:spPr>
          <a:xfrm rot="16200000">
            <a:off x="10120512" y="5171589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ight Arrow 144">
            <a:extLst>
              <a:ext uri="{FF2B5EF4-FFF2-40B4-BE49-F238E27FC236}">
                <a16:creationId xmlns:a16="http://schemas.microsoft.com/office/drawing/2014/main" id="{D526AA1B-9F5F-984C-90F6-D7EFC526543A}"/>
              </a:ext>
            </a:extLst>
          </p:cNvPr>
          <p:cNvSpPr/>
          <p:nvPr/>
        </p:nvSpPr>
        <p:spPr>
          <a:xfrm>
            <a:off x="9564865" y="409227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Content Placeholder 2">
            <a:extLst>
              <a:ext uri="{FF2B5EF4-FFF2-40B4-BE49-F238E27FC236}">
                <a16:creationId xmlns:a16="http://schemas.microsoft.com/office/drawing/2014/main" id="{C2ECEE3F-CC0A-534F-89D6-5168FF386993}"/>
              </a:ext>
            </a:extLst>
          </p:cNvPr>
          <p:cNvSpPr txBox="1">
            <a:spLocks/>
          </p:cNvSpPr>
          <p:nvPr/>
        </p:nvSpPr>
        <p:spPr>
          <a:xfrm>
            <a:off x="9766757" y="5636661"/>
            <a:ext cx="107174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latin typeface="Avenir Light" panose="020B0402020203020204" pitchFamily="34" charset="77"/>
              </a:rPr>
              <a:t>brun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DCB0684-869D-8242-A2BC-1B62E2F84AC5}"/>
              </a:ext>
            </a:extLst>
          </p:cNvPr>
          <p:cNvGrpSpPr/>
          <p:nvPr/>
        </p:nvGrpSpPr>
        <p:grpSpPr>
          <a:xfrm rot="16200000">
            <a:off x="10812837" y="4096089"/>
            <a:ext cx="1364224" cy="311369"/>
            <a:chOff x="2297660" y="4140835"/>
            <a:chExt cx="1364224" cy="311369"/>
          </a:xfrm>
        </p:grpSpPr>
        <p:sp>
          <p:nvSpPr>
            <p:cNvPr id="148" name="Rounded Rectangle 147">
              <a:extLst>
                <a:ext uri="{FF2B5EF4-FFF2-40B4-BE49-F238E27FC236}">
                  <a16:creationId xmlns:a16="http://schemas.microsoft.com/office/drawing/2014/main" id="{0E369FA7-0A08-8648-A635-EDB14FDE63CD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CC9406D1-5EFF-0B4C-90E3-C84E54736DB3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6E71AFB2-6BAE-8743-A181-148912D158E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630A6B5F-BEA8-054C-8D52-7D427607F3D0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4F7A92EE-6EFE-5D45-BAC6-37579980EBF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EA6C9928-F97A-214C-BBE2-AEEC8A8845E1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Content Placeholder 2">
                <a:extLst>
                  <a:ext uri="{FF2B5EF4-FFF2-40B4-BE49-F238E27FC236}">
                    <a16:creationId xmlns:a16="http://schemas.microsoft.com/office/drawing/2014/main" id="{1A0E8248-F246-434B-98E8-110CFFE6E7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74061" y="2957830"/>
                <a:ext cx="1240142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/>
                          <m:t>[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]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4" name="Content Placeholder 2">
                <a:extLst>
                  <a:ext uri="{FF2B5EF4-FFF2-40B4-BE49-F238E27FC236}">
                    <a16:creationId xmlns:a16="http://schemas.microsoft.com/office/drawing/2014/main" id="{1A0E8248-F246-434B-98E8-110CFFE6E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061" y="2957830"/>
                <a:ext cx="1240142" cy="503588"/>
              </a:xfrm>
              <a:prstGeom prst="rect">
                <a:avLst/>
              </a:prstGeom>
              <a:blipFill>
                <a:blip r:embed="rId21"/>
                <a:stretch>
                  <a:fillRect r="-4040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Right Arrow 154">
            <a:extLst>
              <a:ext uri="{FF2B5EF4-FFF2-40B4-BE49-F238E27FC236}">
                <a16:creationId xmlns:a16="http://schemas.microsoft.com/office/drawing/2014/main" id="{341D1E8C-D842-1A4E-8F5E-5B8E13A21FFC}"/>
              </a:ext>
            </a:extLst>
          </p:cNvPr>
          <p:cNvSpPr/>
          <p:nvPr/>
        </p:nvSpPr>
        <p:spPr>
          <a:xfrm rot="16200000">
            <a:off x="11235687" y="252829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Content Placeholder 2">
                <a:extLst>
                  <a:ext uri="{FF2B5EF4-FFF2-40B4-BE49-F238E27FC236}">
                    <a16:creationId xmlns:a16="http://schemas.microsoft.com/office/drawing/2014/main" id="{6EE72653-222F-C547-9CCA-45C08E97CB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23834" y="1882123"/>
                <a:ext cx="75039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6" name="Content Placeholder 2">
                <a:extLst>
                  <a:ext uri="{FF2B5EF4-FFF2-40B4-BE49-F238E27FC236}">
                    <a16:creationId xmlns:a16="http://schemas.microsoft.com/office/drawing/2014/main" id="{6EE72653-222F-C547-9CCA-45C08E97C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3834" y="1882123"/>
                <a:ext cx="750397" cy="503588"/>
              </a:xfrm>
              <a:prstGeom prst="rect">
                <a:avLst/>
              </a:prstGeom>
              <a:blipFill>
                <a:blip r:embed="rId22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C3F4CC63-EA7D-7846-BED1-29EE29D9E6E4}"/>
              </a:ext>
            </a:extLst>
          </p:cNvPr>
          <p:cNvSpPr txBox="1">
            <a:spLocks/>
          </p:cNvSpPr>
          <p:nvPr/>
        </p:nvSpPr>
        <p:spPr>
          <a:xfrm>
            <a:off x="11006189" y="1522085"/>
            <a:ext cx="1026432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couru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58" name="Right Arrow 157">
            <a:extLst>
              <a:ext uri="{FF2B5EF4-FFF2-40B4-BE49-F238E27FC236}">
                <a16:creationId xmlns:a16="http://schemas.microsoft.com/office/drawing/2014/main" id="{F4F8D420-FBDE-8449-A6A5-146A130B0E01}"/>
              </a:ext>
            </a:extLst>
          </p:cNvPr>
          <p:cNvSpPr/>
          <p:nvPr/>
        </p:nvSpPr>
        <p:spPr>
          <a:xfrm rot="16200000">
            <a:off x="11210413" y="517158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ight Arrow 158">
            <a:extLst>
              <a:ext uri="{FF2B5EF4-FFF2-40B4-BE49-F238E27FC236}">
                <a16:creationId xmlns:a16="http://schemas.microsoft.com/office/drawing/2014/main" id="{DDB49701-9D97-E443-81BD-F5BF523FD9E1}"/>
              </a:ext>
            </a:extLst>
          </p:cNvPr>
          <p:cNvSpPr/>
          <p:nvPr/>
        </p:nvSpPr>
        <p:spPr>
          <a:xfrm>
            <a:off x="10654766" y="409227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Content Placeholder 2">
            <a:extLst>
              <a:ext uri="{FF2B5EF4-FFF2-40B4-BE49-F238E27FC236}">
                <a16:creationId xmlns:a16="http://schemas.microsoft.com/office/drawing/2014/main" id="{EE3C5804-5908-2F44-B079-A177ACB86D3D}"/>
              </a:ext>
            </a:extLst>
          </p:cNvPr>
          <p:cNvSpPr txBox="1">
            <a:spLocks/>
          </p:cNvSpPr>
          <p:nvPr/>
        </p:nvSpPr>
        <p:spPr>
          <a:xfrm>
            <a:off x="10856658" y="5636660"/>
            <a:ext cx="107174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a</a:t>
            </a:r>
          </a:p>
        </p:txBody>
      </p:sp>
      <p:sp>
        <p:nvSpPr>
          <p:cNvPr id="161" name="Content Placeholder 2">
            <a:extLst>
              <a:ext uri="{FF2B5EF4-FFF2-40B4-BE49-F238E27FC236}">
                <a16:creationId xmlns:a16="http://schemas.microsoft.com/office/drawing/2014/main" id="{E002A67B-757A-EC42-81DC-C257177F2E34}"/>
              </a:ext>
            </a:extLst>
          </p:cNvPr>
          <p:cNvSpPr txBox="1">
            <a:spLocks/>
          </p:cNvSpPr>
          <p:nvPr/>
        </p:nvSpPr>
        <p:spPr>
          <a:xfrm>
            <a:off x="7914710" y="6194270"/>
            <a:ext cx="256579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56707018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34710-147C-5E41-A84B-D7FBD947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94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B69C0-91CE-D64B-953F-9DD0D1F4D216}"/>
              </a:ext>
            </a:extLst>
          </p:cNvPr>
          <p:cNvSpPr/>
          <p:nvPr/>
        </p:nvSpPr>
        <p:spPr>
          <a:xfrm>
            <a:off x="88900" y="6444475"/>
            <a:ext cx="535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highlight>
                  <a:srgbClr val="FFFF00"/>
                </a:highlight>
              </a:rPr>
              <a:t>Photo credit</a:t>
            </a:r>
            <a:r>
              <a:rPr lang="en-US" sz="1200" dirty="0">
                <a:solidFill>
                  <a:srgbClr val="FF0000"/>
                </a:solidFill>
              </a:rPr>
              <a:t>: https://</a:t>
            </a:r>
            <a:r>
              <a:rPr lang="en-US" sz="1200" dirty="0" err="1">
                <a:solidFill>
                  <a:srgbClr val="FF0000"/>
                </a:solidFill>
              </a:rPr>
              <a:t>lena-voita.github.io</a:t>
            </a:r>
            <a:r>
              <a:rPr lang="en-US" sz="1200" dirty="0">
                <a:solidFill>
                  <a:srgbClr val="FF0000"/>
                </a:solidFill>
              </a:rPr>
              <a:t>/</a:t>
            </a:r>
            <a:r>
              <a:rPr lang="en-US" sz="1200" dirty="0" err="1">
                <a:solidFill>
                  <a:srgbClr val="FF0000"/>
                </a:solidFill>
              </a:rPr>
              <a:t>nlp_course</a:t>
            </a:r>
            <a:r>
              <a:rPr lang="en-US" sz="1200" dirty="0">
                <a:solidFill>
                  <a:srgbClr val="FF0000"/>
                </a:solidFill>
              </a:rPr>
              <a:t>/seq2seq_and_attention.html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50D6D-42F4-F543-9976-D08AE657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527" y="1030999"/>
            <a:ext cx="8153946" cy="52896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5F9F37-0C9E-B344-936A-906F0D8F92BD}"/>
              </a:ext>
            </a:extLst>
          </p:cNvPr>
          <p:cNvSpPr/>
          <p:nvPr/>
        </p:nvSpPr>
        <p:spPr>
          <a:xfrm>
            <a:off x="1841500" y="204981"/>
            <a:ext cx="8750300" cy="845679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2F9F65-22D2-F142-9485-91A8FD7F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57976"/>
            <a:ext cx="9410701" cy="625438"/>
          </a:xfrm>
        </p:spPr>
        <p:txBody>
          <a:bodyPr>
            <a:normAutofit/>
          </a:bodyPr>
          <a:lstStyle/>
          <a:p>
            <a:r>
              <a:rPr lang="en-US" sz="2000" dirty="0"/>
              <a:t>For convenience, here’s the Attention calculation summarized on 1 slide</a:t>
            </a:r>
          </a:p>
        </p:txBody>
      </p:sp>
    </p:spTree>
    <p:extLst>
      <p:ext uri="{BB962C8B-B14F-4D97-AF65-F5344CB8AC3E}">
        <p14:creationId xmlns:p14="http://schemas.microsoft.com/office/powerpoint/2010/main" val="195059245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34710-147C-5E41-A84B-D7FBD947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95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B69C0-91CE-D64B-953F-9DD0D1F4D216}"/>
              </a:ext>
            </a:extLst>
          </p:cNvPr>
          <p:cNvSpPr/>
          <p:nvPr/>
        </p:nvSpPr>
        <p:spPr>
          <a:xfrm>
            <a:off x="88900" y="6444475"/>
            <a:ext cx="535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highlight>
                  <a:srgbClr val="FFFF00"/>
                </a:highlight>
              </a:rPr>
              <a:t>Photo credit</a:t>
            </a:r>
            <a:r>
              <a:rPr lang="en-US" sz="1200" dirty="0">
                <a:solidFill>
                  <a:srgbClr val="FF0000"/>
                </a:solidFill>
              </a:rPr>
              <a:t>: https://</a:t>
            </a:r>
            <a:r>
              <a:rPr lang="en-US" sz="1200" dirty="0" err="1">
                <a:solidFill>
                  <a:srgbClr val="FF0000"/>
                </a:solidFill>
              </a:rPr>
              <a:t>lena-voita.github.io</a:t>
            </a:r>
            <a:r>
              <a:rPr lang="en-US" sz="1200" dirty="0">
                <a:solidFill>
                  <a:srgbClr val="FF0000"/>
                </a:solidFill>
              </a:rPr>
              <a:t>/</a:t>
            </a:r>
            <a:r>
              <a:rPr lang="en-US" sz="1200" dirty="0" err="1">
                <a:solidFill>
                  <a:srgbClr val="FF0000"/>
                </a:solidFill>
              </a:rPr>
              <a:t>nlp_course</a:t>
            </a:r>
            <a:r>
              <a:rPr lang="en-US" sz="1200" dirty="0">
                <a:solidFill>
                  <a:srgbClr val="FF0000"/>
                </a:solidFill>
              </a:rPr>
              <a:t>/seq2seq_and_attention.html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50D6D-42F4-F543-9976-D08AE657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527" y="1030999"/>
            <a:ext cx="8153946" cy="52896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5F9F37-0C9E-B344-936A-906F0D8F92BD}"/>
              </a:ext>
            </a:extLst>
          </p:cNvPr>
          <p:cNvSpPr/>
          <p:nvPr/>
        </p:nvSpPr>
        <p:spPr>
          <a:xfrm>
            <a:off x="1841500" y="204981"/>
            <a:ext cx="8750300" cy="845679"/>
          </a:xfrm>
          <a:prstGeom prst="rect">
            <a:avLst/>
          </a:prstGeom>
          <a:solidFill>
            <a:srgbClr val="FFFF00"/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2F9F65-22D2-F142-9485-91A8FD7F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57976"/>
            <a:ext cx="9410701" cy="625438"/>
          </a:xfrm>
        </p:spPr>
        <p:txBody>
          <a:bodyPr>
            <a:normAutofit/>
          </a:bodyPr>
          <a:lstStyle/>
          <a:p>
            <a:r>
              <a:rPr lang="en-US" sz="2000" dirty="0"/>
              <a:t>For convenience, here’s the Attention calculation summarized on 1 slide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9F6F4A-ABB1-9344-9E25-8739680DED0D}"/>
              </a:ext>
            </a:extLst>
          </p:cNvPr>
          <p:cNvSpPr/>
          <p:nvPr/>
        </p:nvSpPr>
        <p:spPr>
          <a:xfrm>
            <a:off x="1474049" y="4724400"/>
            <a:ext cx="9243902" cy="1720074"/>
          </a:xfrm>
          <a:prstGeom prst="rect">
            <a:avLst/>
          </a:prstGeom>
          <a:solidFill>
            <a:schemeClr val="lt1">
              <a:alpha val="7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F329F-FAE1-9848-A2BE-9EE70E23727F}"/>
              </a:ext>
            </a:extLst>
          </p:cNvPr>
          <p:cNvSpPr/>
          <p:nvPr/>
        </p:nvSpPr>
        <p:spPr>
          <a:xfrm>
            <a:off x="2057400" y="1147616"/>
            <a:ext cx="9243902" cy="2522684"/>
          </a:xfrm>
          <a:prstGeom prst="rect">
            <a:avLst/>
          </a:prstGeom>
          <a:solidFill>
            <a:schemeClr val="lt1">
              <a:alpha val="7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9">
            <a:extLst>
              <a:ext uri="{FF2B5EF4-FFF2-40B4-BE49-F238E27FC236}">
                <a16:creationId xmlns:a16="http://schemas.microsoft.com/office/drawing/2014/main" id="{1FADFEA0-B911-6B4F-A4A6-159FA543195E}"/>
              </a:ext>
            </a:extLst>
          </p:cNvPr>
          <p:cNvSpPr/>
          <p:nvPr/>
        </p:nvSpPr>
        <p:spPr>
          <a:xfrm flipH="1">
            <a:off x="3371988" y="1828799"/>
            <a:ext cx="7607299" cy="2522683"/>
          </a:xfrm>
          <a:custGeom>
            <a:avLst/>
            <a:gdLst>
              <a:gd name="connsiteX0" fmla="*/ 0 w 3327399"/>
              <a:gd name="connsiteY0" fmla="*/ 0 h 5930349"/>
              <a:gd name="connsiteX1" fmla="*/ 554567 w 3327399"/>
              <a:gd name="connsiteY1" fmla="*/ 0 h 5930349"/>
              <a:gd name="connsiteX2" fmla="*/ 554567 w 3327399"/>
              <a:gd name="connsiteY2" fmla="*/ 0 h 5930349"/>
              <a:gd name="connsiteX3" fmla="*/ 1386416 w 3327399"/>
              <a:gd name="connsiteY3" fmla="*/ 0 h 5930349"/>
              <a:gd name="connsiteX4" fmla="*/ 3327399 w 3327399"/>
              <a:gd name="connsiteY4" fmla="*/ 0 h 5930349"/>
              <a:gd name="connsiteX5" fmla="*/ 3327399 w 3327399"/>
              <a:gd name="connsiteY5" fmla="*/ 3459370 h 5930349"/>
              <a:gd name="connsiteX6" fmla="*/ 3327399 w 3327399"/>
              <a:gd name="connsiteY6" fmla="*/ 3459370 h 5930349"/>
              <a:gd name="connsiteX7" fmla="*/ 3327399 w 3327399"/>
              <a:gd name="connsiteY7" fmla="*/ 4941958 h 5930349"/>
              <a:gd name="connsiteX8" fmla="*/ 3327399 w 3327399"/>
              <a:gd name="connsiteY8" fmla="*/ 5930349 h 5930349"/>
              <a:gd name="connsiteX9" fmla="*/ 1386416 w 3327399"/>
              <a:gd name="connsiteY9" fmla="*/ 5930349 h 5930349"/>
              <a:gd name="connsiteX10" fmla="*/ 325553 w 3327399"/>
              <a:gd name="connsiteY10" fmla="*/ 6612636 h 5930349"/>
              <a:gd name="connsiteX11" fmla="*/ 554567 w 3327399"/>
              <a:gd name="connsiteY11" fmla="*/ 5930349 h 5930349"/>
              <a:gd name="connsiteX12" fmla="*/ 0 w 3327399"/>
              <a:gd name="connsiteY12" fmla="*/ 5930349 h 5930349"/>
              <a:gd name="connsiteX13" fmla="*/ 0 w 3327399"/>
              <a:gd name="connsiteY13" fmla="*/ 4941958 h 5930349"/>
              <a:gd name="connsiteX14" fmla="*/ 0 w 3327399"/>
              <a:gd name="connsiteY14" fmla="*/ 3459370 h 5930349"/>
              <a:gd name="connsiteX15" fmla="*/ 0 w 3327399"/>
              <a:gd name="connsiteY15" fmla="*/ 3459370 h 5930349"/>
              <a:gd name="connsiteX16" fmla="*/ 0 w 3327399"/>
              <a:gd name="connsiteY16" fmla="*/ 0 h 5930349"/>
              <a:gd name="connsiteX0" fmla="*/ 0 w 3327399"/>
              <a:gd name="connsiteY0" fmla="*/ 0 h 6612636"/>
              <a:gd name="connsiteX1" fmla="*/ 554567 w 3327399"/>
              <a:gd name="connsiteY1" fmla="*/ 0 h 6612636"/>
              <a:gd name="connsiteX2" fmla="*/ 554567 w 3327399"/>
              <a:gd name="connsiteY2" fmla="*/ 0 h 6612636"/>
              <a:gd name="connsiteX3" fmla="*/ 1386416 w 3327399"/>
              <a:gd name="connsiteY3" fmla="*/ 0 h 6612636"/>
              <a:gd name="connsiteX4" fmla="*/ 3327399 w 3327399"/>
              <a:gd name="connsiteY4" fmla="*/ 0 h 6612636"/>
              <a:gd name="connsiteX5" fmla="*/ 3327399 w 3327399"/>
              <a:gd name="connsiteY5" fmla="*/ 3459370 h 6612636"/>
              <a:gd name="connsiteX6" fmla="*/ 3327399 w 3327399"/>
              <a:gd name="connsiteY6" fmla="*/ 3459370 h 6612636"/>
              <a:gd name="connsiteX7" fmla="*/ 3327399 w 3327399"/>
              <a:gd name="connsiteY7" fmla="*/ 4941958 h 6612636"/>
              <a:gd name="connsiteX8" fmla="*/ 3327399 w 3327399"/>
              <a:gd name="connsiteY8" fmla="*/ 5930349 h 6612636"/>
              <a:gd name="connsiteX9" fmla="*/ 1386416 w 3327399"/>
              <a:gd name="connsiteY9" fmla="*/ 5930349 h 6612636"/>
              <a:gd name="connsiteX10" fmla="*/ 325553 w 3327399"/>
              <a:gd name="connsiteY10" fmla="*/ 6612636 h 6612636"/>
              <a:gd name="connsiteX11" fmla="*/ 227995 w 3327399"/>
              <a:gd name="connsiteY11" fmla="*/ 5930349 h 6612636"/>
              <a:gd name="connsiteX12" fmla="*/ 0 w 3327399"/>
              <a:gd name="connsiteY12" fmla="*/ 5930349 h 6612636"/>
              <a:gd name="connsiteX13" fmla="*/ 0 w 3327399"/>
              <a:gd name="connsiteY13" fmla="*/ 4941958 h 6612636"/>
              <a:gd name="connsiteX14" fmla="*/ 0 w 3327399"/>
              <a:gd name="connsiteY14" fmla="*/ 3459370 h 6612636"/>
              <a:gd name="connsiteX15" fmla="*/ 0 w 3327399"/>
              <a:gd name="connsiteY15" fmla="*/ 3459370 h 6612636"/>
              <a:gd name="connsiteX16" fmla="*/ 0 w 3327399"/>
              <a:gd name="connsiteY16" fmla="*/ 0 h 6612636"/>
              <a:gd name="connsiteX0" fmla="*/ 0 w 3327399"/>
              <a:gd name="connsiteY0" fmla="*/ 0 h 6612636"/>
              <a:gd name="connsiteX1" fmla="*/ 554567 w 3327399"/>
              <a:gd name="connsiteY1" fmla="*/ 0 h 6612636"/>
              <a:gd name="connsiteX2" fmla="*/ 554567 w 3327399"/>
              <a:gd name="connsiteY2" fmla="*/ 0 h 6612636"/>
              <a:gd name="connsiteX3" fmla="*/ 1386416 w 3327399"/>
              <a:gd name="connsiteY3" fmla="*/ 0 h 6612636"/>
              <a:gd name="connsiteX4" fmla="*/ 3327399 w 3327399"/>
              <a:gd name="connsiteY4" fmla="*/ 0 h 6612636"/>
              <a:gd name="connsiteX5" fmla="*/ 3327399 w 3327399"/>
              <a:gd name="connsiteY5" fmla="*/ 3459370 h 6612636"/>
              <a:gd name="connsiteX6" fmla="*/ 3327399 w 3327399"/>
              <a:gd name="connsiteY6" fmla="*/ 3459370 h 6612636"/>
              <a:gd name="connsiteX7" fmla="*/ 3327399 w 3327399"/>
              <a:gd name="connsiteY7" fmla="*/ 4941958 h 6612636"/>
              <a:gd name="connsiteX8" fmla="*/ 3327399 w 3327399"/>
              <a:gd name="connsiteY8" fmla="*/ 5930349 h 6612636"/>
              <a:gd name="connsiteX9" fmla="*/ 667959 w 3327399"/>
              <a:gd name="connsiteY9" fmla="*/ 5930349 h 6612636"/>
              <a:gd name="connsiteX10" fmla="*/ 325553 w 3327399"/>
              <a:gd name="connsiteY10" fmla="*/ 6612636 h 6612636"/>
              <a:gd name="connsiteX11" fmla="*/ 227995 w 3327399"/>
              <a:gd name="connsiteY11" fmla="*/ 5930349 h 6612636"/>
              <a:gd name="connsiteX12" fmla="*/ 0 w 3327399"/>
              <a:gd name="connsiteY12" fmla="*/ 5930349 h 6612636"/>
              <a:gd name="connsiteX13" fmla="*/ 0 w 3327399"/>
              <a:gd name="connsiteY13" fmla="*/ 4941958 h 6612636"/>
              <a:gd name="connsiteX14" fmla="*/ 0 w 3327399"/>
              <a:gd name="connsiteY14" fmla="*/ 3459370 h 6612636"/>
              <a:gd name="connsiteX15" fmla="*/ 0 w 3327399"/>
              <a:gd name="connsiteY15" fmla="*/ 3459370 h 6612636"/>
              <a:gd name="connsiteX16" fmla="*/ 0 w 3327399"/>
              <a:gd name="connsiteY16" fmla="*/ 0 h 6612636"/>
              <a:gd name="connsiteX0" fmla="*/ 0 w 3327399"/>
              <a:gd name="connsiteY0" fmla="*/ 0 h 6612636"/>
              <a:gd name="connsiteX1" fmla="*/ 554567 w 3327399"/>
              <a:gd name="connsiteY1" fmla="*/ 0 h 6612636"/>
              <a:gd name="connsiteX2" fmla="*/ 554567 w 3327399"/>
              <a:gd name="connsiteY2" fmla="*/ 0 h 6612636"/>
              <a:gd name="connsiteX3" fmla="*/ 1386416 w 3327399"/>
              <a:gd name="connsiteY3" fmla="*/ 0 h 6612636"/>
              <a:gd name="connsiteX4" fmla="*/ 3327399 w 3327399"/>
              <a:gd name="connsiteY4" fmla="*/ 0 h 6612636"/>
              <a:gd name="connsiteX5" fmla="*/ 3327399 w 3327399"/>
              <a:gd name="connsiteY5" fmla="*/ 3459370 h 6612636"/>
              <a:gd name="connsiteX6" fmla="*/ 3327399 w 3327399"/>
              <a:gd name="connsiteY6" fmla="*/ 3459370 h 6612636"/>
              <a:gd name="connsiteX7" fmla="*/ 3327399 w 3327399"/>
              <a:gd name="connsiteY7" fmla="*/ 4941958 h 6612636"/>
              <a:gd name="connsiteX8" fmla="*/ 3327399 w 3327399"/>
              <a:gd name="connsiteY8" fmla="*/ 5930349 h 6612636"/>
              <a:gd name="connsiteX9" fmla="*/ 1672035 w 3327399"/>
              <a:gd name="connsiteY9" fmla="*/ 5911868 h 6612636"/>
              <a:gd name="connsiteX10" fmla="*/ 325553 w 3327399"/>
              <a:gd name="connsiteY10" fmla="*/ 6612636 h 6612636"/>
              <a:gd name="connsiteX11" fmla="*/ 227995 w 3327399"/>
              <a:gd name="connsiteY11" fmla="*/ 5930349 h 6612636"/>
              <a:gd name="connsiteX12" fmla="*/ 0 w 3327399"/>
              <a:gd name="connsiteY12" fmla="*/ 5930349 h 6612636"/>
              <a:gd name="connsiteX13" fmla="*/ 0 w 3327399"/>
              <a:gd name="connsiteY13" fmla="*/ 4941958 h 6612636"/>
              <a:gd name="connsiteX14" fmla="*/ 0 w 3327399"/>
              <a:gd name="connsiteY14" fmla="*/ 3459370 h 6612636"/>
              <a:gd name="connsiteX15" fmla="*/ 0 w 3327399"/>
              <a:gd name="connsiteY15" fmla="*/ 3459370 h 6612636"/>
              <a:gd name="connsiteX16" fmla="*/ 0 w 3327399"/>
              <a:gd name="connsiteY16" fmla="*/ 0 h 6612636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333629 w 3327399"/>
              <a:gd name="connsiteY10" fmla="*/ 6686564 h 6686564"/>
              <a:gd name="connsiteX11" fmla="*/ 227995 w 3327399"/>
              <a:gd name="connsiteY11" fmla="*/ 5930349 h 6686564"/>
              <a:gd name="connsiteX12" fmla="*/ 0 w 3327399"/>
              <a:gd name="connsiteY12" fmla="*/ 5930349 h 6686564"/>
              <a:gd name="connsiteX13" fmla="*/ 0 w 3327399"/>
              <a:gd name="connsiteY13" fmla="*/ 4941958 h 6686564"/>
              <a:gd name="connsiteX14" fmla="*/ 0 w 3327399"/>
              <a:gd name="connsiteY14" fmla="*/ 3459370 h 6686564"/>
              <a:gd name="connsiteX15" fmla="*/ 0 w 3327399"/>
              <a:gd name="connsiteY15" fmla="*/ 3459370 h 6686564"/>
              <a:gd name="connsiteX16" fmla="*/ 0 w 3327399"/>
              <a:gd name="connsiteY16" fmla="*/ 0 h 6686564"/>
              <a:gd name="connsiteX0" fmla="*/ 0 w 3327399"/>
              <a:gd name="connsiteY0" fmla="*/ 0 h 5930350"/>
              <a:gd name="connsiteX1" fmla="*/ 554567 w 3327399"/>
              <a:gd name="connsiteY1" fmla="*/ 0 h 5930350"/>
              <a:gd name="connsiteX2" fmla="*/ 554567 w 3327399"/>
              <a:gd name="connsiteY2" fmla="*/ 0 h 5930350"/>
              <a:gd name="connsiteX3" fmla="*/ 1386416 w 3327399"/>
              <a:gd name="connsiteY3" fmla="*/ 0 h 5930350"/>
              <a:gd name="connsiteX4" fmla="*/ 3327399 w 3327399"/>
              <a:gd name="connsiteY4" fmla="*/ 0 h 5930350"/>
              <a:gd name="connsiteX5" fmla="*/ 3327399 w 3327399"/>
              <a:gd name="connsiteY5" fmla="*/ 3459370 h 5930350"/>
              <a:gd name="connsiteX6" fmla="*/ 3327399 w 3327399"/>
              <a:gd name="connsiteY6" fmla="*/ 3459370 h 5930350"/>
              <a:gd name="connsiteX7" fmla="*/ 3327399 w 3327399"/>
              <a:gd name="connsiteY7" fmla="*/ 4941958 h 5930350"/>
              <a:gd name="connsiteX8" fmla="*/ 3327399 w 3327399"/>
              <a:gd name="connsiteY8" fmla="*/ 5930349 h 5930350"/>
              <a:gd name="connsiteX9" fmla="*/ 1672035 w 3327399"/>
              <a:gd name="connsiteY9" fmla="*/ 5911868 h 5930350"/>
              <a:gd name="connsiteX10" fmla="*/ 1225621 w 3327399"/>
              <a:gd name="connsiteY10" fmla="*/ 5910327 h 5930350"/>
              <a:gd name="connsiteX11" fmla="*/ 227995 w 3327399"/>
              <a:gd name="connsiteY11" fmla="*/ 5930349 h 5930350"/>
              <a:gd name="connsiteX12" fmla="*/ 0 w 3327399"/>
              <a:gd name="connsiteY12" fmla="*/ 5930349 h 5930350"/>
              <a:gd name="connsiteX13" fmla="*/ 0 w 3327399"/>
              <a:gd name="connsiteY13" fmla="*/ 4941958 h 5930350"/>
              <a:gd name="connsiteX14" fmla="*/ 0 w 3327399"/>
              <a:gd name="connsiteY14" fmla="*/ 3459370 h 5930350"/>
              <a:gd name="connsiteX15" fmla="*/ 0 w 3327399"/>
              <a:gd name="connsiteY15" fmla="*/ 3459370 h 5930350"/>
              <a:gd name="connsiteX16" fmla="*/ 0 w 3327399"/>
              <a:gd name="connsiteY16" fmla="*/ 0 h 5930350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229621 w 3327399"/>
              <a:gd name="connsiteY10" fmla="*/ 6686564 h 6686564"/>
              <a:gd name="connsiteX11" fmla="*/ 227995 w 3327399"/>
              <a:gd name="connsiteY11" fmla="*/ 5930349 h 6686564"/>
              <a:gd name="connsiteX12" fmla="*/ 0 w 3327399"/>
              <a:gd name="connsiteY12" fmla="*/ 5930349 h 6686564"/>
              <a:gd name="connsiteX13" fmla="*/ 0 w 3327399"/>
              <a:gd name="connsiteY13" fmla="*/ 4941958 h 6686564"/>
              <a:gd name="connsiteX14" fmla="*/ 0 w 3327399"/>
              <a:gd name="connsiteY14" fmla="*/ 3459370 h 6686564"/>
              <a:gd name="connsiteX15" fmla="*/ 0 w 3327399"/>
              <a:gd name="connsiteY15" fmla="*/ 3459370 h 6686564"/>
              <a:gd name="connsiteX16" fmla="*/ 0 w 3327399"/>
              <a:gd name="connsiteY16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229621 w 3327399"/>
              <a:gd name="connsiteY10" fmla="*/ 6686564 h 6686564"/>
              <a:gd name="connsiteX11" fmla="*/ 1223239 w 3327399"/>
              <a:gd name="connsiteY11" fmla="*/ 6651981 h 6686564"/>
              <a:gd name="connsiteX12" fmla="*/ 227995 w 3327399"/>
              <a:gd name="connsiteY12" fmla="*/ 5930349 h 6686564"/>
              <a:gd name="connsiteX13" fmla="*/ 0 w 3327399"/>
              <a:gd name="connsiteY13" fmla="*/ 5930349 h 6686564"/>
              <a:gd name="connsiteX14" fmla="*/ 0 w 3327399"/>
              <a:gd name="connsiteY14" fmla="*/ 4941958 h 6686564"/>
              <a:gd name="connsiteX15" fmla="*/ 0 w 3327399"/>
              <a:gd name="connsiteY15" fmla="*/ 3459370 h 6686564"/>
              <a:gd name="connsiteX16" fmla="*/ 0 w 3327399"/>
              <a:gd name="connsiteY16" fmla="*/ 3459370 h 6686564"/>
              <a:gd name="connsiteX17" fmla="*/ 0 w 3327399"/>
              <a:gd name="connsiteY17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229621 w 3327399"/>
              <a:gd name="connsiteY10" fmla="*/ 6686564 h 6686564"/>
              <a:gd name="connsiteX11" fmla="*/ 1223239 w 3327399"/>
              <a:gd name="connsiteY11" fmla="*/ 6651981 h 6686564"/>
              <a:gd name="connsiteX12" fmla="*/ 767205 w 3327399"/>
              <a:gd name="connsiteY12" fmla="*/ 6300826 h 6686564"/>
              <a:gd name="connsiteX13" fmla="*/ 227995 w 3327399"/>
              <a:gd name="connsiteY13" fmla="*/ 5930349 h 6686564"/>
              <a:gd name="connsiteX14" fmla="*/ 0 w 3327399"/>
              <a:gd name="connsiteY14" fmla="*/ 5930349 h 6686564"/>
              <a:gd name="connsiteX15" fmla="*/ 0 w 3327399"/>
              <a:gd name="connsiteY15" fmla="*/ 4941958 h 6686564"/>
              <a:gd name="connsiteX16" fmla="*/ 0 w 3327399"/>
              <a:gd name="connsiteY16" fmla="*/ 3459370 h 6686564"/>
              <a:gd name="connsiteX17" fmla="*/ 0 w 3327399"/>
              <a:gd name="connsiteY17" fmla="*/ 3459370 h 6686564"/>
              <a:gd name="connsiteX18" fmla="*/ 0 w 3327399"/>
              <a:gd name="connsiteY18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451257 w 3327399"/>
              <a:gd name="connsiteY10" fmla="*/ 6319309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767205 w 3327399"/>
              <a:gd name="connsiteY13" fmla="*/ 6300826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395253 w 3327399"/>
              <a:gd name="connsiteY10" fmla="*/ 6023600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767205 w 3327399"/>
              <a:gd name="connsiteY13" fmla="*/ 6300826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379252 w 3327399"/>
              <a:gd name="connsiteY10" fmla="*/ 5894227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767205 w 3327399"/>
              <a:gd name="connsiteY13" fmla="*/ 6300826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379252 w 3327399"/>
              <a:gd name="connsiteY10" fmla="*/ 5894227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1672035 w 3327399"/>
              <a:gd name="connsiteY9" fmla="*/ 5911868 h 6686564"/>
              <a:gd name="connsiteX10" fmla="*/ 1500284 w 3327399"/>
              <a:gd name="connsiteY10" fmla="*/ 5857264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3003392 w 3327399"/>
              <a:gd name="connsiteY9" fmla="*/ 5967313 h 6686564"/>
              <a:gd name="connsiteX10" fmla="*/ 1500284 w 3327399"/>
              <a:gd name="connsiteY10" fmla="*/ 5857264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3003392 w 3327399"/>
              <a:gd name="connsiteY9" fmla="*/ 5967313 h 6686564"/>
              <a:gd name="connsiteX10" fmla="*/ 2775780 w 3327399"/>
              <a:gd name="connsiteY10" fmla="*/ 5968154 h 6686564"/>
              <a:gd name="connsiteX11" fmla="*/ 1229621 w 3327399"/>
              <a:gd name="connsiteY11" fmla="*/ 6686564 h 6686564"/>
              <a:gd name="connsiteX12" fmla="*/ 1223239 w 3327399"/>
              <a:gd name="connsiteY12" fmla="*/ 6651981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686564"/>
              <a:gd name="connsiteX1" fmla="*/ 554567 w 3327399"/>
              <a:gd name="connsiteY1" fmla="*/ 0 h 6686564"/>
              <a:gd name="connsiteX2" fmla="*/ 554567 w 3327399"/>
              <a:gd name="connsiteY2" fmla="*/ 0 h 6686564"/>
              <a:gd name="connsiteX3" fmla="*/ 1386416 w 3327399"/>
              <a:gd name="connsiteY3" fmla="*/ 0 h 6686564"/>
              <a:gd name="connsiteX4" fmla="*/ 3327399 w 3327399"/>
              <a:gd name="connsiteY4" fmla="*/ 0 h 6686564"/>
              <a:gd name="connsiteX5" fmla="*/ 3327399 w 3327399"/>
              <a:gd name="connsiteY5" fmla="*/ 3459370 h 6686564"/>
              <a:gd name="connsiteX6" fmla="*/ 3327399 w 3327399"/>
              <a:gd name="connsiteY6" fmla="*/ 3459370 h 6686564"/>
              <a:gd name="connsiteX7" fmla="*/ 3327399 w 3327399"/>
              <a:gd name="connsiteY7" fmla="*/ 4941958 h 6686564"/>
              <a:gd name="connsiteX8" fmla="*/ 3327399 w 3327399"/>
              <a:gd name="connsiteY8" fmla="*/ 5930349 h 6686564"/>
              <a:gd name="connsiteX9" fmla="*/ 3003392 w 3327399"/>
              <a:gd name="connsiteY9" fmla="*/ 5967313 h 6686564"/>
              <a:gd name="connsiteX10" fmla="*/ 2775780 w 3327399"/>
              <a:gd name="connsiteY10" fmla="*/ 5968154 h 6686564"/>
              <a:gd name="connsiteX11" fmla="*/ 1229621 w 3327399"/>
              <a:gd name="connsiteY11" fmla="*/ 6686564 h 6686564"/>
              <a:gd name="connsiteX12" fmla="*/ 1986674 w 3327399"/>
              <a:gd name="connsiteY12" fmla="*/ 5968155 h 6686564"/>
              <a:gd name="connsiteX13" fmla="*/ 1103230 w 3327399"/>
              <a:gd name="connsiteY13" fmla="*/ 5931190 h 6686564"/>
              <a:gd name="connsiteX14" fmla="*/ 227995 w 3327399"/>
              <a:gd name="connsiteY14" fmla="*/ 5930349 h 6686564"/>
              <a:gd name="connsiteX15" fmla="*/ 0 w 3327399"/>
              <a:gd name="connsiteY15" fmla="*/ 5930349 h 6686564"/>
              <a:gd name="connsiteX16" fmla="*/ 0 w 3327399"/>
              <a:gd name="connsiteY16" fmla="*/ 4941958 h 6686564"/>
              <a:gd name="connsiteX17" fmla="*/ 0 w 3327399"/>
              <a:gd name="connsiteY17" fmla="*/ 3459370 h 6686564"/>
              <a:gd name="connsiteX18" fmla="*/ 0 w 3327399"/>
              <a:gd name="connsiteY18" fmla="*/ 3459370 h 6686564"/>
              <a:gd name="connsiteX19" fmla="*/ 0 w 3327399"/>
              <a:gd name="connsiteY19" fmla="*/ 0 h 6686564"/>
              <a:gd name="connsiteX0" fmla="*/ 0 w 3327399"/>
              <a:gd name="connsiteY0" fmla="*/ 0 h 6353890"/>
              <a:gd name="connsiteX1" fmla="*/ 554567 w 3327399"/>
              <a:gd name="connsiteY1" fmla="*/ 0 h 6353890"/>
              <a:gd name="connsiteX2" fmla="*/ 554567 w 3327399"/>
              <a:gd name="connsiteY2" fmla="*/ 0 h 6353890"/>
              <a:gd name="connsiteX3" fmla="*/ 1386416 w 3327399"/>
              <a:gd name="connsiteY3" fmla="*/ 0 h 6353890"/>
              <a:gd name="connsiteX4" fmla="*/ 3327399 w 3327399"/>
              <a:gd name="connsiteY4" fmla="*/ 0 h 6353890"/>
              <a:gd name="connsiteX5" fmla="*/ 3327399 w 3327399"/>
              <a:gd name="connsiteY5" fmla="*/ 3459370 h 6353890"/>
              <a:gd name="connsiteX6" fmla="*/ 3327399 w 3327399"/>
              <a:gd name="connsiteY6" fmla="*/ 3459370 h 6353890"/>
              <a:gd name="connsiteX7" fmla="*/ 3327399 w 3327399"/>
              <a:gd name="connsiteY7" fmla="*/ 4941958 h 6353890"/>
              <a:gd name="connsiteX8" fmla="*/ 3327399 w 3327399"/>
              <a:gd name="connsiteY8" fmla="*/ 5930349 h 6353890"/>
              <a:gd name="connsiteX9" fmla="*/ 3003392 w 3327399"/>
              <a:gd name="connsiteY9" fmla="*/ 5967313 h 6353890"/>
              <a:gd name="connsiteX10" fmla="*/ 2775780 w 3327399"/>
              <a:gd name="connsiteY10" fmla="*/ 5968154 h 6353890"/>
              <a:gd name="connsiteX11" fmla="*/ 2481841 w 3327399"/>
              <a:gd name="connsiteY11" fmla="*/ 6353890 h 6353890"/>
              <a:gd name="connsiteX12" fmla="*/ 1986674 w 3327399"/>
              <a:gd name="connsiteY12" fmla="*/ 5968155 h 6353890"/>
              <a:gd name="connsiteX13" fmla="*/ 1103230 w 3327399"/>
              <a:gd name="connsiteY13" fmla="*/ 5931190 h 6353890"/>
              <a:gd name="connsiteX14" fmla="*/ 227995 w 3327399"/>
              <a:gd name="connsiteY14" fmla="*/ 5930349 h 6353890"/>
              <a:gd name="connsiteX15" fmla="*/ 0 w 3327399"/>
              <a:gd name="connsiteY15" fmla="*/ 5930349 h 6353890"/>
              <a:gd name="connsiteX16" fmla="*/ 0 w 3327399"/>
              <a:gd name="connsiteY16" fmla="*/ 4941958 h 6353890"/>
              <a:gd name="connsiteX17" fmla="*/ 0 w 3327399"/>
              <a:gd name="connsiteY17" fmla="*/ 3459370 h 6353890"/>
              <a:gd name="connsiteX18" fmla="*/ 0 w 3327399"/>
              <a:gd name="connsiteY18" fmla="*/ 3459370 h 6353890"/>
              <a:gd name="connsiteX19" fmla="*/ 0 w 3327399"/>
              <a:gd name="connsiteY19" fmla="*/ 0 h 6353890"/>
              <a:gd name="connsiteX0" fmla="*/ 0 w 3327399"/>
              <a:gd name="connsiteY0" fmla="*/ 0 h 6353890"/>
              <a:gd name="connsiteX1" fmla="*/ 554567 w 3327399"/>
              <a:gd name="connsiteY1" fmla="*/ 0 h 6353890"/>
              <a:gd name="connsiteX2" fmla="*/ 554567 w 3327399"/>
              <a:gd name="connsiteY2" fmla="*/ 0 h 6353890"/>
              <a:gd name="connsiteX3" fmla="*/ 1386416 w 3327399"/>
              <a:gd name="connsiteY3" fmla="*/ 0 h 6353890"/>
              <a:gd name="connsiteX4" fmla="*/ 3327399 w 3327399"/>
              <a:gd name="connsiteY4" fmla="*/ 0 h 6353890"/>
              <a:gd name="connsiteX5" fmla="*/ 3327399 w 3327399"/>
              <a:gd name="connsiteY5" fmla="*/ 3459370 h 6353890"/>
              <a:gd name="connsiteX6" fmla="*/ 3327399 w 3327399"/>
              <a:gd name="connsiteY6" fmla="*/ 3459370 h 6353890"/>
              <a:gd name="connsiteX7" fmla="*/ 3327399 w 3327399"/>
              <a:gd name="connsiteY7" fmla="*/ 4941958 h 6353890"/>
              <a:gd name="connsiteX8" fmla="*/ 3327399 w 3327399"/>
              <a:gd name="connsiteY8" fmla="*/ 5930349 h 6353890"/>
              <a:gd name="connsiteX9" fmla="*/ 3003392 w 3327399"/>
              <a:gd name="connsiteY9" fmla="*/ 5967313 h 6353890"/>
              <a:gd name="connsiteX10" fmla="*/ 2775780 w 3327399"/>
              <a:gd name="connsiteY10" fmla="*/ 5968154 h 6353890"/>
              <a:gd name="connsiteX11" fmla="*/ 2481841 w 3327399"/>
              <a:gd name="connsiteY11" fmla="*/ 6353890 h 6353890"/>
              <a:gd name="connsiteX12" fmla="*/ 2400978 w 3327399"/>
              <a:gd name="connsiteY12" fmla="*/ 5931192 h 6353890"/>
              <a:gd name="connsiteX13" fmla="*/ 1103230 w 3327399"/>
              <a:gd name="connsiteY13" fmla="*/ 5931190 h 6353890"/>
              <a:gd name="connsiteX14" fmla="*/ 227995 w 3327399"/>
              <a:gd name="connsiteY14" fmla="*/ 5930349 h 6353890"/>
              <a:gd name="connsiteX15" fmla="*/ 0 w 3327399"/>
              <a:gd name="connsiteY15" fmla="*/ 5930349 h 6353890"/>
              <a:gd name="connsiteX16" fmla="*/ 0 w 3327399"/>
              <a:gd name="connsiteY16" fmla="*/ 4941958 h 6353890"/>
              <a:gd name="connsiteX17" fmla="*/ 0 w 3327399"/>
              <a:gd name="connsiteY17" fmla="*/ 3459370 h 6353890"/>
              <a:gd name="connsiteX18" fmla="*/ 0 w 3327399"/>
              <a:gd name="connsiteY18" fmla="*/ 3459370 h 6353890"/>
              <a:gd name="connsiteX19" fmla="*/ 0 w 3327399"/>
              <a:gd name="connsiteY19" fmla="*/ 0 h 6353890"/>
              <a:gd name="connsiteX0" fmla="*/ 0 w 3327399"/>
              <a:gd name="connsiteY0" fmla="*/ 0 h 6353890"/>
              <a:gd name="connsiteX1" fmla="*/ 554567 w 3327399"/>
              <a:gd name="connsiteY1" fmla="*/ 0 h 6353890"/>
              <a:gd name="connsiteX2" fmla="*/ 554567 w 3327399"/>
              <a:gd name="connsiteY2" fmla="*/ 0 h 6353890"/>
              <a:gd name="connsiteX3" fmla="*/ 1386416 w 3327399"/>
              <a:gd name="connsiteY3" fmla="*/ 0 h 6353890"/>
              <a:gd name="connsiteX4" fmla="*/ 3327399 w 3327399"/>
              <a:gd name="connsiteY4" fmla="*/ 0 h 6353890"/>
              <a:gd name="connsiteX5" fmla="*/ 3327399 w 3327399"/>
              <a:gd name="connsiteY5" fmla="*/ 3459370 h 6353890"/>
              <a:gd name="connsiteX6" fmla="*/ 3327399 w 3327399"/>
              <a:gd name="connsiteY6" fmla="*/ 3459370 h 6353890"/>
              <a:gd name="connsiteX7" fmla="*/ 3327399 w 3327399"/>
              <a:gd name="connsiteY7" fmla="*/ 4941958 h 6353890"/>
              <a:gd name="connsiteX8" fmla="*/ 3327399 w 3327399"/>
              <a:gd name="connsiteY8" fmla="*/ 5930349 h 6353890"/>
              <a:gd name="connsiteX9" fmla="*/ 2775780 w 3327399"/>
              <a:gd name="connsiteY9" fmla="*/ 5968154 h 6353890"/>
              <a:gd name="connsiteX10" fmla="*/ 2481841 w 3327399"/>
              <a:gd name="connsiteY10" fmla="*/ 6353890 h 6353890"/>
              <a:gd name="connsiteX11" fmla="*/ 2400978 w 3327399"/>
              <a:gd name="connsiteY11" fmla="*/ 5931192 h 6353890"/>
              <a:gd name="connsiteX12" fmla="*/ 1103230 w 3327399"/>
              <a:gd name="connsiteY12" fmla="*/ 5931190 h 6353890"/>
              <a:gd name="connsiteX13" fmla="*/ 227995 w 3327399"/>
              <a:gd name="connsiteY13" fmla="*/ 5930349 h 6353890"/>
              <a:gd name="connsiteX14" fmla="*/ 0 w 3327399"/>
              <a:gd name="connsiteY14" fmla="*/ 5930349 h 6353890"/>
              <a:gd name="connsiteX15" fmla="*/ 0 w 3327399"/>
              <a:gd name="connsiteY15" fmla="*/ 4941958 h 6353890"/>
              <a:gd name="connsiteX16" fmla="*/ 0 w 3327399"/>
              <a:gd name="connsiteY16" fmla="*/ 3459370 h 6353890"/>
              <a:gd name="connsiteX17" fmla="*/ 0 w 3327399"/>
              <a:gd name="connsiteY17" fmla="*/ 3459370 h 6353890"/>
              <a:gd name="connsiteX18" fmla="*/ 0 w 3327399"/>
              <a:gd name="connsiteY18" fmla="*/ 0 h 6353890"/>
              <a:gd name="connsiteX0" fmla="*/ 0 w 3327399"/>
              <a:gd name="connsiteY0" fmla="*/ 0 h 6353890"/>
              <a:gd name="connsiteX1" fmla="*/ 554567 w 3327399"/>
              <a:gd name="connsiteY1" fmla="*/ 0 h 6353890"/>
              <a:gd name="connsiteX2" fmla="*/ 554567 w 3327399"/>
              <a:gd name="connsiteY2" fmla="*/ 0 h 6353890"/>
              <a:gd name="connsiteX3" fmla="*/ 1386416 w 3327399"/>
              <a:gd name="connsiteY3" fmla="*/ 0 h 6353890"/>
              <a:gd name="connsiteX4" fmla="*/ 3327399 w 3327399"/>
              <a:gd name="connsiteY4" fmla="*/ 0 h 6353890"/>
              <a:gd name="connsiteX5" fmla="*/ 3327399 w 3327399"/>
              <a:gd name="connsiteY5" fmla="*/ 3459370 h 6353890"/>
              <a:gd name="connsiteX6" fmla="*/ 3327399 w 3327399"/>
              <a:gd name="connsiteY6" fmla="*/ 3459370 h 6353890"/>
              <a:gd name="connsiteX7" fmla="*/ 3327399 w 3327399"/>
              <a:gd name="connsiteY7" fmla="*/ 4941958 h 6353890"/>
              <a:gd name="connsiteX8" fmla="*/ 3327399 w 3327399"/>
              <a:gd name="connsiteY8" fmla="*/ 5930349 h 6353890"/>
              <a:gd name="connsiteX9" fmla="*/ 3031810 w 3327399"/>
              <a:gd name="connsiteY9" fmla="*/ 5931190 h 6353890"/>
              <a:gd name="connsiteX10" fmla="*/ 2481841 w 3327399"/>
              <a:gd name="connsiteY10" fmla="*/ 6353890 h 6353890"/>
              <a:gd name="connsiteX11" fmla="*/ 2400978 w 3327399"/>
              <a:gd name="connsiteY11" fmla="*/ 5931192 h 6353890"/>
              <a:gd name="connsiteX12" fmla="*/ 1103230 w 3327399"/>
              <a:gd name="connsiteY12" fmla="*/ 5931190 h 6353890"/>
              <a:gd name="connsiteX13" fmla="*/ 227995 w 3327399"/>
              <a:gd name="connsiteY13" fmla="*/ 5930349 h 6353890"/>
              <a:gd name="connsiteX14" fmla="*/ 0 w 3327399"/>
              <a:gd name="connsiteY14" fmla="*/ 5930349 h 6353890"/>
              <a:gd name="connsiteX15" fmla="*/ 0 w 3327399"/>
              <a:gd name="connsiteY15" fmla="*/ 4941958 h 6353890"/>
              <a:gd name="connsiteX16" fmla="*/ 0 w 3327399"/>
              <a:gd name="connsiteY16" fmla="*/ 3459370 h 6353890"/>
              <a:gd name="connsiteX17" fmla="*/ 0 w 3327399"/>
              <a:gd name="connsiteY17" fmla="*/ 3459370 h 6353890"/>
              <a:gd name="connsiteX18" fmla="*/ 0 w 3327399"/>
              <a:gd name="connsiteY18" fmla="*/ 0 h 6353890"/>
              <a:gd name="connsiteX0" fmla="*/ 0 w 3327399"/>
              <a:gd name="connsiteY0" fmla="*/ 0 h 6335408"/>
              <a:gd name="connsiteX1" fmla="*/ 554567 w 3327399"/>
              <a:gd name="connsiteY1" fmla="*/ 0 h 6335408"/>
              <a:gd name="connsiteX2" fmla="*/ 554567 w 3327399"/>
              <a:gd name="connsiteY2" fmla="*/ 0 h 6335408"/>
              <a:gd name="connsiteX3" fmla="*/ 1386416 w 3327399"/>
              <a:gd name="connsiteY3" fmla="*/ 0 h 6335408"/>
              <a:gd name="connsiteX4" fmla="*/ 3327399 w 3327399"/>
              <a:gd name="connsiteY4" fmla="*/ 0 h 6335408"/>
              <a:gd name="connsiteX5" fmla="*/ 3327399 w 3327399"/>
              <a:gd name="connsiteY5" fmla="*/ 3459370 h 6335408"/>
              <a:gd name="connsiteX6" fmla="*/ 3327399 w 3327399"/>
              <a:gd name="connsiteY6" fmla="*/ 3459370 h 6335408"/>
              <a:gd name="connsiteX7" fmla="*/ 3327399 w 3327399"/>
              <a:gd name="connsiteY7" fmla="*/ 4941958 h 6335408"/>
              <a:gd name="connsiteX8" fmla="*/ 3327399 w 3327399"/>
              <a:gd name="connsiteY8" fmla="*/ 5930349 h 6335408"/>
              <a:gd name="connsiteX9" fmla="*/ 3031810 w 3327399"/>
              <a:gd name="connsiteY9" fmla="*/ 5931190 h 6335408"/>
              <a:gd name="connsiteX10" fmla="*/ 3012522 w 3327399"/>
              <a:gd name="connsiteY10" fmla="*/ 6335408 h 6335408"/>
              <a:gd name="connsiteX11" fmla="*/ 2400978 w 3327399"/>
              <a:gd name="connsiteY11" fmla="*/ 5931192 h 6335408"/>
              <a:gd name="connsiteX12" fmla="*/ 1103230 w 3327399"/>
              <a:gd name="connsiteY12" fmla="*/ 5931190 h 6335408"/>
              <a:gd name="connsiteX13" fmla="*/ 227995 w 3327399"/>
              <a:gd name="connsiteY13" fmla="*/ 5930349 h 6335408"/>
              <a:gd name="connsiteX14" fmla="*/ 0 w 3327399"/>
              <a:gd name="connsiteY14" fmla="*/ 5930349 h 6335408"/>
              <a:gd name="connsiteX15" fmla="*/ 0 w 3327399"/>
              <a:gd name="connsiteY15" fmla="*/ 4941958 h 6335408"/>
              <a:gd name="connsiteX16" fmla="*/ 0 w 3327399"/>
              <a:gd name="connsiteY16" fmla="*/ 3459370 h 6335408"/>
              <a:gd name="connsiteX17" fmla="*/ 0 w 3327399"/>
              <a:gd name="connsiteY17" fmla="*/ 3459370 h 6335408"/>
              <a:gd name="connsiteX18" fmla="*/ 0 w 3327399"/>
              <a:gd name="connsiteY18" fmla="*/ 0 h 6335408"/>
              <a:gd name="connsiteX0" fmla="*/ 0 w 3327399"/>
              <a:gd name="connsiteY0" fmla="*/ 0 h 6335408"/>
              <a:gd name="connsiteX1" fmla="*/ 554567 w 3327399"/>
              <a:gd name="connsiteY1" fmla="*/ 0 h 6335408"/>
              <a:gd name="connsiteX2" fmla="*/ 554567 w 3327399"/>
              <a:gd name="connsiteY2" fmla="*/ 0 h 6335408"/>
              <a:gd name="connsiteX3" fmla="*/ 1386416 w 3327399"/>
              <a:gd name="connsiteY3" fmla="*/ 0 h 6335408"/>
              <a:gd name="connsiteX4" fmla="*/ 3327399 w 3327399"/>
              <a:gd name="connsiteY4" fmla="*/ 0 h 6335408"/>
              <a:gd name="connsiteX5" fmla="*/ 3327399 w 3327399"/>
              <a:gd name="connsiteY5" fmla="*/ 3459370 h 6335408"/>
              <a:gd name="connsiteX6" fmla="*/ 3327399 w 3327399"/>
              <a:gd name="connsiteY6" fmla="*/ 3459370 h 6335408"/>
              <a:gd name="connsiteX7" fmla="*/ 3327399 w 3327399"/>
              <a:gd name="connsiteY7" fmla="*/ 4941958 h 6335408"/>
              <a:gd name="connsiteX8" fmla="*/ 3327399 w 3327399"/>
              <a:gd name="connsiteY8" fmla="*/ 5930349 h 6335408"/>
              <a:gd name="connsiteX9" fmla="*/ 3031810 w 3327399"/>
              <a:gd name="connsiteY9" fmla="*/ 5931190 h 6335408"/>
              <a:gd name="connsiteX10" fmla="*/ 3012522 w 3327399"/>
              <a:gd name="connsiteY10" fmla="*/ 6335408 h 6335408"/>
              <a:gd name="connsiteX11" fmla="*/ 2801316 w 3327399"/>
              <a:gd name="connsiteY11" fmla="*/ 5911281 h 6335408"/>
              <a:gd name="connsiteX12" fmla="*/ 1103230 w 3327399"/>
              <a:gd name="connsiteY12" fmla="*/ 5931190 h 6335408"/>
              <a:gd name="connsiteX13" fmla="*/ 227995 w 3327399"/>
              <a:gd name="connsiteY13" fmla="*/ 5930349 h 6335408"/>
              <a:gd name="connsiteX14" fmla="*/ 0 w 3327399"/>
              <a:gd name="connsiteY14" fmla="*/ 5930349 h 6335408"/>
              <a:gd name="connsiteX15" fmla="*/ 0 w 3327399"/>
              <a:gd name="connsiteY15" fmla="*/ 4941958 h 6335408"/>
              <a:gd name="connsiteX16" fmla="*/ 0 w 3327399"/>
              <a:gd name="connsiteY16" fmla="*/ 3459370 h 6335408"/>
              <a:gd name="connsiteX17" fmla="*/ 0 w 3327399"/>
              <a:gd name="connsiteY17" fmla="*/ 3459370 h 6335408"/>
              <a:gd name="connsiteX18" fmla="*/ 0 w 3327399"/>
              <a:gd name="connsiteY18" fmla="*/ 0 h 6335408"/>
              <a:gd name="connsiteX0" fmla="*/ 0 w 3327399"/>
              <a:gd name="connsiteY0" fmla="*/ 0 h 6335408"/>
              <a:gd name="connsiteX1" fmla="*/ 554567 w 3327399"/>
              <a:gd name="connsiteY1" fmla="*/ 0 h 6335408"/>
              <a:gd name="connsiteX2" fmla="*/ 554567 w 3327399"/>
              <a:gd name="connsiteY2" fmla="*/ 0 h 6335408"/>
              <a:gd name="connsiteX3" fmla="*/ 1386416 w 3327399"/>
              <a:gd name="connsiteY3" fmla="*/ 0 h 6335408"/>
              <a:gd name="connsiteX4" fmla="*/ 3327399 w 3327399"/>
              <a:gd name="connsiteY4" fmla="*/ 0 h 6335408"/>
              <a:gd name="connsiteX5" fmla="*/ 3327399 w 3327399"/>
              <a:gd name="connsiteY5" fmla="*/ 3459370 h 6335408"/>
              <a:gd name="connsiteX6" fmla="*/ 3327399 w 3327399"/>
              <a:gd name="connsiteY6" fmla="*/ 3459370 h 6335408"/>
              <a:gd name="connsiteX7" fmla="*/ 3327399 w 3327399"/>
              <a:gd name="connsiteY7" fmla="*/ 4941958 h 6335408"/>
              <a:gd name="connsiteX8" fmla="*/ 3327399 w 3327399"/>
              <a:gd name="connsiteY8" fmla="*/ 5930349 h 6335408"/>
              <a:gd name="connsiteX9" fmla="*/ 3031810 w 3327399"/>
              <a:gd name="connsiteY9" fmla="*/ 5931190 h 6335408"/>
              <a:gd name="connsiteX10" fmla="*/ 3012522 w 3327399"/>
              <a:gd name="connsiteY10" fmla="*/ 6335408 h 6335408"/>
              <a:gd name="connsiteX11" fmla="*/ 2066335 w 3327399"/>
              <a:gd name="connsiteY11" fmla="*/ 5886194 h 6335408"/>
              <a:gd name="connsiteX12" fmla="*/ 1103230 w 3327399"/>
              <a:gd name="connsiteY12" fmla="*/ 5931190 h 6335408"/>
              <a:gd name="connsiteX13" fmla="*/ 227995 w 3327399"/>
              <a:gd name="connsiteY13" fmla="*/ 5930349 h 6335408"/>
              <a:gd name="connsiteX14" fmla="*/ 0 w 3327399"/>
              <a:gd name="connsiteY14" fmla="*/ 5930349 h 6335408"/>
              <a:gd name="connsiteX15" fmla="*/ 0 w 3327399"/>
              <a:gd name="connsiteY15" fmla="*/ 4941958 h 6335408"/>
              <a:gd name="connsiteX16" fmla="*/ 0 w 3327399"/>
              <a:gd name="connsiteY16" fmla="*/ 3459370 h 6335408"/>
              <a:gd name="connsiteX17" fmla="*/ 0 w 3327399"/>
              <a:gd name="connsiteY17" fmla="*/ 3459370 h 6335408"/>
              <a:gd name="connsiteX18" fmla="*/ 0 w 3327399"/>
              <a:gd name="connsiteY18" fmla="*/ 0 h 6335408"/>
              <a:gd name="connsiteX0" fmla="*/ 0 w 3327399"/>
              <a:gd name="connsiteY0" fmla="*/ 0 h 5931190"/>
              <a:gd name="connsiteX1" fmla="*/ 554567 w 3327399"/>
              <a:gd name="connsiteY1" fmla="*/ 0 h 5931190"/>
              <a:gd name="connsiteX2" fmla="*/ 554567 w 3327399"/>
              <a:gd name="connsiteY2" fmla="*/ 0 h 5931190"/>
              <a:gd name="connsiteX3" fmla="*/ 1386416 w 3327399"/>
              <a:gd name="connsiteY3" fmla="*/ 0 h 5931190"/>
              <a:gd name="connsiteX4" fmla="*/ 3327399 w 3327399"/>
              <a:gd name="connsiteY4" fmla="*/ 0 h 5931190"/>
              <a:gd name="connsiteX5" fmla="*/ 3327399 w 3327399"/>
              <a:gd name="connsiteY5" fmla="*/ 3459370 h 5931190"/>
              <a:gd name="connsiteX6" fmla="*/ 3327399 w 3327399"/>
              <a:gd name="connsiteY6" fmla="*/ 3459370 h 5931190"/>
              <a:gd name="connsiteX7" fmla="*/ 3327399 w 3327399"/>
              <a:gd name="connsiteY7" fmla="*/ 4941958 h 5931190"/>
              <a:gd name="connsiteX8" fmla="*/ 3327399 w 3327399"/>
              <a:gd name="connsiteY8" fmla="*/ 5930349 h 5931190"/>
              <a:gd name="connsiteX9" fmla="*/ 3031810 w 3327399"/>
              <a:gd name="connsiteY9" fmla="*/ 5931190 h 5931190"/>
              <a:gd name="connsiteX10" fmla="*/ 2418444 w 3327399"/>
              <a:gd name="connsiteY10" fmla="*/ 5908928 h 5931190"/>
              <a:gd name="connsiteX11" fmla="*/ 2066335 w 3327399"/>
              <a:gd name="connsiteY11" fmla="*/ 5886194 h 5931190"/>
              <a:gd name="connsiteX12" fmla="*/ 1103230 w 3327399"/>
              <a:gd name="connsiteY12" fmla="*/ 5931190 h 5931190"/>
              <a:gd name="connsiteX13" fmla="*/ 227995 w 3327399"/>
              <a:gd name="connsiteY13" fmla="*/ 5930349 h 5931190"/>
              <a:gd name="connsiteX14" fmla="*/ 0 w 3327399"/>
              <a:gd name="connsiteY14" fmla="*/ 5930349 h 5931190"/>
              <a:gd name="connsiteX15" fmla="*/ 0 w 3327399"/>
              <a:gd name="connsiteY15" fmla="*/ 4941958 h 5931190"/>
              <a:gd name="connsiteX16" fmla="*/ 0 w 3327399"/>
              <a:gd name="connsiteY16" fmla="*/ 3459370 h 5931190"/>
              <a:gd name="connsiteX17" fmla="*/ 0 w 3327399"/>
              <a:gd name="connsiteY17" fmla="*/ 3459370 h 5931190"/>
              <a:gd name="connsiteX18" fmla="*/ 0 w 3327399"/>
              <a:gd name="connsiteY18" fmla="*/ 0 h 5931190"/>
              <a:gd name="connsiteX0" fmla="*/ 0 w 3327399"/>
              <a:gd name="connsiteY0" fmla="*/ 0 h 5931190"/>
              <a:gd name="connsiteX1" fmla="*/ 554567 w 3327399"/>
              <a:gd name="connsiteY1" fmla="*/ 0 h 5931190"/>
              <a:gd name="connsiteX2" fmla="*/ 554567 w 3327399"/>
              <a:gd name="connsiteY2" fmla="*/ 0 h 5931190"/>
              <a:gd name="connsiteX3" fmla="*/ 1386416 w 3327399"/>
              <a:gd name="connsiteY3" fmla="*/ 0 h 5931190"/>
              <a:gd name="connsiteX4" fmla="*/ 3327399 w 3327399"/>
              <a:gd name="connsiteY4" fmla="*/ 0 h 5931190"/>
              <a:gd name="connsiteX5" fmla="*/ 3327399 w 3327399"/>
              <a:gd name="connsiteY5" fmla="*/ 3459370 h 5931190"/>
              <a:gd name="connsiteX6" fmla="*/ 3327399 w 3327399"/>
              <a:gd name="connsiteY6" fmla="*/ 3459370 h 5931190"/>
              <a:gd name="connsiteX7" fmla="*/ 3327399 w 3327399"/>
              <a:gd name="connsiteY7" fmla="*/ 4941958 h 5931190"/>
              <a:gd name="connsiteX8" fmla="*/ 3327399 w 3327399"/>
              <a:gd name="connsiteY8" fmla="*/ 5930349 h 5931190"/>
              <a:gd name="connsiteX9" fmla="*/ 2559594 w 3327399"/>
              <a:gd name="connsiteY9" fmla="*/ 5906103 h 5931190"/>
              <a:gd name="connsiteX10" fmla="*/ 2418444 w 3327399"/>
              <a:gd name="connsiteY10" fmla="*/ 5908928 h 5931190"/>
              <a:gd name="connsiteX11" fmla="*/ 2066335 w 3327399"/>
              <a:gd name="connsiteY11" fmla="*/ 5886194 h 5931190"/>
              <a:gd name="connsiteX12" fmla="*/ 1103230 w 3327399"/>
              <a:gd name="connsiteY12" fmla="*/ 5931190 h 5931190"/>
              <a:gd name="connsiteX13" fmla="*/ 227995 w 3327399"/>
              <a:gd name="connsiteY13" fmla="*/ 5930349 h 5931190"/>
              <a:gd name="connsiteX14" fmla="*/ 0 w 3327399"/>
              <a:gd name="connsiteY14" fmla="*/ 5930349 h 5931190"/>
              <a:gd name="connsiteX15" fmla="*/ 0 w 3327399"/>
              <a:gd name="connsiteY15" fmla="*/ 4941958 h 5931190"/>
              <a:gd name="connsiteX16" fmla="*/ 0 w 3327399"/>
              <a:gd name="connsiteY16" fmla="*/ 3459370 h 5931190"/>
              <a:gd name="connsiteX17" fmla="*/ 0 w 3327399"/>
              <a:gd name="connsiteY17" fmla="*/ 3459370 h 5931190"/>
              <a:gd name="connsiteX18" fmla="*/ 0 w 3327399"/>
              <a:gd name="connsiteY18" fmla="*/ 0 h 5931190"/>
              <a:gd name="connsiteX0" fmla="*/ 0 w 3327399"/>
              <a:gd name="connsiteY0" fmla="*/ 0 h 6736798"/>
              <a:gd name="connsiteX1" fmla="*/ 554567 w 3327399"/>
              <a:gd name="connsiteY1" fmla="*/ 0 h 6736798"/>
              <a:gd name="connsiteX2" fmla="*/ 554567 w 3327399"/>
              <a:gd name="connsiteY2" fmla="*/ 0 h 6736798"/>
              <a:gd name="connsiteX3" fmla="*/ 1386416 w 3327399"/>
              <a:gd name="connsiteY3" fmla="*/ 0 h 6736798"/>
              <a:gd name="connsiteX4" fmla="*/ 3327399 w 3327399"/>
              <a:gd name="connsiteY4" fmla="*/ 0 h 6736798"/>
              <a:gd name="connsiteX5" fmla="*/ 3327399 w 3327399"/>
              <a:gd name="connsiteY5" fmla="*/ 3459370 h 6736798"/>
              <a:gd name="connsiteX6" fmla="*/ 3327399 w 3327399"/>
              <a:gd name="connsiteY6" fmla="*/ 3459370 h 6736798"/>
              <a:gd name="connsiteX7" fmla="*/ 3327399 w 3327399"/>
              <a:gd name="connsiteY7" fmla="*/ 4941958 h 6736798"/>
              <a:gd name="connsiteX8" fmla="*/ 3327399 w 3327399"/>
              <a:gd name="connsiteY8" fmla="*/ 5930349 h 6736798"/>
              <a:gd name="connsiteX9" fmla="*/ 2559594 w 3327399"/>
              <a:gd name="connsiteY9" fmla="*/ 5906103 h 6736798"/>
              <a:gd name="connsiteX10" fmla="*/ 2365129 w 3327399"/>
              <a:gd name="connsiteY10" fmla="*/ 6736798 h 6736798"/>
              <a:gd name="connsiteX11" fmla="*/ 2066335 w 3327399"/>
              <a:gd name="connsiteY11" fmla="*/ 5886194 h 6736798"/>
              <a:gd name="connsiteX12" fmla="*/ 1103230 w 3327399"/>
              <a:gd name="connsiteY12" fmla="*/ 5931190 h 6736798"/>
              <a:gd name="connsiteX13" fmla="*/ 227995 w 3327399"/>
              <a:gd name="connsiteY13" fmla="*/ 5930349 h 6736798"/>
              <a:gd name="connsiteX14" fmla="*/ 0 w 3327399"/>
              <a:gd name="connsiteY14" fmla="*/ 5930349 h 6736798"/>
              <a:gd name="connsiteX15" fmla="*/ 0 w 3327399"/>
              <a:gd name="connsiteY15" fmla="*/ 4941958 h 6736798"/>
              <a:gd name="connsiteX16" fmla="*/ 0 w 3327399"/>
              <a:gd name="connsiteY16" fmla="*/ 3459370 h 6736798"/>
              <a:gd name="connsiteX17" fmla="*/ 0 w 3327399"/>
              <a:gd name="connsiteY17" fmla="*/ 3459370 h 6736798"/>
              <a:gd name="connsiteX18" fmla="*/ 0 w 3327399"/>
              <a:gd name="connsiteY18" fmla="*/ 0 h 6736798"/>
              <a:gd name="connsiteX0" fmla="*/ 0 w 3327399"/>
              <a:gd name="connsiteY0" fmla="*/ 0 h 6736798"/>
              <a:gd name="connsiteX1" fmla="*/ 554567 w 3327399"/>
              <a:gd name="connsiteY1" fmla="*/ 0 h 6736798"/>
              <a:gd name="connsiteX2" fmla="*/ 554567 w 3327399"/>
              <a:gd name="connsiteY2" fmla="*/ 0 h 6736798"/>
              <a:gd name="connsiteX3" fmla="*/ 1386416 w 3327399"/>
              <a:gd name="connsiteY3" fmla="*/ 0 h 6736798"/>
              <a:gd name="connsiteX4" fmla="*/ 3327399 w 3327399"/>
              <a:gd name="connsiteY4" fmla="*/ 0 h 6736798"/>
              <a:gd name="connsiteX5" fmla="*/ 3327399 w 3327399"/>
              <a:gd name="connsiteY5" fmla="*/ 3459370 h 6736798"/>
              <a:gd name="connsiteX6" fmla="*/ 3327399 w 3327399"/>
              <a:gd name="connsiteY6" fmla="*/ 3459370 h 6736798"/>
              <a:gd name="connsiteX7" fmla="*/ 3327399 w 3327399"/>
              <a:gd name="connsiteY7" fmla="*/ 4941958 h 6736798"/>
              <a:gd name="connsiteX8" fmla="*/ 3327399 w 3327399"/>
              <a:gd name="connsiteY8" fmla="*/ 5930349 h 6736798"/>
              <a:gd name="connsiteX9" fmla="*/ 2559594 w 3327399"/>
              <a:gd name="connsiteY9" fmla="*/ 5906103 h 6736798"/>
              <a:gd name="connsiteX10" fmla="*/ 2365129 w 3327399"/>
              <a:gd name="connsiteY10" fmla="*/ 6736798 h 6736798"/>
              <a:gd name="connsiteX11" fmla="*/ 2275786 w 3327399"/>
              <a:gd name="connsiteY11" fmla="*/ 5961453 h 6736798"/>
              <a:gd name="connsiteX12" fmla="*/ 1103230 w 3327399"/>
              <a:gd name="connsiteY12" fmla="*/ 5931190 h 6736798"/>
              <a:gd name="connsiteX13" fmla="*/ 227995 w 3327399"/>
              <a:gd name="connsiteY13" fmla="*/ 5930349 h 6736798"/>
              <a:gd name="connsiteX14" fmla="*/ 0 w 3327399"/>
              <a:gd name="connsiteY14" fmla="*/ 5930349 h 6736798"/>
              <a:gd name="connsiteX15" fmla="*/ 0 w 3327399"/>
              <a:gd name="connsiteY15" fmla="*/ 4941958 h 6736798"/>
              <a:gd name="connsiteX16" fmla="*/ 0 w 3327399"/>
              <a:gd name="connsiteY16" fmla="*/ 3459370 h 6736798"/>
              <a:gd name="connsiteX17" fmla="*/ 0 w 3327399"/>
              <a:gd name="connsiteY17" fmla="*/ 3459370 h 6736798"/>
              <a:gd name="connsiteX18" fmla="*/ 0 w 3327399"/>
              <a:gd name="connsiteY18" fmla="*/ 0 h 673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27399" h="6736798">
                <a:moveTo>
                  <a:pt x="0" y="0"/>
                </a:moveTo>
                <a:lnTo>
                  <a:pt x="554567" y="0"/>
                </a:lnTo>
                <a:lnTo>
                  <a:pt x="554567" y="0"/>
                </a:lnTo>
                <a:lnTo>
                  <a:pt x="1386416" y="0"/>
                </a:lnTo>
                <a:lnTo>
                  <a:pt x="3327399" y="0"/>
                </a:lnTo>
                <a:lnTo>
                  <a:pt x="3327399" y="3459370"/>
                </a:lnTo>
                <a:lnTo>
                  <a:pt x="3327399" y="3459370"/>
                </a:lnTo>
                <a:lnTo>
                  <a:pt x="3327399" y="4941958"/>
                </a:lnTo>
                <a:lnTo>
                  <a:pt x="3327399" y="5930349"/>
                </a:lnTo>
                <a:lnTo>
                  <a:pt x="2559594" y="5906103"/>
                </a:lnTo>
                <a:lnTo>
                  <a:pt x="2365129" y="6736798"/>
                </a:lnTo>
                <a:lnTo>
                  <a:pt x="2275786" y="5961453"/>
                </a:lnTo>
                <a:lnTo>
                  <a:pt x="1103230" y="5931190"/>
                </a:lnTo>
                <a:lnTo>
                  <a:pt x="227995" y="5930349"/>
                </a:lnTo>
                <a:lnTo>
                  <a:pt x="0" y="5930349"/>
                </a:lnTo>
                <a:lnTo>
                  <a:pt x="0" y="4941958"/>
                </a:lnTo>
                <a:lnTo>
                  <a:pt x="0" y="3459370"/>
                </a:lnTo>
                <a:lnTo>
                  <a:pt x="0" y="3459370"/>
                </a:lnTo>
                <a:lnTo>
                  <a:pt x="0" y="0"/>
                </a:lnTo>
                <a:close/>
              </a:path>
            </a:pathLst>
          </a:custGeom>
          <a:solidFill>
            <a:srgbClr val="FFF2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826CEE-380D-3543-8923-79554A3B1A41}"/>
              </a:ext>
            </a:extLst>
          </p:cNvPr>
          <p:cNvSpPr txBox="1">
            <a:spLocks/>
          </p:cNvSpPr>
          <p:nvPr/>
        </p:nvSpPr>
        <p:spPr>
          <a:xfrm>
            <a:off x="3822840" y="1955800"/>
            <a:ext cx="6451600" cy="19431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spcBef>
                <a:spcPts val="1000"/>
              </a:spcBef>
            </a:pPr>
            <a:r>
              <a:rPr lang="en-US" dirty="0"/>
              <a:t>The </a:t>
            </a:r>
            <a:r>
              <a:rPr lang="en-US" b="1" dirty="0"/>
              <a:t>Attention mechanism </a:t>
            </a:r>
            <a:r>
              <a:rPr lang="en-US" dirty="0"/>
              <a:t>that produces scores doesn’t have to be a </a:t>
            </a:r>
            <a:r>
              <a:rPr lang="en-US" dirty="0">
                <a:solidFill>
                  <a:srgbClr val="C00000"/>
                </a:solidFill>
              </a:rPr>
              <a:t>FFNN</a:t>
            </a:r>
            <a:r>
              <a:rPr lang="en-US" dirty="0"/>
              <a:t> like I illustrated. It can be any function you wish.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2332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34710-147C-5E41-A84B-D7FBD947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96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B69C0-91CE-D64B-953F-9DD0D1F4D216}"/>
              </a:ext>
            </a:extLst>
          </p:cNvPr>
          <p:cNvSpPr/>
          <p:nvPr/>
        </p:nvSpPr>
        <p:spPr>
          <a:xfrm>
            <a:off x="88900" y="6444475"/>
            <a:ext cx="535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highlight>
                  <a:srgbClr val="FFFF00"/>
                </a:highlight>
              </a:rPr>
              <a:t>Photo credit</a:t>
            </a:r>
            <a:r>
              <a:rPr lang="en-US" sz="1200" dirty="0">
                <a:solidFill>
                  <a:srgbClr val="FF0000"/>
                </a:solidFill>
              </a:rPr>
              <a:t>: https://</a:t>
            </a:r>
            <a:r>
              <a:rPr lang="en-US" sz="1200" dirty="0" err="1">
                <a:solidFill>
                  <a:srgbClr val="FF0000"/>
                </a:solidFill>
              </a:rPr>
              <a:t>lena-voita.github.io</a:t>
            </a:r>
            <a:r>
              <a:rPr lang="en-US" sz="1200" dirty="0">
                <a:solidFill>
                  <a:srgbClr val="FF0000"/>
                </a:solidFill>
              </a:rPr>
              <a:t>/</a:t>
            </a:r>
            <a:r>
              <a:rPr lang="en-US" sz="1200" dirty="0" err="1">
                <a:solidFill>
                  <a:srgbClr val="FF0000"/>
                </a:solidFill>
              </a:rPr>
              <a:t>nlp_course</a:t>
            </a:r>
            <a:r>
              <a:rPr lang="en-US" sz="1200" dirty="0">
                <a:solidFill>
                  <a:srgbClr val="FF0000"/>
                </a:solidFill>
              </a:rPr>
              <a:t>/seq2seq_and_attention.html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FB7149-AAC6-A24B-9C66-288AC6918675}"/>
              </a:ext>
            </a:extLst>
          </p:cNvPr>
          <p:cNvGrpSpPr/>
          <p:nvPr/>
        </p:nvGrpSpPr>
        <p:grpSpPr>
          <a:xfrm>
            <a:off x="2528149" y="136526"/>
            <a:ext cx="2387600" cy="2540000"/>
            <a:chOff x="5092700" y="413526"/>
            <a:chExt cx="2387600" cy="2540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7DD9C7-6641-D54D-8C50-D1040DC16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2700" y="413526"/>
              <a:ext cx="2006600" cy="2540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19BB830-28C0-6147-B267-37611E929F17}"/>
                </a:ext>
              </a:extLst>
            </p:cNvPr>
            <p:cNvSpPr/>
            <p:nvPr/>
          </p:nvSpPr>
          <p:spPr>
            <a:xfrm>
              <a:off x="6756400" y="1651000"/>
              <a:ext cx="723900" cy="342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4A53AA7F-3DAD-C444-947B-6F8C6D82C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98" y="1203684"/>
            <a:ext cx="6952401" cy="683531"/>
          </a:xfrm>
        </p:spPr>
        <p:txBody>
          <a:bodyPr>
            <a:noAutofit/>
          </a:bodyPr>
          <a:lstStyle/>
          <a:p>
            <a:r>
              <a:rPr lang="en-US" sz="3200" dirty="0"/>
              <a:t>Popular Attention Scoring functions:</a:t>
            </a:r>
            <a:endParaRPr lang="en-US" sz="3200" dirty="0">
              <a:solidFill>
                <a:srgbClr val="7030A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65D518-D9BB-6745-A21C-8897FA551BEB}"/>
              </a:ext>
            </a:extLst>
          </p:cNvPr>
          <p:cNvCxnSpPr>
            <a:cxnSpLocks/>
          </p:cNvCxnSpPr>
          <p:nvPr/>
        </p:nvCxnSpPr>
        <p:spPr>
          <a:xfrm flipH="1">
            <a:off x="185931" y="2833623"/>
            <a:ext cx="11820137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6AFEE2D-7DB1-5A4B-B99B-1E26BF43D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99" y="3244088"/>
            <a:ext cx="11023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0013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seq2seq + 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903804" y="1250088"/>
            <a:ext cx="5225928" cy="3156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Attention:</a:t>
            </a:r>
          </a:p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sz="2400" dirty="0">
                <a:latin typeface="Avenir Light" panose="020B0402020203020204" pitchFamily="34" charset="77"/>
              </a:rPr>
              <a:t>greatly improves seq2seq results</a:t>
            </a:r>
          </a:p>
          <a:p>
            <a:pPr>
              <a:lnSpc>
                <a:spcPct val="150000"/>
              </a:lnSpc>
              <a:spcBef>
                <a:spcPts val="1500"/>
              </a:spcBef>
            </a:pPr>
            <a:r>
              <a:rPr lang="en-US" sz="2400" dirty="0">
                <a:latin typeface="Avenir Light" panose="020B0402020203020204" pitchFamily="34" charset="77"/>
              </a:rPr>
              <a:t>allows us to visualize the contribution each </a:t>
            </a: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encoding</a:t>
            </a:r>
            <a:r>
              <a:rPr lang="en-US" sz="2400" dirty="0">
                <a:latin typeface="Avenir Light" panose="020B0402020203020204" pitchFamily="34" charset="77"/>
              </a:rPr>
              <a:t> word gave for each </a:t>
            </a: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decoder’s </a:t>
            </a:r>
            <a:r>
              <a:rPr lang="en-US" sz="2400" dirty="0">
                <a:latin typeface="Avenir Light" panose="020B0402020203020204" pitchFamily="34" charset="77"/>
              </a:rPr>
              <a:t>word</a:t>
            </a:r>
            <a:endParaRPr lang="en-US" sz="2400" dirty="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2B39D6-7CA2-8D4E-AAC0-E6EDAD741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422401"/>
            <a:ext cx="5342013" cy="5041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B4A5D9-131B-4D4E-8D3D-3E71AE9B3E08}"/>
              </a:ext>
            </a:extLst>
          </p:cNvPr>
          <p:cNvSpPr/>
          <p:nvPr/>
        </p:nvSpPr>
        <p:spPr>
          <a:xfrm>
            <a:off x="424726" y="6279635"/>
            <a:ext cx="4332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111111"/>
                </a:solidFill>
                <a:latin typeface="Noto Sans"/>
              </a:rPr>
              <a:t>Image source: Fig 3 in </a:t>
            </a:r>
            <a:r>
              <a:rPr lang="en-US" i="1" dirty="0">
                <a:solidFill>
                  <a:srgbClr val="F9493F"/>
                </a:solidFill>
                <a:latin typeface="Noto Sans"/>
                <a:hlinkClick r:id="rId4"/>
              </a:rPr>
              <a:t>Bahdanau et al.,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7045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6474896" cy="1302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826500" cy="625438"/>
          </a:xfrm>
        </p:spPr>
        <p:txBody>
          <a:bodyPr/>
          <a:lstStyle/>
          <a:p>
            <a:r>
              <a:rPr lang="en-US" dirty="0"/>
              <a:t>seq2seq + Attention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903804" y="1250088"/>
            <a:ext cx="5225928" cy="3156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Attention:</a:t>
            </a:r>
          </a:p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sz="2400" dirty="0">
                <a:latin typeface="Avenir Light" panose="020B0402020203020204" pitchFamily="34" charset="77"/>
              </a:rPr>
              <a:t>greatly improves seq2seq results</a:t>
            </a:r>
          </a:p>
          <a:p>
            <a:pPr>
              <a:lnSpc>
                <a:spcPct val="150000"/>
              </a:lnSpc>
              <a:spcBef>
                <a:spcPts val="1500"/>
              </a:spcBef>
            </a:pPr>
            <a:r>
              <a:rPr lang="en-US" sz="2400" dirty="0">
                <a:latin typeface="Avenir Light" panose="020B0402020203020204" pitchFamily="34" charset="77"/>
              </a:rPr>
              <a:t>allows us to visualize the contribution each </a:t>
            </a: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encoding</a:t>
            </a:r>
            <a:r>
              <a:rPr lang="en-US" sz="2400" dirty="0">
                <a:latin typeface="Avenir Light" panose="020B0402020203020204" pitchFamily="34" charset="77"/>
              </a:rPr>
              <a:t> word gave for each </a:t>
            </a: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decoder’s </a:t>
            </a:r>
            <a:r>
              <a:rPr lang="en-US" sz="2400" dirty="0">
                <a:latin typeface="Avenir Light" panose="020B0402020203020204" pitchFamily="34" charset="77"/>
              </a:rPr>
              <a:t>word</a:t>
            </a:r>
            <a:endParaRPr lang="en-US" sz="2400" dirty="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2B39D6-7CA2-8D4E-AAC0-E6EDAD741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422401"/>
            <a:ext cx="5342013" cy="5041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B4A5D9-131B-4D4E-8D3D-3E71AE9B3E08}"/>
              </a:ext>
            </a:extLst>
          </p:cNvPr>
          <p:cNvSpPr/>
          <p:nvPr/>
        </p:nvSpPr>
        <p:spPr>
          <a:xfrm>
            <a:off x="424726" y="6279635"/>
            <a:ext cx="4332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111111"/>
                </a:solidFill>
                <a:latin typeface="Noto Sans"/>
              </a:rPr>
              <a:t>Image source: Fig 3 in </a:t>
            </a:r>
            <a:r>
              <a:rPr lang="en-US" i="1" dirty="0">
                <a:solidFill>
                  <a:srgbClr val="F9493F"/>
                </a:solidFill>
                <a:latin typeface="Noto Sans"/>
                <a:hlinkClick r:id="rId4"/>
              </a:rPr>
              <a:t>Bahdanau et al., 2015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197605-F44C-354E-B913-E4F46FF88399}"/>
              </a:ext>
            </a:extLst>
          </p:cNvPr>
          <p:cNvSpPr/>
          <p:nvPr/>
        </p:nvSpPr>
        <p:spPr>
          <a:xfrm>
            <a:off x="167889" y="111886"/>
            <a:ext cx="11856222" cy="64840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39D5CCB-3692-F74B-ACD9-0E1A7D5C9FF3}"/>
              </a:ext>
            </a:extLst>
          </p:cNvPr>
          <p:cNvSpPr/>
          <p:nvPr/>
        </p:nvSpPr>
        <p:spPr>
          <a:xfrm>
            <a:off x="1330037" y="276263"/>
            <a:ext cx="9139374" cy="4995506"/>
          </a:xfrm>
          <a:custGeom>
            <a:avLst/>
            <a:gdLst>
              <a:gd name="connsiteX0" fmla="*/ 1963882 w 8510155"/>
              <a:gd name="connsiteY0" fmla="*/ 530958 h 4500285"/>
              <a:gd name="connsiteX1" fmla="*/ 2015836 w 8510155"/>
              <a:gd name="connsiteY1" fmla="*/ 499785 h 4500285"/>
              <a:gd name="connsiteX2" fmla="*/ 2078182 w 8510155"/>
              <a:gd name="connsiteY2" fmla="*/ 458221 h 4500285"/>
              <a:gd name="connsiteX3" fmla="*/ 2109355 w 8510155"/>
              <a:gd name="connsiteY3" fmla="*/ 437440 h 4500285"/>
              <a:gd name="connsiteX4" fmla="*/ 2161309 w 8510155"/>
              <a:gd name="connsiteY4" fmla="*/ 406267 h 4500285"/>
              <a:gd name="connsiteX5" fmla="*/ 2223655 w 8510155"/>
              <a:gd name="connsiteY5" fmla="*/ 364703 h 4500285"/>
              <a:gd name="connsiteX6" fmla="*/ 2317173 w 8510155"/>
              <a:gd name="connsiteY6" fmla="*/ 312749 h 4500285"/>
              <a:gd name="connsiteX7" fmla="*/ 2358736 w 8510155"/>
              <a:gd name="connsiteY7" fmla="*/ 291967 h 4500285"/>
              <a:gd name="connsiteX8" fmla="*/ 2389909 w 8510155"/>
              <a:gd name="connsiteY8" fmla="*/ 271185 h 4500285"/>
              <a:gd name="connsiteX9" fmla="*/ 2462646 w 8510155"/>
              <a:gd name="connsiteY9" fmla="*/ 240012 h 4500285"/>
              <a:gd name="connsiteX10" fmla="*/ 2504209 w 8510155"/>
              <a:gd name="connsiteY10" fmla="*/ 208840 h 4500285"/>
              <a:gd name="connsiteX11" fmla="*/ 2535382 w 8510155"/>
              <a:gd name="connsiteY11" fmla="*/ 198449 h 4500285"/>
              <a:gd name="connsiteX12" fmla="*/ 2597727 w 8510155"/>
              <a:gd name="connsiteY12" fmla="*/ 156885 h 4500285"/>
              <a:gd name="connsiteX13" fmla="*/ 2701636 w 8510155"/>
              <a:gd name="connsiteY13" fmla="*/ 115321 h 4500285"/>
              <a:gd name="connsiteX14" fmla="*/ 2743200 w 8510155"/>
              <a:gd name="connsiteY14" fmla="*/ 94540 h 4500285"/>
              <a:gd name="connsiteX15" fmla="*/ 2795155 w 8510155"/>
              <a:gd name="connsiteY15" fmla="*/ 73758 h 4500285"/>
              <a:gd name="connsiteX16" fmla="*/ 2836718 w 8510155"/>
              <a:gd name="connsiteY16" fmla="*/ 52976 h 4500285"/>
              <a:gd name="connsiteX17" fmla="*/ 2899064 w 8510155"/>
              <a:gd name="connsiteY17" fmla="*/ 32194 h 4500285"/>
              <a:gd name="connsiteX18" fmla="*/ 2930236 w 8510155"/>
              <a:gd name="connsiteY18" fmla="*/ 21803 h 4500285"/>
              <a:gd name="connsiteX19" fmla="*/ 2961409 w 8510155"/>
              <a:gd name="connsiteY19" fmla="*/ 1021 h 4500285"/>
              <a:gd name="connsiteX20" fmla="*/ 2992582 w 8510155"/>
              <a:gd name="connsiteY20" fmla="*/ 11412 h 4500285"/>
              <a:gd name="connsiteX21" fmla="*/ 3013364 w 8510155"/>
              <a:gd name="connsiteY21" fmla="*/ 52976 h 4500285"/>
              <a:gd name="connsiteX22" fmla="*/ 3034146 w 8510155"/>
              <a:gd name="connsiteY22" fmla="*/ 84149 h 4500285"/>
              <a:gd name="connsiteX23" fmla="*/ 3065318 w 8510155"/>
              <a:gd name="connsiteY23" fmla="*/ 115321 h 4500285"/>
              <a:gd name="connsiteX24" fmla="*/ 3086100 w 8510155"/>
              <a:gd name="connsiteY24" fmla="*/ 146494 h 4500285"/>
              <a:gd name="connsiteX25" fmla="*/ 3148446 w 8510155"/>
              <a:gd name="connsiteY25" fmla="*/ 229621 h 4500285"/>
              <a:gd name="connsiteX26" fmla="*/ 3190009 w 8510155"/>
              <a:gd name="connsiteY26" fmla="*/ 281576 h 4500285"/>
              <a:gd name="connsiteX27" fmla="*/ 3221182 w 8510155"/>
              <a:gd name="connsiteY27" fmla="*/ 302358 h 4500285"/>
              <a:gd name="connsiteX28" fmla="*/ 3252355 w 8510155"/>
              <a:gd name="connsiteY28" fmla="*/ 343921 h 4500285"/>
              <a:gd name="connsiteX29" fmla="*/ 3283527 w 8510155"/>
              <a:gd name="connsiteY29" fmla="*/ 364703 h 4500285"/>
              <a:gd name="connsiteX30" fmla="*/ 3314700 w 8510155"/>
              <a:gd name="connsiteY30" fmla="*/ 395876 h 4500285"/>
              <a:gd name="connsiteX31" fmla="*/ 3377046 w 8510155"/>
              <a:gd name="connsiteY31" fmla="*/ 437440 h 4500285"/>
              <a:gd name="connsiteX32" fmla="*/ 3408218 w 8510155"/>
              <a:gd name="connsiteY32" fmla="*/ 458221 h 4500285"/>
              <a:gd name="connsiteX33" fmla="*/ 3439391 w 8510155"/>
              <a:gd name="connsiteY33" fmla="*/ 479003 h 4500285"/>
              <a:gd name="connsiteX34" fmla="*/ 3470564 w 8510155"/>
              <a:gd name="connsiteY34" fmla="*/ 489394 h 4500285"/>
              <a:gd name="connsiteX35" fmla="*/ 3730336 w 8510155"/>
              <a:gd name="connsiteY35" fmla="*/ 468612 h 4500285"/>
              <a:gd name="connsiteX36" fmla="*/ 3823855 w 8510155"/>
              <a:gd name="connsiteY36" fmla="*/ 427049 h 4500285"/>
              <a:gd name="connsiteX37" fmla="*/ 3886200 w 8510155"/>
              <a:gd name="connsiteY37" fmla="*/ 406267 h 4500285"/>
              <a:gd name="connsiteX38" fmla="*/ 4062846 w 8510155"/>
              <a:gd name="connsiteY38" fmla="*/ 333530 h 4500285"/>
              <a:gd name="connsiteX39" fmla="*/ 4208318 w 8510155"/>
              <a:gd name="connsiteY39" fmla="*/ 260794 h 4500285"/>
              <a:gd name="connsiteX40" fmla="*/ 4312227 w 8510155"/>
              <a:gd name="connsiteY40" fmla="*/ 208840 h 4500285"/>
              <a:gd name="connsiteX41" fmla="*/ 4416136 w 8510155"/>
              <a:gd name="connsiteY41" fmla="*/ 167276 h 4500285"/>
              <a:gd name="connsiteX42" fmla="*/ 4457700 w 8510155"/>
              <a:gd name="connsiteY42" fmla="*/ 156885 h 4500285"/>
              <a:gd name="connsiteX43" fmla="*/ 4509655 w 8510155"/>
              <a:gd name="connsiteY43" fmla="*/ 136103 h 4500285"/>
              <a:gd name="connsiteX44" fmla="*/ 4551218 w 8510155"/>
              <a:gd name="connsiteY44" fmla="*/ 115321 h 4500285"/>
              <a:gd name="connsiteX45" fmla="*/ 4613564 w 8510155"/>
              <a:gd name="connsiteY45" fmla="*/ 104930 h 4500285"/>
              <a:gd name="connsiteX46" fmla="*/ 4738255 w 8510155"/>
              <a:gd name="connsiteY46" fmla="*/ 63367 h 4500285"/>
              <a:gd name="connsiteX47" fmla="*/ 4800600 w 8510155"/>
              <a:gd name="connsiteY47" fmla="*/ 42585 h 4500285"/>
              <a:gd name="connsiteX48" fmla="*/ 4883727 w 8510155"/>
              <a:gd name="connsiteY48" fmla="*/ 21803 h 4500285"/>
              <a:gd name="connsiteX49" fmla="*/ 4946073 w 8510155"/>
              <a:gd name="connsiteY49" fmla="*/ 11412 h 4500285"/>
              <a:gd name="connsiteX50" fmla="*/ 4987636 w 8510155"/>
              <a:gd name="connsiteY50" fmla="*/ 84149 h 4500285"/>
              <a:gd name="connsiteX51" fmla="*/ 5008418 w 8510155"/>
              <a:gd name="connsiteY51" fmla="*/ 115321 h 4500285"/>
              <a:gd name="connsiteX52" fmla="*/ 5029200 w 8510155"/>
              <a:gd name="connsiteY52" fmla="*/ 156885 h 4500285"/>
              <a:gd name="connsiteX53" fmla="*/ 5060373 w 8510155"/>
              <a:gd name="connsiteY53" fmla="*/ 198449 h 4500285"/>
              <a:gd name="connsiteX54" fmla="*/ 5081155 w 8510155"/>
              <a:gd name="connsiteY54" fmla="*/ 229621 h 4500285"/>
              <a:gd name="connsiteX55" fmla="*/ 5112327 w 8510155"/>
              <a:gd name="connsiteY55" fmla="*/ 271185 h 4500285"/>
              <a:gd name="connsiteX56" fmla="*/ 5133109 w 8510155"/>
              <a:gd name="connsiteY56" fmla="*/ 302358 h 4500285"/>
              <a:gd name="connsiteX57" fmla="*/ 5257800 w 8510155"/>
              <a:gd name="connsiteY57" fmla="*/ 416658 h 4500285"/>
              <a:gd name="connsiteX58" fmla="*/ 5288973 w 8510155"/>
              <a:gd name="connsiteY58" fmla="*/ 447830 h 4500285"/>
              <a:gd name="connsiteX59" fmla="*/ 5351318 w 8510155"/>
              <a:gd name="connsiteY59" fmla="*/ 489394 h 4500285"/>
              <a:gd name="connsiteX60" fmla="*/ 5382491 w 8510155"/>
              <a:gd name="connsiteY60" fmla="*/ 510176 h 4500285"/>
              <a:gd name="connsiteX61" fmla="*/ 5444836 w 8510155"/>
              <a:gd name="connsiteY61" fmla="*/ 499785 h 4500285"/>
              <a:gd name="connsiteX62" fmla="*/ 5590309 w 8510155"/>
              <a:gd name="connsiteY62" fmla="*/ 458221 h 4500285"/>
              <a:gd name="connsiteX63" fmla="*/ 5621482 w 8510155"/>
              <a:gd name="connsiteY63" fmla="*/ 447830 h 4500285"/>
              <a:gd name="connsiteX64" fmla="*/ 5673436 w 8510155"/>
              <a:gd name="connsiteY64" fmla="*/ 416658 h 4500285"/>
              <a:gd name="connsiteX65" fmla="*/ 5704609 w 8510155"/>
              <a:gd name="connsiteY65" fmla="*/ 406267 h 4500285"/>
              <a:gd name="connsiteX66" fmla="*/ 5787736 w 8510155"/>
              <a:gd name="connsiteY66" fmla="*/ 364703 h 4500285"/>
              <a:gd name="connsiteX67" fmla="*/ 5818909 w 8510155"/>
              <a:gd name="connsiteY67" fmla="*/ 354312 h 4500285"/>
              <a:gd name="connsiteX68" fmla="*/ 5881255 w 8510155"/>
              <a:gd name="connsiteY68" fmla="*/ 312749 h 4500285"/>
              <a:gd name="connsiteX69" fmla="*/ 5943600 w 8510155"/>
              <a:gd name="connsiteY69" fmla="*/ 281576 h 4500285"/>
              <a:gd name="connsiteX70" fmla="*/ 5995555 w 8510155"/>
              <a:gd name="connsiteY70" fmla="*/ 260794 h 4500285"/>
              <a:gd name="connsiteX71" fmla="*/ 6099464 w 8510155"/>
              <a:gd name="connsiteY71" fmla="*/ 198449 h 4500285"/>
              <a:gd name="connsiteX72" fmla="*/ 6130636 w 8510155"/>
              <a:gd name="connsiteY72" fmla="*/ 188058 h 4500285"/>
              <a:gd name="connsiteX73" fmla="*/ 6172200 w 8510155"/>
              <a:gd name="connsiteY73" fmla="*/ 167276 h 4500285"/>
              <a:gd name="connsiteX74" fmla="*/ 6203373 w 8510155"/>
              <a:gd name="connsiteY74" fmla="*/ 156885 h 4500285"/>
              <a:gd name="connsiteX75" fmla="*/ 6234546 w 8510155"/>
              <a:gd name="connsiteY75" fmla="*/ 136103 h 4500285"/>
              <a:gd name="connsiteX76" fmla="*/ 6296891 w 8510155"/>
              <a:gd name="connsiteY76" fmla="*/ 115321 h 4500285"/>
              <a:gd name="connsiteX77" fmla="*/ 6328064 w 8510155"/>
              <a:gd name="connsiteY77" fmla="*/ 94540 h 4500285"/>
              <a:gd name="connsiteX78" fmla="*/ 6390409 w 8510155"/>
              <a:gd name="connsiteY78" fmla="*/ 73758 h 4500285"/>
              <a:gd name="connsiteX79" fmla="*/ 6452755 w 8510155"/>
              <a:gd name="connsiteY79" fmla="*/ 32194 h 4500285"/>
              <a:gd name="connsiteX80" fmla="*/ 6494318 w 8510155"/>
              <a:gd name="connsiteY80" fmla="*/ 84149 h 4500285"/>
              <a:gd name="connsiteX81" fmla="*/ 6525491 w 8510155"/>
              <a:gd name="connsiteY81" fmla="*/ 136103 h 4500285"/>
              <a:gd name="connsiteX82" fmla="*/ 6587836 w 8510155"/>
              <a:gd name="connsiteY82" fmla="*/ 198449 h 4500285"/>
              <a:gd name="connsiteX83" fmla="*/ 6619009 w 8510155"/>
              <a:gd name="connsiteY83" fmla="*/ 240012 h 4500285"/>
              <a:gd name="connsiteX84" fmla="*/ 6681355 w 8510155"/>
              <a:gd name="connsiteY84" fmla="*/ 302358 h 4500285"/>
              <a:gd name="connsiteX85" fmla="*/ 6712527 w 8510155"/>
              <a:gd name="connsiteY85" fmla="*/ 333530 h 4500285"/>
              <a:gd name="connsiteX86" fmla="*/ 6816436 w 8510155"/>
              <a:gd name="connsiteY86" fmla="*/ 416658 h 4500285"/>
              <a:gd name="connsiteX87" fmla="*/ 6847609 w 8510155"/>
              <a:gd name="connsiteY87" fmla="*/ 437440 h 4500285"/>
              <a:gd name="connsiteX88" fmla="*/ 6930736 w 8510155"/>
              <a:gd name="connsiteY88" fmla="*/ 499785 h 4500285"/>
              <a:gd name="connsiteX89" fmla="*/ 6961909 w 8510155"/>
              <a:gd name="connsiteY89" fmla="*/ 510176 h 4500285"/>
              <a:gd name="connsiteX90" fmla="*/ 6993082 w 8510155"/>
              <a:gd name="connsiteY90" fmla="*/ 530958 h 4500285"/>
              <a:gd name="connsiteX91" fmla="*/ 7024255 w 8510155"/>
              <a:gd name="connsiteY91" fmla="*/ 541349 h 4500285"/>
              <a:gd name="connsiteX92" fmla="*/ 7117773 w 8510155"/>
              <a:gd name="connsiteY92" fmla="*/ 582912 h 4500285"/>
              <a:gd name="connsiteX93" fmla="*/ 7148946 w 8510155"/>
              <a:gd name="connsiteY93" fmla="*/ 593303 h 4500285"/>
              <a:gd name="connsiteX94" fmla="*/ 7367155 w 8510155"/>
              <a:gd name="connsiteY94" fmla="*/ 614085 h 4500285"/>
              <a:gd name="connsiteX95" fmla="*/ 7439891 w 8510155"/>
              <a:gd name="connsiteY95" fmla="*/ 624476 h 4500285"/>
              <a:gd name="connsiteX96" fmla="*/ 7886700 w 8510155"/>
              <a:gd name="connsiteY96" fmla="*/ 645258 h 4500285"/>
              <a:gd name="connsiteX97" fmla="*/ 8084127 w 8510155"/>
              <a:gd name="connsiteY97" fmla="*/ 634867 h 4500285"/>
              <a:gd name="connsiteX98" fmla="*/ 8073736 w 8510155"/>
              <a:gd name="connsiteY98" fmla="*/ 811512 h 4500285"/>
              <a:gd name="connsiteX99" fmla="*/ 8063346 w 8510155"/>
              <a:gd name="connsiteY99" fmla="*/ 863467 h 4500285"/>
              <a:gd name="connsiteX100" fmla="*/ 8052955 w 8510155"/>
              <a:gd name="connsiteY100" fmla="*/ 936203 h 4500285"/>
              <a:gd name="connsiteX101" fmla="*/ 8042564 w 8510155"/>
              <a:gd name="connsiteY101" fmla="*/ 967376 h 4500285"/>
              <a:gd name="connsiteX102" fmla="*/ 8021782 w 8510155"/>
              <a:gd name="connsiteY102" fmla="*/ 1071285 h 4500285"/>
              <a:gd name="connsiteX103" fmla="*/ 8011391 w 8510155"/>
              <a:gd name="connsiteY103" fmla="*/ 1112849 h 4500285"/>
              <a:gd name="connsiteX104" fmla="*/ 8011391 w 8510155"/>
              <a:gd name="connsiteY104" fmla="*/ 1351840 h 4500285"/>
              <a:gd name="connsiteX105" fmla="*/ 8042564 w 8510155"/>
              <a:gd name="connsiteY105" fmla="*/ 1414185 h 4500285"/>
              <a:gd name="connsiteX106" fmla="*/ 8073736 w 8510155"/>
              <a:gd name="connsiteY106" fmla="*/ 1476530 h 4500285"/>
              <a:gd name="connsiteX107" fmla="*/ 8104909 w 8510155"/>
              <a:gd name="connsiteY107" fmla="*/ 1497312 h 4500285"/>
              <a:gd name="connsiteX108" fmla="*/ 8198427 w 8510155"/>
              <a:gd name="connsiteY108" fmla="*/ 1611612 h 4500285"/>
              <a:gd name="connsiteX109" fmla="*/ 8291946 w 8510155"/>
              <a:gd name="connsiteY109" fmla="*/ 1705130 h 4500285"/>
              <a:gd name="connsiteX110" fmla="*/ 8333509 w 8510155"/>
              <a:gd name="connsiteY110" fmla="*/ 1746694 h 4500285"/>
              <a:gd name="connsiteX111" fmla="*/ 8395855 w 8510155"/>
              <a:gd name="connsiteY111" fmla="*/ 1798649 h 4500285"/>
              <a:gd name="connsiteX112" fmla="*/ 8427027 w 8510155"/>
              <a:gd name="connsiteY112" fmla="*/ 1819430 h 4500285"/>
              <a:gd name="connsiteX113" fmla="*/ 8510155 w 8510155"/>
              <a:gd name="connsiteY113" fmla="*/ 1912949 h 4500285"/>
              <a:gd name="connsiteX114" fmla="*/ 8427027 w 8510155"/>
              <a:gd name="connsiteY114" fmla="*/ 2016858 h 4500285"/>
              <a:gd name="connsiteX115" fmla="*/ 8354291 w 8510155"/>
              <a:gd name="connsiteY115" fmla="*/ 2099985 h 4500285"/>
              <a:gd name="connsiteX116" fmla="*/ 8323118 w 8510155"/>
              <a:gd name="connsiteY116" fmla="*/ 2120767 h 4500285"/>
              <a:gd name="connsiteX117" fmla="*/ 8291946 w 8510155"/>
              <a:gd name="connsiteY117" fmla="*/ 2162330 h 4500285"/>
              <a:gd name="connsiteX118" fmla="*/ 8229600 w 8510155"/>
              <a:gd name="connsiteY118" fmla="*/ 2224676 h 4500285"/>
              <a:gd name="connsiteX119" fmla="*/ 8177646 w 8510155"/>
              <a:gd name="connsiteY119" fmla="*/ 2297412 h 4500285"/>
              <a:gd name="connsiteX120" fmla="*/ 8136082 w 8510155"/>
              <a:gd name="connsiteY120" fmla="*/ 2359758 h 4500285"/>
              <a:gd name="connsiteX121" fmla="*/ 8115300 w 8510155"/>
              <a:gd name="connsiteY121" fmla="*/ 2390930 h 4500285"/>
              <a:gd name="connsiteX122" fmla="*/ 8084127 w 8510155"/>
              <a:gd name="connsiteY122" fmla="*/ 2422103 h 4500285"/>
              <a:gd name="connsiteX123" fmla="*/ 8167255 w 8510155"/>
              <a:gd name="connsiteY123" fmla="*/ 2526012 h 4500285"/>
              <a:gd name="connsiteX124" fmla="*/ 8198427 w 8510155"/>
              <a:gd name="connsiteY124" fmla="*/ 2557185 h 4500285"/>
              <a:gd name="connsiteX125" fmla="*/ 8271164 w 8510155"/>
              <a:gd name="connsiteY125" fmla="*/ 2609140 h 4500285"/>
              <a:gd name="connsiteX126" fmla="*/ 8312727 w 8510155"/>
              <a:gd name="connsiteY126" fmla="*/ 2629921 h 4500285"/>
              <a:gd name="connsiteX127" fmla="*/ 8343900 w 8510155"/>
              <a:gd name="connsiteY127" fmla="*/ 2661094 h 4500285"/>
              <a:gd name="connsiteX128" fmla="*/ 8375073 w 8510155"/>
              <a:gd name="connsiteY128" fmla="*/ 2681876 h 4500285"/>
              <a:gd name="connsiteX129" fmla="*/ 8427027 w 8510155"/>
              <a:gd name="connsiteY129" fmla="*/ 2733830 h 4500285"/>
              <a:gd name="connsiteX130" fmla="*/ 8416636 w 8510155"/>
              <a:gd name="connsiteY130" fmla="*/ 2765003 h 4500285"/>
              <a:gd name="connsiteX131" fmla="*/ 8375073 w 8510155"/>
              <a:gd name="connsiteY131" fmla="*/ 2775394 h 4500285"/>
              <a:gd name="connsiteX132" fmla="*/ 8271164 w 8510155"/>
              <a:gd name="connsiteY132" fmla="*/ 2785785 h 4500285"/>
              <a:gd name="connsiteX133" fmla="*/ 8229600 w 8510155"/>
              <a:gd name="connsiteY133" fmla="*/ 2796176 h 4500285"/>
              <a:gd name="connsiteX134" fmla="*/ 8167255 w 8510155"/>
              <a:gd name="connsiteY134" fmla="*/ 2806567 h 4500285"/>
              <a:gd name="connsiteX135" fmla="*/ 8073736 w 8510155"/>
              <a:gd name="connsiteY135" fmla="*/ 2837740 h 4500285"/>
              <a:gd name="connsiteX136" fmla="*/ 8042564 w 8510155"/>
              <a:gd name="connsiteY136" fmla="*/ 2848130 h 4500285"/>
              <a:gd name="connsiteX137" fmla="*/ 7990609 w 8510155"/>
              <a:gd name="connsiteY137" fmla="*/ 2858521 h 4500285"/>
              <a:gd name="connsiteX138" fmla="*/ 7938655 w 8510155"/>
              <a:gd name="connsiteY138" fmla="*/ 2879303 h 4500285"/>
              <a:gd name="connsiteX139" fmla="*/ 7907482 w 8510155"/>
              <a:gd name="connsiteY139" fmla="*/ 2889694 h 4500285"/>
              <a:gd name="connsiteX140" fmla="*/ 7845136 w 8510155"/>
              <a:gd name="connsiteY140" fmla="*/ 2920867 h 4500285"/>
              <a:gd name="connsiteX141" fmla="*/ 7751618 w 8510155"/>
              <a:gd name="connsiteY141" fmla="*/ 2972821 h 4500285"/>
              <a:gd name="connsiteX142" fmla="*/ 7772400 w 8510155"/>
              <a:gd name="connsiteY142" fmla="*/ 3222203 h 4500285"/>
              <a:gd name="connsiteX143" fmla="*/ 7793182 w 8510155"/>
              <a:gd name="connsiteY143" fmla="*/ 3388458 h 4500285"/>
              <a:gd name="connsiteX144" fmla="*/ 7813964 w 8510155"/>
              <a:gd name="connsiteY144" fmla="*/ 3471585 h 4500285"/>
              <a:gd name="connsiteX145" fmla="*/ 7824355 w 8510155"/>
              <a:gd name="connsiteY145" fmla="*/ 3513149 h 4500285"/>
              <a:gd name="connsiteX146" fmla="*/ 7834746 w 8510155"/>
              <a:gd name="connsiteY146" fmla="*/ 3544321 h 4500285"/>
              <a:gd name="connsiteX147" fmla="*/ 7855527 w 8510155"/>
              <a:gd name="connsiteY147" fmla="*/ 3627449 h 4500285"/>
              <a:gd name="connsiteX148" fmla="*/ 7865918 w 8510155"/>
              <a:gd name="connsiteY148" fmla="*/ 3658621 h 4500285"/>
              <a:gd name="connsiteX149" fmla="*/ 7886700 w 8510155"/>
              <a:gd name="connsiteY149" fmla="*/ 3741749 h 4500285"/>
              <a:gd name="connsiteX150" fmla="*/ 7917873 w 8510155"/>
              <a:gd name="connsiteY150" fmla="*/ 3845658 h 4500285"/>
              <a:gd name="connsiteX151" fmla="*/ 7886700 w 8510155"/>
              <a:gd name="connsiteY151" fmla="*/ 3856049 h 4500285"/>
              <a:gd name="connsiteX152" fmla="*/ 7845136 w 8510155"/>
              <a:gd name="connsiteY152" fmla="*/ 3845658 h 4500285"/>
              <a:gd name="connsiteX153" fmla="*/ 7762009 w 8510155"/>
              <a:gd name="connsiteY153" fmla="*/ 3814485 h 4500285"/>
              <a:gd name="connsiteX154" fmla="*/ 7637318 w 8510155"/>
              <a:gd name="connsiteY154" fmla="*/ 3762530 h 4500285"/>
              <a:gd name="connsiteX155" fmla="*/ 7606146 w 8510155"/>
              <a:gd name="connsiteY155" fmla="*/ 3741749 h 4500285"/>
              <a:gd name="connsiteX156" fmla="*/ 7325591 w 8510155"/>
              <a:gd name="connsiteY156" fmla="*/ 3648230 h 4500285"/>
              <a:gd name="connsiteX157" fmla="*/ 7221682 w 8510155"/>
              <a:gd name="connsiteY157" fmla="*/ 3606667 h 4500285"/>
              <a:gd name="connsiteX158" fmla="*/ 7013864 w 8510155"/>
              <a:gd name="connsiteY158" fmla="*/ 3575494 h 4500285"/>
              <a:gd name="connsiteX159" fmla="*/ 6930736 w 8510155"/>
              <a:gd name="connsiteY159" fmla="*/ 3585885 h 4500285"/>
              <a:gd name="connsiteX160" fmla="*/ 6941127 w 8510155"/>
              <a:gd name="connsiteY160" fmla="*/ 3814485 h 4500285"/>
              <a:gd name="connsiteX161" fmla="*/ 6951518 w 8510155"/>
              <a:gd name="connsiteY161" fmla="*/ 3908003 h 4500285"/>
              <a:gd name="connsiteX162" fmla="*/ 6961909 w 8510155"/>
              <a:gd name="connsiteY162" fmla="*/ 4011912 h 4500285"/>
              <a:gd name="connsiteX163" fmla="*/ 6951518 w 8510155"/>
              <a:gd name="connsiteY163" fmla="*/ 4334030 h 4500285"/>
              <a:gd name="connsiteX164" fmla="*/ 6899564 w 8510155"/>
              <a:gd name="connsiteY164" fmla="*/ 4323640 h 4500285"/>
              <a:gd name="connsiteX165" fmla="*/ 6806046 w 8510155"/>
              <a:gd name="connsiteY165" fmla="*/ 4282076 h 4500285"/>
              <a:gd name="connsiteX166" fmla="*/ 6764482 w 8510155"/>
              <a:gd name="connsiteY166" fmla="*/ 4271685 h 4500285"/>
              <a:gd name="connsiteX167" fmla="*/ 6639791 w 8510155"/>
              <a:gd name="connsiteY167" fmla="*/ 4219730 h 4500285"/>
              <a:gd name="connsiteX168" fmla="*/ 6577446 w 8510155"/>
              <a:gd name="connsiteY168" fmla="*/ 4188558 h 4500285"/>
              <a:gd name="connsiteX169" fmla="*/ 6400800 w 8510155"/>
              <a:gd name="connsiteY169" fmla="*/ 4126212 h 4500285"/>
              <a:gd name="connsiteX170" fmla="*/ 6161809 w 8510155"/>
              <a:gd name="connsiteY170" fmla="*/ 4053476 h 4500285"/>
              <a:gd name="connsiteX171" fmla="*/ 6016336 w 8510155"/>
              <a:gd name="connsiteY171" fmla="*/ 4001521 h 4500285"/>
              <a:gd name="connsiteX172" fmla="*/ 5818909 w 8510155"/>
              <a:gd name="connsiteY172" fmla="*/ 3939176 h 4500285"/>
              <a:gd name="connsiteX173" fmla="*/ 5746173 w 8510155"/>
              <a:gd name="connsiteY173" fmla="*/ 3897612 h 4500285"/>
              <a:gd name="connsiteX174" fmla="*/ 5704609 w 8510155"/>
              <a:gd name="connsiteY174" fmla="*/ 3876830 h 4500285"/>
              <a:gd name="connsiteX175" fmla="*/ 5663046 w 8510155"/>
              <a:gd name="connsiteY175" fmla="*/ 3887221 h 4500285"/>
              <a:gd name="connsiteX176" fmla="*/ 5642264 w 8510155"/>
              <a:gd name="connsiteY176" fmla="*/ 3918394 h 4500285"/>
              <a:gd name="connsiteX177" fmla="*/ 5590309 w 8510155"/>
              <a:gd name="connsiteY177" fmla="*/ 3980740 h 4500285"/>
              <a:gd name="connsiteX178" fmla="*/ 5444836 w 8510155"/>
              <a:gd name="connsiteY178" fmla="*/ 4105430 h 4500285"/>
              <a:gd name="connsiteX179" fmla="*/ 5174673 w 8510155"/>
              <a:gd name="connsiteY179" fmla="*/ 4219730 h 4500285"/>
              <a:gd name="connsiteX180" fmla="*/ 5008418 w 8510155"/>
              <a:gd name="connsiteY180" fmla="*/ 4292467 h 4500285"/>
              <a:gd name="connsiteX181" fmla="*/ 4946073 w 8510155"/>
              <a:gd name="connsiteY181" fmla="*/ 4334030 h 4500285"/>
              <a:gd name="connsiteX182" fmla="*/ 4831773 w 8510155"/>
              <a:gd name="connsiteY182" fmla="*/ 4365203 h 4500285"/>
              <a:gd name="connsiteX183" fmla="*/ 4738255 w 8510155"/>
              <a:gd name="connsiteY183" fmla="*/ 4417158 h 4500285"/>
              <a:gd name="connsiteX184" fmla="*/ 4644736 w 8510155"/>
              <a:gd name="connsiteY184" fmla="*/ 4500285 h 4500285"/>
              <a:gd name="connsiteX185" fmla="*/ 4572000 w 8510155"/>
              <a:gd name="connsiteY185" fmla="*/ 4334030 h 4500285"/>
              <a:gd name="connsiteX186" fmla="*/ 4509655 w 8510155"/>
              <a:gd name="connsiteY186" fmla="*/ 4209340 h 4500285"/>
              <a:gd name="connsiteX187" fmla="*/ 4499264 w 8510155"/>
              <a:gd name="connsiteY187" fmla="*/ 4178167 h 4500285"/>
              <a:gd name="connsiteX188" fmla="*/ 4447309 w 8510155"/>
              <a:gd name="connsiteY188" fmla="*/ 4115821 h 4500285"/>
              <a:gd name="connsiteX189" fmla="*/ 4416136 w 8510155"/>
              <a:gd name="connsiteY189" fmla="*/ 4095040 h 4500285"/>
              <a:gd name="connsiteX190" fmla="*/ 3927764 w 8510155"/>
              <a:gd name="connsiteY190" fmla="*/ 4084649 h 4500285"/>
              <a:gd name="connsiteX191" fmla="*/ 3522518 w 8510155"/>
              <a:gd name="connsiteY191" fmla="*/ 4095040 h 4500285"/>
              <a:gd name="connsiteX192" fmla="*/ 3449782 w 8510155"/>
              <a:gd name="connsiteY192" fmla="*/ 4105430 h 4500285"/>
              <a:gd name="connsiteX193" fmla="*/ 3397827 w 8510155"/>
              <a:gd name="connsiteY193" fmla="*/ 4126212 h 4500285"/>
              <a:gd name="connsiteX194" fmla="*/ 3325091 w 8510155"/>
              <a:gd name="connsiteY194" fmla="*/ 4167776 h 4500285"/>
              <a:gd name="connsiteX195" fmla="*/ 3293918 w 8510155"/>
              <a:gd name="connsiteY195" fmla="*/ 4198949 h 4500285"/>
              <a:gd name="connsiteX196" fmla="*/ 3231573 w 8510155"/>
              <a:gd name="connsiteY196" fmla="*/ 4250903 h 4500285"/>
              <a:gd name="connsiteX197" fmla="*/ 3096491 w 8510155"/>
              <a:gd name="connsiteY197" fmla="*/ 4230121 h 4500285"/>
              <a:gd name="connsiteX198" fmla="*/ 2971800 w 8510155"/>
              <a:gd name="connsiteY198" fmla="*/ 4188558 h 4500285"/>
              <a:gd name="connsiteX199" fmla="*/ 2753591 w 8510155"/>
              <a:gd name="connsiteY199" fmla="*/ 4105430 h 4500285"/>
              <a:gd name="connsiteX200" fmla="*/ 2597727 w 8510155"/>
              <a:gd name="connsiteY200" fmla="*/ 4043085 h 4500285"/>
              <a:gd name="connsiteX201" fmla="*/ 2556164 w 8510155"/>
              <a:gd name="connsiteY201" fmla="*/ 4032694 h 4500285"/>
              <a:gd name="connsiteX202" fmla="*/ 2452255 w 8510155"/>
              <a:gd name="connsiteY202" fmla="*/ 4001521 h 4500285"/>
              <a:gd name="connsiteX203" fmla="*/ 2296391 w 8510155"/>
              <a:gd name="connsiteY203" fmla="*/ 3970349 h 4500285"/>
              <a:gd name="connsiteX204" fmla="*/ 2234046 w 8510155"/>
              <a:gd name="connsiteY204" fmla="*/ 3991130 h 4500285"/>
              <a:gd name="connsiteX205" fmla="*/ 2098964 w 8510155"/>
              <a:gd name="connsiteY205" fmla="*/ 4105430 h 4500285"/>
              <a:gd name="connsiteX206" fmla="*/ 1943100 w 8510155"/>
              <a:gd name="connsiteY206" fmla="*/ 4261294 h 4500285"/>
              <a:gd name="connsiteX207" fmla="*/ 1901536 w 8510155"/>
              <a:gd name="connsiteY207" fmla="*/ 4282076 h 4500285"/>
              <a:gd name="connsiteX208" fmla="*/ 1839191 w 8510155"/>
              <a:gd name="connsiteY208" fmla="*/ 4323640 h 4500285"/>
              <a:gd name="connsiteX209" fmla="*/ 1724891 w 8510155"/>
              <a:gd name="connsiteY209" fmla="*/ 4375594 h 4500285"/>
              <a:gd name="connsiteX210" fmla="*/ 1662546 w 8510155"/>
              <a:gd name="connsiteY210" fmla="*/ 4417158 h 4500285"/>
              <a:gd name="connsiteX211" fmla="*/ 1600200 w 8510155"/>
              <a:gd name="connsiteY211" fmla="*/ 4448330 h 4500285"/>
              <a:gd name="connsiteX212" fmla="*/ 1579418 w 8510155"/>
              <a:gd name="connsiteY212" fmla="*/ 4282076 h 4500285"/>
              <a:gd name="connsiteX213" fmla="*/ 1558636 w 8510155"/>
              <a:gd name="connsiteY213" fmla="*/ 4167776 h 4500285"/>
              <a:gd name="connsiteX214" fmla="*/ 1548246 w 8510155"/>
              <a:gd name="connsiteY214" fmla="*/ 4095040 h 4500285"/>
              <a:gd name="connsiteX215" fmla="*/ 1537855 w 8510155"/>
              <a:gd name="connsiteY215" fmla="*/ 4053476 h 4500285"/>
              <a:gd name="connsiteX216" fmla="*/ 1506682 w 8510155"/>
              <a:gd name="connsiteY216" fmla="*/ 4063867 h 4500285"/>
              <a:gd name="connsiteX217" fmla="*/ 1413164 w 8510155"/>
              <a:gd name="connsiteY217" fmla="*/ 4084649 h 4500285"/>
              <a:gd name="connsiteX218" fmla="*/ 1319646 w 8510155"/>
              <a:gd name="connsiteY218" fmla="*/ 4095040 h 4500285"/>
              <a:gd name="connsiteX219" fmla="*/ 1184564 w 8510155"/>
              <a:gd name="connsiteY219" fmla="*/ 4084649 h 4500285"/>
              <a:gd name="connsiteX220" fmla="*/ 1059873 w 8510155"/>
              <a:gd name="connsiteY220" fmla="*/ 4063867 h 4500285"/>
              <a:gd name="connsiteX221" fmla="*/ 904009 w 8510155"/>
              <a:gd name="connsiteY221" fmla="*/ 4043085 h 4500285"/>
              <a:gd name="connsiteX222" fmla="*/ 872836 w 8510155"/>
              <a:gd name="connsiteY222" fmla="*/ 4032694 h 4500285"/>
              <a:gd name="connsiteX223" fmla="*/ 768927 w 8510155"/>
              <a:gd name="connsiteY223" fmla="*/ 4011912 h 4500285"/>
              <a:gd name="connsiteX224" fmla="*/ 685800 w 8510155"/>
              <a:gd name="connsiteY224" fmla="*/ 3991130 h 4500285"/>
              <a:gd name="connsiteX225" fmla="*/ 644236 w 8510155"/>
              <a:gd name="connsiteY225" fmla="*/ 3980740 h 4500285"/>
              <a:gd name="connsiteX226" fmla="*/ 581891 w 8510155"/>
              <a:gd name="connsiteY226" fmla="*/ 3959958 h 4500285"/>
              <a:gd name="connsiteX227" fmla="*/ 353291 w 8510155"/>
              <a:gd name="connsiteY227" fmla="*/ 3949567 h 4500285"/>
              <a:gd name="connsiteX228" fmla="*/ 249382 w 8510155"/>
              <a:gd name="connsiteY228" fmla="*/ 3928785 h 4500285"/>
              <a:gd name="connsiteX229" fmla="*/ 197427 w 8510155"/>
              <a:gd name="connsiteY229" fmla="*/ 3918394 h 4500285"/>
              <a:gd name="connsiteX230" fmla="*/ 114300 w 8510155"/>
              <a:gd name="connsiteY230" fmla="*/ 3897612 h 4500285"/>
              <a:gd name="connsiteX231" fmla="*/ 31173 w 8510155"/>
              <a:gd name="connsiteY231" fmla="*/ 3876830 h 4500285"/>
              <a:gd name="connsiteX232" fmla="*/ 0 w 8510155"/>
              <a:gd name="connsiteY232" fmla="*/ 3866440 h 4500285"/>
              <a:gd name="connsiteX233" fmla="*/ 93518 w 8510155"/>
              <a:gd name="connsiteY233" fmla="*/ 3783312 h 4500285"/>
              <a:gd name="connsiteX234" fmla="*/ 155864 w 8510155"/>
              <a:gd name="connsiteY234" fmla="*/ 3731358 h 4500285"/>
              <a:gd name="connsiteX235" fmla="*/ 332509 w 8510155"/>
              <a:gd name="connsiteY235" fmla="*/ 3606667 h 4500285"/>
              <a:gd name="connsiteX236" fmla="*/ 415636 w 8510155"/>
              <a:gd name="connsiteY236" fmla="*/ 3513149 h 4500285"/>
              <a:gd name="connsiteX237" fmla="*/ 457200 w 8510155"/>
              <a:gd name="connsiteY237" fmla="*/ 3450803 h 4500285"/>
              <a:gd name="connsiteX238" fmla="*/ 446809 w 8510155"/>
              <a:gd name="connsiteY238" fmla="*/ 3409240 h 4500285"/>
              <a:gd name="connsiteX239" fmla="*/ 374073 w 8510155"/>
              <a:gd name="connsiteY239" fmla="*/ 3253376 h 4500285"/>
              <a:gd name="connsiteX240" fmla="*/ 280555 w 8510155"/>
              <a:gd name="connsiteY240" fmla="*/ 3118294 h 4500285"/>
              <a:gd name="connsiteX241" fmla="*/ 259773 w 8510155"/>
              <a:gd name="connsiteY241" fmla="*/ 3087121 h 4500285"/>
              <a:gd name="connsiteX242" fmla="*/ 197427 w 8510155"/>
              <a:gd name="connsiteY242" fmla="*/ 3003994 h 4500285"/>
              <a:gd name="connsiteX243" fmla="*/ 176646 w 8510155"/>
              <a:gd name="connsiteY243" fmla="*/ 2962430 h 4500285"/>
              <a:gd name="connsiteX244" fmla="*/ 114300 w 8510155"/>
              <a:gd name="connsiteY244" fmla="*/ 2889694 h 4500285"/>
              <a:gd name="connsiteX245" fmla="*/ 41564 w 8510155"/>
              <a:gd name="connsiteY245" fmla="*/ 2765003 h 4500285"/>
              <a:gd name="connsiteX246" fmla="*/ 0 w 8510155"/>
              <a:gd name="connsiteY246" fmla="*/ 2681876 h 4500285"/>
              <a:gd name="connsiteX247" fmla="*/ 10391 w 8510155"/>
              <a:gd name="connsiteY247" fmla="*/ 2629921 h 4500285"/>
              <a:gd name="connsiteX248" fmla="*/ 93518 w 8510155"/>
              <a:gd name="connsiteY248" fmla="*/ 2567576 h 4500285"/>
              <a:gd name="connsiteX249" fmla="*/ 238991 w 8510155"/>
              <a:gd name="connsiteY249" fmla="*/ 2505230 h 4500285"/>
              <a:gd name="connsiteX250" fmla="*/ 477982 w 8510155"/>
              <a:gd name="connsiteY250" fmla="*/ 2380540 h 4500285"/>
              <a:gd name="connsiteX251" fmla="*/ 498764 w 8510155"/>
              <a:gd name="connsiteY251" fmla="*/ 2307803 h 4500285"/>
              <a:gd name="connsiteX252" fmla="*/ 477982 w 8510155"/>
              <a:gd name="connsiteY252" fmla="*/ 2183112 h 4500285"/>
              <a:gd name="connsiteX253" fmla="*/ 457200 w 8510155"/>
              <a:gd name="connsiteY253" fmla="*/ 2141549 h 4500285"/>
              <a:gd name="connsiteX254" fmla="*/ 384464 w 8510155"/>
              <a:gd name="connsiteY254" fmla="*/ 1933730 h 4500285"/>
              <a:gd name="connsiteX255" fmla="*/ 332509 w 8510155"/>
              <a:gd name="connsiteY255" fmla="*/ 1757085 h 4500285"/>
              <a:gd name="connsiteX256" fmla="*/ 290946 w 8510155"/>
              <a:gd name="connsiteY256" fmla="*/ 1642785 h 4500285"/>
              <a:gd name="connsiteX257" fmla="*/ 280555 w 8510155"/>
              <a:gd name="connsiteY257" fmla="*/ 1611612 h 4500285"/>
              <a:gd name="connsiteX258" fmla="*/ 238991 w 8510155"/>
              <a:gd name="connsiteY258" fmla="*/ 1518094 h 4500285"/>
              <a:gd name="connsiteX259" fmla="*/ 228600 w 8510155"/>
              <a:gd name="connsiteY259" fmla="*/ 1486921 h 4500285"/>
              <a:gd name="connsiteX260" fmla="*/ 197427 w 8510155"/>
              <a:gd name="connsiteY260" fmla="*/ 1403794 h 4500285"/>
              <a:gd name="connsiteX261" fmla="*/ 145473 w 8510155"/>
              <a:gd name="connsiteY261" fmla="*/ 1279103 h 4500285"/>
              <a:gd name="connsiteX262" fmla="*/ 135082 w 8510155"/>
              <a:gd name="connsiteY262" fmla="*/ 1237540 h 4500285"/>
              <a:gd name="connsiteX263" fmla="*/ 114300 w 8510155"/>
              <a:gd name="connsiteY263" fmla="*/ 1175194 h 4500285"/>
              <a:gd name="connsiteX264" fmla="*/ 176646 w 8510155"/>
              <a:gd name="connsiteY264" fmla="*/ 1144021 h 4500285"/>
              <a:gd name="connsiteX265" fmla="*/ 249382 w 8510155"/>
              <a:gd name="connsiteY265" fmla="*/ 1133630 h 4500285"/>
              <a:gd name="connsiteX266" fmla="*/ 332509 w 8510155"/>
              <a:gd name="connsiteY266" fmla="*/ 1112849 h 4500285"/>
              <a:gd name="connsiteX267" fmla="*/ 415636 w 8510155"/>
              <a:gd name="connsiteY267" fmla="*/ 1102458 h 4500285"/>
              <a:gd name="connsiteX268" fmla="*/ 509155 w 8510155"/>
              <a:gd name="connsiteY268" fmla="*/ 1081676 h 4500285"/>
              <a:gd name="connsiteX269" fmla="*/ 581891 w 8510155"/>
              <a:gd name="connsiteY269" fmla="*/ 1060894 h 4500285"/>
              <a:gd name="connsiteX270" fmla="*/ 613064 w 8510155"/>
              <a:gd name="connsiteY270" fmla="*/ 1029721 h 4500285"/>
              <a:gd name="connsiteX271" fmla="*/ 654627 w 8510155"/>
              <a:gd name="connsiteY271" fmla="*/ 894640 h 4500285"/>
              <a:gd name="connsiteX272" fmla="*/ 675409 w 8510155"/>
              <a:gd name="connsiteY272" fmla="*/ 666040 h 4500285"/>
              <a:gd name="connsiteX273" fmla="*/ 665018 w 8510155"/>
              <a:gd name="connsiteY273" fmla="*/ 427049 h 4500285"/>
              <a:gd name="connsiteX274" fmla="*/ 654627 w 8510155"/>
              <a:gd name="connsiteY274" fmla="*/ 333530 h 4500285"/>
              <a:gd name="connsiteX275" fmla="*/ 644236 w 8510155"/>
              <a:gd name="connsiteY275" fmla="*/ 250403 h 4500285"/>
              <a:gd name="connsiteX276" fmla="*/ 623455 w 8510155"/>
              <a:gd name="connsiteY276" fmla="*/ 136103 h 4500285"/>
              <a:gd name="connsiteX277" fmla="*/ 633846 w 8510155"/>
              <a:gd name="connsiteY277" fmla="*/ 52976 h 4500285"/>
              <a:gd name="connsiteX278" fmla="*/ 706582 w 8510155"/>
              <a:gd name="connsiteY278" fmla="*/ 125712 h 4500285"/>
              <a:gd name="connsiteX279" fmla="*/ 810491 w 8510155"/>
              <a:gd name="connsiteY279" fmla="*/ 219230 h 4500285"/>
              <a:gd name="connsiteX280" fmla="*/ 935182 w 8510155"/>
              <a:gd name="connsiteY280" fmla="*/ 323140 h 4500285"/>
              <a:gd name="connsiteX281" fmla="*/ 1039091 w 8510155"/>
              <a:gd name="connsiteY281" fmla="*/ 416658 h 4500285"/>
              <a:gd name="connsiteX282" fmla="*/ 1174173 w 8510155"/>
              <a:gd name="connsiteY282" fmla="*/ 499785 h 4500285"/>
              <a:gd name="connsiteX283" fmla="*/ 1205346 w 8510155"/>
              <a:gd name="connsiteY283" fmla="*/ 489394 h 4500285"/>
              <a:gd name="connsiteX284" fmla="*/ 1278082 w 8510155"/>
              <a:gd name="connsiteY284" fmla="*/ 364703 h 4500285"/>
              <a:gd name="connsiteX285" fmla="*/ 1392382 w 8510155"/>
              <a:gd name="connsiteY285" fmla="*/ 229621 h 4500285"/>
              <a:gd name="connsiteX286" fmla="*/ 1475509 w 8510155"/>
              <a:gd name="connsiteY286" fmla="*/ 136103 h 4500285"/>
              <a:gd name="connsiteX287" fmla="*/ 1527464 w 8510155"/>
              <a:gd name="connsiteY287" fmla="*/ 94540 h 4500285"/>
              <a:gd name="connsiteX288" fmla="*/ 1558636 w 8510155"/>
              <a:gd name="connsiteY288" fmla="*/ 63367 h 4500285"/>
              <a:gd name="connsiteX289" fmla="*/ 1589809 w 8510155"/>
              <a:gd name="connsiteY289" fmla="*/ 42585 h 4500285"/>
              <a:gd name="connsiteX290" fmla="*/ 1652155 w 8510155"/>
              <a:gd name="connsiteY290" fmla="*/ 1021 h 4500285"/>
              <a:gd name="connsiteX291" fmla="*/ 1693718 w 8510155"/>
              <a:gd name="connsiteY291" fmla="*/ 84149 h 4500285"/>
              <a:gd name="connsiteX292" fmla="*/ 1724891 w 8510155"/>
              <a:gd name="connsiteY292" fmla="*/ 136103 h 4500285"/>
              <a:gd name="connsiteX293" fmla="*/ 1735282 w 8510155"/>
              <a:gd name="connsiteY293" fmla="*/ 167276 h 4500285"/>
              <a:gd name="connsiteX294" fmla="*/ 1766455 w 8510155"/>
              <a:gd name="connsiteY294" fmla="*/ 219230 h 4500285"/>
              <a:gd name="connsiteX295" fmla="*/ 1787236 w 8510155"/>
              <a:gd name="connsiteY295" fmla="*/ 271185 h 4500285"/>
              <a:gd name="connsiteX296" fmla="*/ 1808018 w 8510155"/>
              <a:gd name="connsiteY296" fmla="*/ 302358 h 4500285"/>
              <a:gd name="connsiteX297" fmla="*/ 1818409 w 8510155"/>
              <a:gd name="connsiteY297" fmla="*/ 333530 h 4500285"/>
              <a:gd name="connsiteX298" fmla="*/ 1839191 w 8510155"/>
              <a:gd name="connsiteY298" fmla="*/ 375094 h 4500285"/>
              <a:gd name="connsiteX299" fmla="*/ 1849582 w 8510155"/>
              <a:gd name="connsiteY299" fmla="*/ 406267 h 4500285"/>
              <a:gd name="connsiteX300" fmla="*/ 1870364 w 8510155"/>
              <a:gd name="connsiteY300" fmla="*/ 437440 h 4500285"/>
              <a:gd name="connsiteX301" fmla="*/ 1901536 w 8510155"/>
              <a:gd name="connsiteY301" fmla="*/ 499785 h 4500285"/>
              <a:gd name="connsiteX302" fmla="*/ 1932709 w 8510155"/>
              <a:gd name="connsiteY302" fmla="*/ 530958 h 4500285"/>
              <a:gd name="connsiteX303" fmla="*/ 1963882 w 8510155"/>
              <a:gd name="connsiteY303" fmla="*/ 530958 h 450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8510155" h="4500285">
                <a:moveTo>
                  <a:pt x="1963882" y="530958"/>
                </a:moveTo>
                <a:cubicBezTo>
                  <a:pt x="1977736" y="525763"/>
                  <a:pt x="1998797" y="510628"/>
                  <a:pt x="2015836" y="499785"/>
                </a:cubicBezTo>
                <a:cubicBezTo>
                  <a:pt x="2036908" y="486375"/>
                  <a:pt x="2057400" y="472076"/>
                  <a:pt x="2078182" y="458221"/>
                </a:cubicBezTo>
                <a:cubicBezTo>
                  <a:pt x="2088573" y="451294"/>
                  <a:pt x="2098765" y="444059"/>
                  <a:pt x="2109355" y="437440"/>
                </a:cubicBezTo>
                <a:cubicBezTo>
                  <a:pt x="2126481" y="426736"/>
                  <a:pt x="2144505" y="417470"/>
                  <a:pt x="2161309" y="406267"/>
                </a:cubicBezTo>
                <a:cubicBezTo>
                  <a:pt x="2182091" y="392412"/>
                  <a:pt x="2201315" y="375873"/>
                  <a:pt x="2223655" y="364703"/>
                </a:cubicBezTo>
                <a:cubicBezTo>
                  <a:pt x="2323308" y="314875"/>
                  <a:pt x="2199747" y="377985"/>
                  <a:pt x="2317173" y="312749"/>
                </a:cubicBezTo>
                <a:cubicBezTo>
                  <a:pt x="2330713" y="305227"/>
                  <a:pt x="2345287" y="299652"/>
                  <a:pt x="2358736" y="291967"/>
                </a:cubicBezTo>
                <a:cubicBezTo>
                  <a:pt x="2369579" y="285771"/>
                  <a:pt x="2378739" y="276770"/>
                  <a:pt x="2389909" y="271185"/>
                </a:cubicBezTo>
                <a:cubicBezTo>
                  <a:pt x="2460619" y="235830"/>
                  <a:pt x="2376153" y="294070"/>
                  <a:pt x="2462646" y="240012"/>
                </a:cubicBezTo>
                <a:cubicBezTo>
                  <a:pt x="2477332" y="230834"/>
                  <a:pt x="2489173" y="217432"/>
                  <a:pt x="2504209" y="208840"/>
                </a:cubicBezTo>
                <a:cubicBezTo>
                  <a:pt x="2513719" y="203406"/>
                  <a:pt x="2525807" y="203768"/>
                  <a:pt x="2535382" y="198449"/>
                </a:cubicBezTo>
                <a:cubicBezTo>
                  <a:pt x="2557215" y="186319"/>
                  <a:pt x="2574537" y="166161"/>
                  <a:pt x="2597727" y="156885"/>
                </a:cubicBezTo>
                <a:cubicBezTo>
                  <a:pt x="2632363" y="143030"/>
                  <a:pt x="2668269" y="132003"/>
                  <a:pt x="2701636" y="115321"/>
                </a:cubicBezTo>
                <a:cubicBezTo>
                  <a:pt x="2715491" y="108394"/>
                  <a:pt x="2729045" y="100831"/>
                  <a:pt x="2743200" y="94540"/>
                </a:cubicBezTo>
                <a:cubicBezTo>
                  <a:pt x="2760245" y="86965"/>
                  <a:pt x="2778110" y="81334"/>
                  <a:pt x="2795155" y="73758"/>
                </a:cubicBezTo>
                <a:cubicBezTo>
                  <a:pt x="2809310" y="67467"/>
                  <a:pt x="2822336" y="58729"/>
                  <a:pt x="2836718" y="52976"/>
                </a:cubicBezTo>
                <a:cubicBezTo>
                  <a:pt x="2857057" y="44840"/>
                  <a:pt x="2878282" y="39121"/>
                  <a:pt x="2899064" y="32194"/>
                </a:cubicBezTo>
                <a:cubicBezTo>
                  <a:pt x="2909455" y="28730"/>
                  <a:pt x="2921123" y="27878"/>
                  <a:pt x="2930236" y="21803"/>
                </a:cubicBezTo>
                <a:lnTo>
                  <a:pt x="2961409" y="1021"/>
                </a:lnTo>
                <a:cubicBezTo>
                  <a:pt x="2971800" y="4485"/>
                  <a:pt x="2984837" y="3667"/>
                  <a:pt x="2992582" y="11412"/>
                </a:cubicBezTo>
                <a:cubicBezTo>
                  <a:pt x="3003535" y="22365"/>
                  <a:pt x="3005679" y="39527"/>
                  <a:pt x="3013364" y="52976"/>
                </a:cubicBezTo>
                <a:cubicBezTo>
                  <a:pt x="3019560" y="63819"/>
                  <a:pt x="3026151" y="74555"/>
                  <a:pt x="3034146" y="84149"/>
                </a:cubicBezTo>
                <a:cubicBezTo>
                  <a:pt x="3043553" y="95438"/>
                  <a:pt x="3055911" y="104032"/>
                  <a:pt x="3065318" y="115321"/>
                </a:cubicBezTo>
                <a:cubicBezTo>
                  <a:pt x="3073313" y="124915"/>
                  <a:pt x="3078755" y="136394"/>
                  <a:pt x="3086100" y="146494"/>
                </a:cubicBezTo>
                <a:cubicBezTo>
                  <a:pt x="3106472" y="174506"/>
                  <a:pt x="3127328" y="202167"/>
                  <a:pt x="3148446" y="229621"/>
                </a:cubicBezTo>
                <a:cubicBezTo>
                  <a:pt x="3161968" y="247200"/>
                  <a:pt x="3171556" y="269274"/>
                  <a:pt x="3190009" y="281576"/>
                </a:cubicBezTo>
                <a:cubicBezTo>
                  <a:pt x="3200400" y="288503"/>
                  <a:pt x="3212351" y="293527"/>
                  <a:pt x="3221182" y="302358"/>
                </a:cubicBezTo>
                <a:cubicBezTo>
                  <a:pt x="3233428" y="314604"/>
                  <a:pt x="3240109" y="331675"/>
                  <a:pt x="3252355" y="343921"/>
                </a:cubicBezTo>
                <a:cubicBezTo>
                  <a:pt x="3261185" y="352751"/>
                  <a:pt x="3273933" y="356708"/>
                  <a:pt x="3283527" y="364703"/>
                </a:cubicBezTo>
                <a:cubicBezTo>
                  <a:pt x="3294816" y="374111"/>
                  <a:pt x="3303100" y="386854"/>
                  <a:pt x="3314700" y="395876"/>
                </a:cubicBezTo>
                <a:cubicBezTo>
                  <a:pt x="3334416" y="411210"/>
                  <a:pt x="3356264" y="423585"/>
                  <a:pt x="3377046" y="437440"/>
                </a:cubicBezTo>
                <a:lnTo>
                  <a:pt x="3408218" y="458221"/>
                </a:lnTo>
                <a:cubicBezTo>
                  <a:pt x="3418609" y="465148"/>
                  <a:pt x="3427543" y="475054"/>
                  <a:pt x="3439391" y="479003"/>
                </a:cubicBezTo>
                <a:lnTo>
                  <a:pt x="3470564" y="489394"/>
                </a:lnTo>
                <a:cubicBezTo>
                  <a:pt x="3520847" y="486748"/>
                  <a:pt x="3656756" y="487007"/>
                  <a:pt x="3730336" y="468612"/>
                </a:cubicBezTo>
                <a:cubicBezTo>
                  <a:pt x="3871759" y="433256"/>
                  <a:pt x="3736129" y="466038"/>
                  <a:pt x="3823855" y="427049"/>
                </a:cubicBezTo>
                <a:cubicBezTo>
                  <a:pt x="3843873" y="418152"/>
                  <a:pt x="3866607" y="416064"/>
                  <a:pt x="3886200" y="406267"/>
                </a:cubicBezTo>
                <a:cubicBezTo>
                  <a:pt x="4026688" y="336023"/>
                  <a:pt x="3965324" y="353034"/>
                  <a:pt x="4062846" y="333530"/>
                </a:cubicBezTo>
                <a:cubicBezTo>
                  <a:pt x="4241899" y="221622"/>
                  <a:pt x="4063118" y="324319"/>
                  <a:pt x="4208318" y="260794"/>
                </a:cubicBezTo>
                <a:cubicBezTo>
                  <a:pt x="4243796" y="245273"/>
                  <a:pt x="4276272" y="223222"/>
                  <a:pt x="4312227" y="208840"/>
                </a:cubicBezTo>
                <a:cubicBezTo>
                  <a:pt x="4346863" y="194985"/>
                  <a:pt x="4379945" y="176324"/>
                  <a:pt x="4416136" y="167276"/>
                </a:cubicBezTo>
                <a:cubicBezTo>
                  <a:pt x="4429991" y="163812"/>
                  <a:pt x="4444152" y="161401"/>
                  <a:pt x="4457700" y="156885"/>
                </a:cubicBezTo>
                <a:cubicBezTo>
                  <a:pt x="4475395" y="150987"/>
                  <a:pt x="4492610" y="143679"/>
                  <a:pt x="4509655" y="136103"/>
                </a:cubicBezTo>
                <a:cubicBezTo>
                  <a:pt x="4523810" y="129812"/>
                  <a:pt x="4536382" y="119772"/>
                  <a:pt x="4551218" y="115321"/>
                </a:cubicBezTo>
                <a:cubicBezTo>
                  <a:pt x="4571398" y="109267"/>
                  <a:pt x="4592782" y="108394"/>
                  <a:pt x="4613564" y="104930"/>
                </a:cubicBezTo>
                <a:cubicBezTo>
                  <a:pt x="4707294" y="58066"/>
                  <a:pt x="4591014" y="112448"/>
                  <a:pt x="4738255" y="63367"/>
                </a:cubicBezTo>
                <a:cubicBezTo>
                  <a:pt x="4759037" y="56440"/>
                  <a:pt x="4779348" y="47898"/>
                  <a:pt x="4800600" y="42585"/>
                </a:cubicBezTo>
                <a:lnTo>
                  <a:pt x="4883727" y="21803"/>
                </a:lnTo>
                <a:cubicBezTo>
                  <a:pt x="4908406" y="5350"/>
                  <a:pt x="4916741" y="-12054"/>
                  <a:pt x="4946073" y="11412"/>
                </a:cubicBezTo>
                <a:cubicBezTo>
                  <a:pt x="4959399" y="22073"/>
                  <a:pt x="4981175" y="72843"/>
                  <a:pt x="4987636" y="84149"/>
                </a:cubicBezTo>
                <a:cubicBezTo>
                  <a:pt x="4993832" y="94992"/>
                  <a:pt x="5002222" y="104478"/>
                  <a:pt x="5008418" y="115321"/>
                </a:cubicBezTo>
                <a:cubicBezTo>
                  <a:pt x="5016103" y="128770"/>
                  <a:pt x="5020990" y="143750"/>
                  <a:pt x="5029200" y="156885"/>
                </a:cubicBezTo>
                <a:cubicBezTo>
                  <a:pt x="5038379" y="171571"/>
                  <a:pt x="5050307" y="184357"/>
                  <a:pt x="5060373" y="198449"/>
                </a:cubicBezTo>
                <a:cubicBezTo>
                  <a:pt x="5067632" y="208611"/>
                  <a:pt x="5073896" y="219459"/>
                  <a:pt x="5081155" y="229621"/>
                </a:cubicBezTo>
                <a:cubicBezTo>
                  <a:pt x="5091221" y="243713"/>
                  <a:pt x="5102261" y="257093"/>
                  <a:pt x="5112327" y="271185"/>
                </a:cubicBezTo>
                <a:cubicBezTo>
                  <a:pt x="5119586" y="281347"/>
                  <a:pt x="5124708" y="293117"/>
                  <a:pt x="5133109" y="302358"/>
                </a:cubicBezTo>
                <a:cubicBezTo>
                  <a:pt x="5261985" y="444122"/>
                  <a:pt x="5170080" y="341471"/>
                  <a:pt x="5257800" y="416658"/>
                </a:cubicBezTo>
                <a:cubicBezTo>
                  <a:pt x="5268957" y="426221"/>
                  <a:pt x="5277374" y="438808"/>
                  <a:pt x="5288973" y="447830"/>
                </a:cubicBezTo>
                <a:cubicBezTo>
                  <a:pt x="5308688" y="463164"/>
                  <a:pt x="5330536" y="475539"/>
                  <a:pt x="5351318" y="489394"/>
                </a:cubicBezTo>
                <a:lnTo>
                  <a:pt x="5382491" y="510176"/>
                </a:lnTo>
                <a:cubicBezTo>
                  <a:pt x="5403273" y="506712"/>
                  <a:pt x="5424235" y="504199"/>
                  <a:pt x="5444836" y="499785"/>
                </a:cubicBezTo>
                <a:cubicBezTo>
                  <a:pt x="5517905" y="484127"/>
                  <a:pt x="5524881" y="480030"/>
                  <a:pt x="5590309" y="458221"/>
                </a:cubicBezTo>
                <a:cubicBezTo>
                  <a:pt x="5600700" y="454757"/>
                  <a:pt x="5612090" y="453465"/>
                  <a:pt x="5621482" y="447830"/>
                </a:cubicBezTo>
                <a:cubicBezTo>
                  <a:pt x="5638800" y="437439"/>
                  <a:pt x="5655372" y="425690"/>
                  <a:pt x="5673436" y="416658"/>
                </a:cubicBezTo>
                <a:cubicBezTo>
                  <a:pt x="5683233" y="411760"/>
                  <a:pt x="5694638" y="410799"/>
                  <a:pt x="5704609" y="406267"/>
                </a:cubicBezTo>
                <a:cubicBezTo>
                  <a:pt x="5732812" y="393447"/>
                  <a:pt x="5758346" y="374500"/>
                  <a:pt x="5787736" y="364703"/>
                </a:cubicBezTo>
                <a:cubicBezTo>
                  <a:pt x="5798127" y="361239"/>
                  <a:pt x="5809334" y="359631"/>
                  <a:pt x="5818909" y="354312"/>
                </a:cubicBezTo>
                <a:cubicBezTo>
                  <a:pt x="5840743" y="342182"/>
                  <a:pt x="5858915" y="323919"/>
                  <a:pt x="5881255" y="312749"/>
                </a:cubicBezTo>
                <a:cubicBezTo>
                  <a:pt x="5902037" y="302358"/>
                  <a:pt x="5922448" y="291191"/>
                  <a:pt x="5943600" y="281576"/>
                </a:cubicBezTo>
                <a:cubicBezTo>
                  <a:pt x="5960581" y="273858"/>
                  <a:pt x="5979180" y="269726"/>
                  <a:pt x="5995555" y="260794"/>
                </a:cubicBezTo>
                <a:cubicBezTo>
                  <a:pt x="6085854" y="211539"/>
                  <a:pt x="6026216" y="229840"/>
                  <a:pt x="6099464" y="198449"/>
                </a:cubicBezTo>
                <a:cubicBezTo>
                  <a:pt x="6109531" y="194135"/>
                  <a:pt x="6120569" y="192373"/>
                  <a:pt x="6130636" y="188058"/>
                </a:cubicBezTo>
                <a:cubicBezTo>
                  <a:pt x="6144874" y="181956"/>
                  <a:pt x="6157962" y="173378"/>
                  <a:pt x="6172200" y="167276"/>
                </a:cubicBezTo>
                <a:cubicBezTo>
                  <a:pt x="6182267" y="162961"/>
                  <a:pt x="6193576" y="161783"/>
                  <a:pt x="6203373" y="156885"/>
                </a:cubicBezTo>
                <a:cubicBezTo>
                  <a:pt x="6214543" y="151300"/>
                  <a:pt x="6223134" y="141175"/>
                  <a:pt x="6234546" y="136103"/>
                </a:cubicBezTo>
                <a:cubicBezTo>
                  <a:pt x="6254564" y="127206"/>
                  <a:pt x="6278664" y="127472"/>
                  <a:pt x="6296891" y="115321"/>
                </a:cubicBezTo>
                <a:cubicBezTo>
                  <a:pt x="6307282" y="108394"/>
                  <a:pt x="6316652" y="99612"/>
                  <a:pt x="6328064" y="94540"/>
                </a:cubicBezTo>
                <a:cubicBezTo>
                  <a:pt x="6348082" y="85643"/>
                  <a:pt x="6372182" y="85909"/>
                  <a:pt x="6390409" y="73758"/>
                </a:cubicBezTo>
                <a:lnTo>
                  <a:pt x="6452755" y="32194"/>
                </a:lnTo>
                <a:cubicBezTo>
                  <a:pt x="6466609" y="49512"/>
                  <a:pt x="6481600" y="65980"/>
                  <a:pt x="6494318" y="84149"/>
                </a:cubicBezTo>
                <a:cubicBezTo>
                  <a:pt x="6505900" y="100694"/>
                  <a:pt x="6512702" y="120472"/>
                  <a:pt x="6525491" y="136103"/>
                </a:cubicBezTo>
                <a:cubicBezTo>
                  <a:pt x="6544102" y="158850"/>
                  <a:pt x="6568175" y="176604"/>
                  <a:pt x="6587836" y="198449"/>
                </a:cubicBezTo>
                <a:cubicBezTo>
                  <a:pt x="6599421" y="211321"/>
                  <a:pt x="6607424" y="227140"/>
                  <a:pt x="6619009" y="240012"/>
                </a:cubicBezTo>
                <a:cubicBezTo>
                  <a:pt x="6638670" y="261857"/>
                  <a:pt x="6660573" y="281576"/>
                  <a:pt x="6681355" y="302358"/>
                </a:cubicBezTo>
                <a:cubicBezTo>
                  <a:pt x="6691746" y="312749"/>
                  <a:pt x="6701052" y="324350"/>
                  <a:pt x="6712527" y="333530"/>
                </a:cubicBezTo>
                <a:cubicBezTo>
                  <a:pt x="6747163" y="361239"/>
                  <a:pt x="6779529" y="392054"/>
                  <a:pt x="6816436" y="416658"/>
                </a:cubicBezTo>
                <a:cubicBezTo>
                  <a:pt x="6826827" y="423585"/>
                  <a:pt x="6838015" y="429445"/>
                  <a:pt x="6847609" y="437440"/>
                </a:cubicBezTo>
                <a:cubicBezTo>
                  <a:pt x="6901697" y="482512"/>
                  <a:pt x="6854316" y="461574"/>
                  <a:pt x="6930736" y="499785"/>
                </a:cubicBezTo>
                <a:cubicBezTo>
                  <a:pt x="6940533" y="504683"/>
                  <a:pt x="6952112" y="505278"/>
                  <a:pt x="6961909" y="510176"/>
                </a:cubicBezTo>
                <a:cubicBezTo>
                  <a:pt x="6973079" y="515761"/>
                  <a:pt x="6981912" y="525373"/>
                  <a:pt x="6993082" y="530958"/>
                </a:cubicBezTo>
                <a:cubicBezTo>
                  <a:pt x="7002879" y="535856"/>
                  <a:pt x="7014458" y="536451"/>
                  <a:pt x="7024255" y="541349"/>
                </a:cubicBezTo>
                <a:cubicBezTo>
                  <a:pt x="7123055" y="590748"/>
                  <a:pt x="6956922" y="529295"/>
                  <a:pt x="7117773" y="582912"/>
                </a:cubicBezTo>
                <a:cubicBezTo>
                  <a:pt x="7128164" y="586376"/>
                  <a:pt x="7138078" y="591944"/>
                  <a:pt x="7148946" y="593303"/>
                </a:cubicBezTo>
                <a:cubicBezTo>
                  <a:pt x="7369878" y="620920"/>
                  <a:pt x="7053840" y="582753"/>
                  <a:pt x="7367155" y="614085"/>
                </a:cubicBezTo>
                <a:cubicBezTo>
                  <a:pt x="7391525" y="616522"/>
                  <a:pt x="7415472" y="622598"/>
                  <a:pt x="7439891" y="624476"/>
                </a:cubicBezTo>
                <a:cubicBezTo>
                  <a:pt x="7527132" y="631187"/>
                  <a:pt x="7815481" y="642291"/>
                  <a:pt x="7886700" y="645258"/>
                </a:cubicBezTo>
                <a:cubicBezTo>
                  <a:pt x="7952509" y="641794"/>
                  <a:pt x="8034873" y="591085"/>
                  <a:pt x="8084127" y="634867"/>
                </a:cubicBezTo>
                <a:cubicBezTo>
                  <a:pt x="8128212" y="674053"/>
                  <a:pt x="8079076" y="752771"/>
                  <a:pt x="8073736" y="811512"/>
                </a:cubicBezTo>
                <a:cubicBezTo>
                  <a:pt x="8072137" y="829101"/>
                  <a:pt x="8066249" y="846046"/>
                  <a:pt x="8063346" y="863467"/>
                </a:cubicBezTo>
                <a:cubicBezTo>
                  <a:pt x="8059320" y="887625"/>
                  <a:pt x="8057758" y="912187"/>
                  <a:pt x="8052955" y="936203"/>
                </a:cubicBezTo>
                <a:cubicBezTo>
                  <a:pt x="8050807" y="946943"/>
                  <a:pt x="8045027" y="956703"/>
                  <a:pt x="8042564" y="967376"/>
                </a:cubicBezTo>
                <a:cubicBezTo>
                  <a:pt x="8034621" y="1001794"/>
                  <a:pt x="8030349" y="1037017"/>
                  <a:pt x="8021782" y="1071285"/>
                </a:cubicBezTo>
                <a:lnTo>
                  <a:pt x="8011391" y="1112849"/>
                </a:lnTo>
                <a:cubicBezTo>
                  <a:pt x="7998191" y="1231644"/>
                  <a:pt x="7994797" y="1210795"/>
                  <a:pt x="8011391" y="1351840"/>
                </a:cubicBezTo>
                <a:cubicBezTo>
                  <a:pt x="8015409" y="1385992"/>
                  <a:pt x="8027476" y="1384009"/>
                  <a:pt x="8042564" y="1414185"/>
                </a:cubicBezTo>
                <a:cubicBezTo>
                  <a:pt x="8059466" y="1447988"/>
                  <a:pt x="8043959" y="1446753"/>
                  <a:pt x="8073736" y="1476530"/>
                </a:cubicBezTo>
                <a:cubicBezTo>
                  <a:pt x="8082567" y="1485361"/>
                  <a:pt x="8094518" y="1490385"/>
                  <a:pt x="8104909" y="1497312"/>
                </a:cubicBezTo>
                <a:cubicBezTo>
                  <a:pt x="8141025" y="1569544"/>
                  <a:pt x="8114738" y="1527923"/>
                  <a:pt x="8198427" y="1611612"/>
                </a:cubicBezTo>
                <a:lnTo>
                  <a:pt x="8291946" y="1705130"/>
                </a:lnTo>
                <a:cubicBezTo>
                  <a:pt x="8305801" y="1718985"/>
                  <a:pt x="8317206" y="1735826"/>
                  <a:pt x="8333509" y="1746694"/>
                </a:cubicBezTo>
                <a:cubicBezTo>
                  <a:pt x="8410907" y="1798292"/>
                  <a:pt x="8315846" y="1731975"/>
                  <a:pt x="8395855" y="1798649"/>
                </a:cubicBezTo>
                <a:cubicBezTo>
                  <a:pt x="8405449" y="1806644"/>
                  <a:pt x="8417693" y="1811133"/>
                  <a:pt x="8427027" y="1819430"/>
                </a:cubicBezTo>
                <a:cubicBezTo>
                  <a:pt x="8485262" y="1871195"/>
                  <a:pt x="8478569" y="1865570"/>
                  <a:pt x="8510155" y="1912949"/>
                </a:cubicBezTo>
                <a:cubicBezTo>
                  <a:pt x="8456911" y="2019434"/>
                  <a:pt x="8536980" y="1870253"/>
                  <a:pt x="8427027" y="2016858"/>
                </a:cubicBezTo>
                <a:cubicBezTo>
                  <a:pt x="8398367" y="2055072"/>
                  <a:pt x="8391958" y="2067699"/>
                  <a:pt x="8354291" y="2099985"/>
                </a:cubicBezTo>
                <a:cubicBezTo>
                  <a:pt x="8344809" y="2108112"/>
                  <a:pt x="8333509" y="2113840"/>
                  <a:pt x="8323118" y="2120767"/>
                </a:cubicBezTo>
                <a:cubicBezTo>
                  <a:pt x="8312727" y="2134621"/>
                  <a:pt x="8303531" y="2149458"/>
                  <a:pt x="8291946" y="2162330"/>
                </a:cubicBezTo>
                <a:cubicBezTo>
                  <a:pt x="8272285" y="2184176"/>
                  <a:pt x="8245903" y="2200222"/>
                  <a:pt x="8229600" y="2224676"/>
                </a:cubicBezTo>
                <a:cubicBezTo>
                  <a:pt x="8162034" y="2326025"/>
                  <a:pt x="8267866" y="2168526"/>
                  <a:pt x="8177646" y="2297412"/>
                </a:cubicBezTo>
                <a:cubicBezTo>
                  <a:pt x="8163323" y="2317874"/>
                  <a:pt x="8149937" y="2338976"/>
                  <a:pt x="8136082" y="2359758"/>
                </a:cubicBezTo>
                <a:cubicBezTo>
                  <a:pt x="8129155" y="2370149"/>
                  <a:pt x="8124130" y="2382100"/>
                  <a:pt x="8115300" y="2390930"/>
                </a:cubicBezTo>
                <a:lnTo>
                  <a:pt x="8084127" y="2422103"/>
                </a:lnTo>
                <a:cubicBezTo>
                  <a:pt x="8105361" y="2485805"/>
                  <a:pt x="8086772" y="2445529"/>
                  <a:pt x="8167255" y="2526012"/>
                </a:cubicBezTo>
                <a:cubicBezTo>
                  <a:pt x="8177646" y="2536403"/>
                  <a:pt x="8186671" y="2548368"/>
                  <a:pt x="8198427" y="2557185"/>
                </a:cubicBezTo>
                <a:cubicBezTo>
                  <a:pt x="8216268" y="2570566"/>
                  <a:pt x="8249893" y="2596985"/>
                  <a:pt x="8271164" y="2609140"/>
                </a:cubicBezTo>
                <a:cubicBezTo>
                  <a:pt x="8284613" y="2616825"/>
                  <a:pt x="8298873" y="2622994"/>
                  <a:pt x="8312727" y="2629921"/>
                </a:cubicBezTo>
                <a:cubicBezTo>
                  <a:pt x="8323118" y="2640312"/>
                  <a:pt x="8332611" y="2651686"/>
                  <a:pt x="8343900" y="2661094"/>
                </a:cubicBezTo>
                <a:cubicBezTo>
                  <a:pt x="8353494" y="2669089"/>
                  <a:pt x="8366242" y="2673045"/>
                  <a:pt x="8375073" y="2681876"/>
                </a:cubicBezTo>
                <a:cubicBezTo>
                  <a:pt x="8444344" y="2751147"/>
                  <a:pt x="8343903" y="2678415"/>
                  <a:pt x="8427027" y="2733830"/>
                </a:cubicBezTo>
                <a:cubicBezTo>
                  <a:pt x="8423563" y="2744221"/>
                  <a:pt x="8425189" y="2758161"/>
                  <a:pt x="8416636" y="2765003"/>
                </a:cubicBezTo>
                <a:cubicBezTo>
                  <a:pt x="8405485" y="2773924"/>
                  <a:pt x="8389210" y="2773374"/>
                  <a:pt x="8375073" y="2775394"/>
                </a:cubicBezTo>
                <a:cubicBezTo>
                  <a:pt x="8340614" y="2780317"/>
                  <a:pt x="8305800" y="2782321"/>
                  <a:pt x="8271164" y="2785785"/>
                </a:cubicBezTo>
                <a:cubicBezTo>
                  <a:pt x="8257309" y="2789249"/>
                  <a:pt x="8243604" y="2793375"/>
                  <a:pt x="8229600" y="2796176"/>
                </a:cubicBezTo>
                <a:cubicBezTo>
                  <a:pt x="8208941" y="2800308"/>
                  <a:pt x="8187694" y="2801457"/>
                  <a:pt x="8167255" y="2806567"/>
                </a:cubicBezTo>
                <a:cubicBezTo>
                  <a:pt x="8167251" y="2806568"/>
                  <a:pt x="8089325" y="2832544"/>
                  <a:pt x="8073736" y="2837740"/>
                </a:cubicBezTo>
                <a:cubicBezTo>
                  <a:pt x="8063345" y="2841203"/>
                  <a:pt x="8053304" y="2845982"/>
                  <a:pt x="8042564" y="2848130"/>
                </a:cubicBezTo>
                <a:lnTo>
                  <a:pt x="7990609" y="2858521"/>
                </a:lnTo>
                <a:cubicBezTo>
                  <a:pt x="7973291" y="2865448"/>
                  <a:pt x="7956119" y="2872754"/>
                  <a:pt x="7938655" y="2879303"/>
                </a:cubicBezTo>
                <a:cubicBezTo>
                  <a:pt x="7928399" y="2883149"/>
                  <a:pt x="7917279" y="2884796"/>
                  <a:pt x="7907482" y="2889694"/>
                </a:cubicBezTo>
                <a:cubicBezTo>
                  <a:pt x="7826909" y="2929981"/>
                  <a:pt x="7923490" y="2894749"/>
                  <a:pt x="7845136" y="2920867"/>
                </a:cubicBezTo>
                <a:cubicBezTo>
                  <a:pt x="7773677" y="2968506"/>
                  <a:pt x="7806486" y="2954532"/>
                  <a:pt x="7751618" y="2972821"/>
                </a:cubicBezTo>
                <a:cubicBezTo>
                  <a:pt x="7766670" y="3228701"/>
                  <a:pt x="7752329" y="3068328"/>
                  <a:pt x="7772400" y="3222203"/>
                </a:cubicBezTo>
                <a:cubicBezTo>
                  <a:pt x="7779624" y="3277583"/>
                  <a:pt x="7779636" y="3334276"/>
                  <a:pt x="7793182" y="3388458"/>
                </a:cubicBezTo>
                <a:lnTo>
                  <a:pt x="7813964" y="3471585"/>
                </a:lnTo>
                <a:cubicBezTo>
                  <a:pt x="7817428" y="3485440"/>
                  <a:pt x="7819839" y="3499601"/>
                  <a:pt x="7824355" y="3513149"/>
                </a:cubicBezTo>
                <a:cubicBezTo>
                  <a:pt x="7827819" y="3523540"/>
                  <a:pt x="7831864" y="3533754"/>
                  <a:pt x="7834746" y="3544321"/>
                </a:cubicBezTo>
                <a:cubicBezTo>
                  <a:pt x="7842261" y="3571877"/>
                  <a:pt x="7846495" y="3600353"/>
                  <a:pt x="7855527" y="3627449"/>
                </a:cubicBezTo>
                <a:cubicBezTo>
                  <a:pt x="7858991" y="3637840"/>
                  <a:pt x="7863036" y="3648054"/>
                  <a:pt x="7865918" y="3658621"/>
                </a:cubicBezTo>
                <a:cubicBezTo>
                  <a:pt x="7873433" y="3686177"/>
                  <a:pt x="7877668" y="3714653"/>
                  <a:pt x="7886700" y="3741749"/>
                </a:cubicBezTo>
                <a:cubicBezTo>
                  <a:pt x="7911998" y="3817642"/>
                  <a:pt x="7902169" y="3782842"/>
                  <a:pt x="7917873" y="3845658"/>
                </a:cubicBezTo>
                <a:cubicBezTo>
                  <a:pt x="7907482" y="3849122"/>
                  <a:pt x="7897653" y="3856049"/>
                  <a:pt x="7886700" y="3856049"/>
                </a:cubicBezTo>
                <a:cubicBezTo>
                  <a:pt x="7872419" y="3856049"/>
                  <a:pt x="7858684" y="3850174"/>
                  <a:pt x="7845136" y="3845658"/>
                </a:cubicBezTo>
                <a:cubicBezTo>
                  <a:pt x="7817061" y="3836300"/>
                  <a:pt x="7789486" y="3825476"/>
                  <a:pt x="7762009" y="3814485"/>
                </a:cubicBezTo>
                <a:cubicBezTo>
                  <a:pt x="7720202" y="3797762"/>
                  <a:pt x="7678121" y="3781571"/>
                  <a:pt x="7637318" y="3762530"/>
                </a:cubicBezTo>
                <a:cubicBezTo>
                  <a:pt x="7626002" y="3757249"/>
                  <a:pt x="7617462" y="3747030"/>
                  <a:pt x="7606146" y="3741749"/>
                </a:cubicBezTo>
                <a:cubicBezTo>
                  <a:pt x="7430539" y="3659799"/>
                  <a:pt x="7526493" y="3712519"/>
                  <a:pt x="7325591" y="3648230"/>
                </a:cubicBezTo>
                <a:cubicBezTo>
                  <a:pt x="7290061" y="3636861"/>
                  <a:pt x="7257255" y="3617900"/>
                  <a:pt x="7221682" y="3606667"/>
                </a:cubicBezTo>
                <a:cubicBezTo>
                  <a:pt x="7145265" y="3582536"/>
                  <a:pt x="7094736" y="3582846"/>
                  <a:pt x="7013864" y="3575494"/>
                </a:cubicBezTo>
                <a:cubicBezTo>
                  <a:pt x="6986155" y="3578958"/>
                  <a:pt x="6938867" y="3559170"/>
                  <a:pt x="6930736" y="3585885"/>
                </a:cubicBezTo>
                <a:cubicBezTo>
                  <a:pt x="6908526" y="3658859"/>
                  <a:pt x="6936216" y="3738365"/>
                  <a:pt x="6941127" y="3814485"/>
                </a:cubicBezTo>
                <a:cubicBezTo>
                  <a:pt x="6943146" y="3845784"/>
                  <a:pt x="6948235" y="3876811"/>
                  <a:pt x="6951518" y="3908003"/>
                </a:cubicBezTo>
                <a:cubicBezTo>
                  <a:pt x="6955162" y="3942621"/>
                  <a:pt x="6958445" y="3977276"/>
                  <a:pt x="6961909" y="4011912"/>
                </a:cubicBezTo>
                <a:cubicBezTo>
                  <a:pt x="6958445" y="4119285"/>
                  <a:pt x="6972586" y="4228688"/>
                  <a:pt x="6951518" y="4334030"/>
                </a:cubicBezTo>
                <a:cubicBezTo>
                  <a:pt x="6948054" y="4351348"/>
                  <a:pt x="6916196" y="4329580"/>
                  <a:pt x="6899564" y="4323640"/>
                </a:cubicBezTo>
                <a:cubicBezTo>
                  <a:pt x="6867438" y="4312167"/>
                  <a:pt x="6837885" y="4294322"/>
                  <a:pt x="6806046" y="4282076"/>
                </a:cubicBezTo>
                <a:cubicBezTo>
                  <a:pt x="6792717" y="4276949"/>
                  <a:pt x="6777854" y="4276699"/>
                  <a:pt x="6764482" y="4271685"/>
                </a:cubicBezTo>
                <a:cubicBezTo>
                  <a:pt x="6722322" y="4255875"/>
                  <a:pt x="6680938" y="4238017"/>
                  <a:pt x="6639791" y="4219730"/>
                </a:cubicBezTo>
                <a:cubicBezTo>
                  <a:pt x="6618559" y="4210294"/>
                  <a:pt x="6599083" y="4197025"/>
                  <a:pt x="6577446" y="4188558"/>
                </a:cubicBezTo>
                <a:cubicBezTo>
                  <a:pt x="6519297" y="4165804"/>
                  <a:pt x="6460184" y="4145512"/>
                  <a:pt x="6400800" y="4126212"/>
                </a:cubicBezTo>
                <a:cubicBezTo>
                  <a:pt x="6321606" y="4100474"/>
                  <a:pt x="6239124" y="4084403"/>
                  <a:pt x="6161809" y="4053476"/>
                </a:cubicBezTo>
                <a:cubicBezTo>
                  <a:pt x="6100389" y="4028907"/>
                  <a:pt x="6090479" y="4023764"/>
                  <a:pt x="6016336" y="4001521"/>
                </a:cubicBezTo>
                <a:cubicBezTo>
                  <a:pt x="5938257" y="3978097"/>
                  <a:pt x="5890476" y="3972574"/>
                  <a:pt x="5818909" y="3939176"/>
                </a:cubicBezTo>
                <a:cubicBezTo>
                  <a:pt x="5793604" y="3927367"/>
                  <a:pt x="5770688" y="3910984"/>
                  <a:pt x="5746173" y="3897612"/>
                </a:cubicBezTo>
                <a:cubicBezTo>
                  <a:pt x="5732574" y="3890195"/>
                  <a:pt x="5718464" y="3883757"/>
                  <a:pt x="5704609" y="3876830"/>
                </a:cubicBezTo>
                <a:cubicBezTo>
                  <a:pt x="5690755" y="3880294"/>
                  <a:pt x="5674928" y="3879299"/>
                  <a:pt x="5663046" y="3887221"/>
                </a:cubicBezTo>
                <a:cubicBezTo>
                  <a:pt x="5652655" y="3894148"/>
                  <a:pt x="5649931" y="3908536"/>
                  <a:pt x="5642264" y="3918394"/>
                </a:cubicBezTo>
                <a:cubicBezTo>
                  <a:pt x="5625656" y="3939748"/>
                  <a:pt x="5608589" y="3960798"/>
                  <a:pt x="5590309" y="3980740"/>
                </a:cubicBezTo>
                <a:cubicBezTo>
                  <a:pt x="5552408" y="4022086"/>
                  <a:pt x="5493804" y="4079063"/>
                  <a:pt x="5444836" y="4105430"/>
                </a:cubicBezTo>
                <a:cubicBezTo>
                  <a:pt x="5280037" y="4194168"/>
                  <a:pt x="5300307" y="4167383"/>
                  <a:pt x="5174673" y="4219730"/>
                </a:cubicBezTo>
                <a:cubicBezTo>
                  <a:pt x="5118836" y="4242995"/>
                  <a:pt x="5058749" y="4258913"/>
                  <a:pt x="5008418" y="4292467"/>
                </a:cubicBezTo>
                <a:cubicBezTo>
                  <a:pt x="4987636" y="4306321"/>
                  <a:pt x="4968751" y="4323564"/>
                  <a:pt x="4946073" y="4334030"/>
                </a:cubicBezTo>
                <a:cubicBezTo>
                  <a:pt x="4931476" y="4340767"/>
                  <a:pt x="4857095" y="4358872"/>
                  <a:pt x="4831773" y="4365203"/>
                </a:cubicBezTo>
                <a:cubicBezTo>
                  <a:pt x="4760314" y="4412842"/>
                  <a:pt x="4793122" y="4398868"/>
                  <a:pt x="4738255" y="4417158"/>
                </a:cubicBezTo>
                <a:cubicBezTo>
                  <a:pt x="4667078" y="4488334"/>
                  <a:pt x="4700363" y="4463200"/>
                  <a:pt x="4644736" y="4500285"/>
                </a:cubicBezTo>
                <a:cubicBezTo>
                  <a:pt x="4501890" y="4214590"/>
                  <a:pt x="4698160" y="4614385"/>
                  <a:pt x="4572000" y="4334030"/>
                </a:cubicBezTo>
                <a:cubicBezTo>
                  <a:pt x="4552931" y="4291654"/>
                  <a:pt x="4524350" y="4253425"/>
                  <a:pt x="4509655" y="4209340"/>
                </a:cubicBezTo>
                <a:cubicBezTo>
                  <a:pt x="4506191" y="4198949"/>
                  <a:pt x="4504162" y="4187964"/>
                  <a:pt x="4499264" y="4178167"/>
                </a:cubicBezTo>
                <a:cubicBezTo>
                  <a:pt x="4487588" y="4154814"/>
                  <a:pt x="4467007" y="4132235"/>
                  <a:pt x="4447309" y="4115821"/>
                </a:cubicBezTo>
                <a:cubicBezTo>
                  <a:pt x="4437715" y="4107826"/>
                  <a:pt x="4428602" y="4095788"/>
                  <a:pt x="4416136" y="4095040"/>
                </a:cubicBezTo>
                <a:cubicBezTo>
                  <a:pt x="4253601" y="4085288"/>
                  <a:pt x="4090555" y="4088113"/>
                  <a:pt x="3927764" y="4084649"/>
                </a:cubicBezTo>
                <a:lnTo>
                  <a:pt x="3522518" y="4095040"/>
                </a:lnTo>
                <a:cubicBezTo>
                  <a:pt x="3498050" y="4096104"/>
                  <a:pt x="3473542" y="4099490"/>
                  <a:pt x="3449782" y="4105430"/>
                </a:cubicBezTo>
                <a:cubicBezTo>
                  <a:pt x="3431686" y="4109954"/>
                  <a:pt x="3414872" y="4118636"/>
                  <a:pt x="3397827" y="4126212"/>
                </a:cubicBezTo>
                <a:cubicBezTo>
                  <a:pt x="3376050" y="4135891"/>
                  <a:pt x="3344194" y="4151857"/>
                  <a:pt x="3325091" y="4167776"/>
                </a:cubicBezTo>
                <a:cubicBezTo>
                  <a:pt x="3313802" y="4177184"/>
                  <a:pt x="3305207" y="4189541"/>
                  <a:pt x="3293918" y="4198949"/>
                </a:cubicBezTo>
                <a:cubicBezTo>
                  <a:pt x="3207118" y="4271282"/>
                  <a:pt x="3322647" y="4159829"/>
                  <a:pt x="3231573" y="4250903"/>
                </a:cubicBezTo>
                <a:cubicBezTo>
                  <a:pt x="3200732" y="4247048"/>
                  <a:pt x="3131676" y="4240469"/>
                  <a:pt x="3096491" y="4230121"/>
                </a:cubicBezTo>
                <a:cubicBezTo>
                  <a:pt x="3054459" y="4217759"/>
                  <a:pt x="3013364" y="4202412"/>
                  <a:pt x="2971800" y="4188558"/>
                </a:cubicBezTo>
                <a:cubicBezTo>
                  <a:pt x="2879862" y="4157912"/>
                  <a:pt x="2934371" y="4176646"/>
                  <a:pt x="2753591" y="4105430"/>
                </a:cubicBezTo>
                <a:cubicBezTo>
                  <a:pt x="2701528" y="4084920"/>
                  <a:pt x="2652013" y="4056657"/>
                  <a:pt x="2597727" y="4043085"/>
                </a:cubicBezTo>
                <a:cubicBezTo>
                  <a:pt x="2583873" y="4039621"/>
                  <a:pt x="2569895" y="4036617"/>
                  <a:pt x="2556164" y="4032694"/>
                </a:cubicBezTo>
                <a:cubicBezTo>
                  <a:pt x="2521394" y="4022760"/>
                  <a:pt x="2487226" y="4010724"/>
                  <a:pt x="2452255" y="4001521"/>
                </a:cubicBezTo>
                <a:cubicBezTo>
                  <a:pt x="2386581" y="3984239"/>
                  <a:pt x="2358295" y="3980666"/>
                  <a:pt x="2296391" y="3970349"/>
                </a:cubicBezTo>
                <a:cubicBezTo>
                  <a:pt x="2275609" y="3977276"/>
                  <a:pt x="2252125" y="3978760"/>
                  <a:pt x="2234046" y="3991130"/>
                </a:cubicBezTo>
                <a:cubicBezTo>
                  <a:pt x="2185366" y="4024437"/>
                  <a:pt x="2137805" y="4061040"/>
                  <a:pt x="2098964" y="4105430"/>
                </a:cubicBezTo>
                <a:cubicBezTo>
                  <a:pt x="2037248" y="4175962"/>
                  <a:pt x="2018670" y="4204616"/>
                  <a:pt x="1943100" y="4261294"/>
                </a:cubicBezTo>
                <a:cubicBezTo>
                  <a:pt x="1930708" y="4270588"/>
                  <a:pt x="1914819" y="4274106"/>
                  <a:pt x="1901536" y="4282076"/>
                </a:cubicBezTo>
                <a:cubicBezTo>
                  <a:pt x="1880119" y="4294926"/>
                  <a:pt x="1862886" y="4315742"/>
                  <a:pt x="1839191" y="4323640"/>
                </a:cubicBezTo>
                <a:cubicBezTo>
                  <a:pt x="1795053" y="4338351"/>
                  <a:pt x="1771357" y="4344616"/>
                  <a:pt x="1724891" y="4375594"/>
                </a:cubicBezTo>
                <a:cubicBezTo>
                  <a:pt x="1704109" y="4389449"/>
                  <a:pt x="1686241" y="4409260"/>
                  <a:pt x="1662546" y="4417158"/>
                </a:cubicBezTo>
                <a:cubicBezTo>
                  <a:pt x="1619526" y="4431498"/>
                  <a:pt x="1640487" y="4421474"/>
                  <a:pt x="1600200" y="4448330"/>
                </a:cubicBezTo>
                <a:cubicBezTo>
                  <a:pt x="1580775" y="4273509"/>
                  <a:pt x="1599187" y="4430341"/>
                  <a:pt x="1579418" y="4282076"/>
                </a:cubicBezTo>
                <a:cubicBezTo>
                  <a:pt x="1566363" y="4184164"/>
                  <a:pt x="1578370" y="4226977"/>
                  <a:pt x="1558636" y="4167776"/>
                </a:cubicBezTo>
                <a:cubicBezTo>
                  <a:pt x="1555173" y="4143531"/>
                  <a:pt x="1552627" y="4119136"/>
                  <a:pt x="1548246" y="4095040"/>
                </a:cubicBezTo>
                <a:cubicBezTo>
                  <a:pt x="1545691" y="4080989"/>
                  <a:pt x="1549280" y="4062045"/>
                  <a:pt x="1537855" y="4053476"/>
                </a:cubicBezTo>
                <a:cubicBezTo>
                  <a:pt x="1529093" y="4046904"/>
                  <a:pt x="1517214" y="4060858"/>
                  <a:pt x="1506682" y="4063867"/>
                </a:cubicBezTo>
                <a:cubicBezTo>
                  <a:pt x="1483994" y="4070349"/>
                  <a:pt x="1434590" y="4081588"/>
                  <a:pt x="1413164" y="4084649"/>
                </a:cubicBezTo>
                <a:cubicBezTo>
                  <a:pt x="1382115" y="4089085"/>
                  <a:pt x="1350819" y="4091576"/>
                  <a:pt x="1319646" y="4095040"/>
                </a:cubicBezTo>
                <a:cubicBezTo>
                  <a:pt x="1274619" y="4091576"/>
                  <a:pt x="1229403" y="4090030"/>
                  <a:pt x="1184564" y="4084649"/>
                </a:cubicBezTo>
                <a:cubicBezTo>
                  <a:pt x="1142727" y="4079629"/>
                  <a:pt x="1101752" y="4068520"/>
                  <a:pt x="1059873" y="4063867"/>
                </a:cubicBezTo>
                <a:cubicBezTo>
                  <a:pt x="1014851" y="4058864"/>
                  <a:pt x="950650" y="4053450"/>
                  <a:pt x="904009" y="4043085"/>
                </a:cubicBezTo>
                <a:cubicBezTo>
                  <a:pt x="893317" y="4040709"/>
                  <a:pt x="883509" y="4035157"/>
                  <a:pt x="872836" y="4032694"/>
                </a:cubicBezTo>
                <a:cubicBezTo>
                  <a:pt x="838418" y="4024751"/>
                  <a:pt x="802437" y="4023082"/>
                  <a:pt x="768927" y="4011912"/>
                </a:cubicBezTo>
                <a:cubicBezTo>
                  <a:pt x="713229" y="3993345"/>
                  <a:pt x="761026" y="4007846"/>
                  <a:pt x="685800" y="3991130"/>
                </a:cubicBezTo>
                <a:cubicBezTo>
                  <a:pt x="671859" y="3988032"/>
                  <a:pt x="657915" y="3984844"/>
                  <a:pt x="644236" y="3980740"/>
                </a:cubicBezTo>
                <a:cubicBezTo>
                  <a:pt x="623254" y="3974446"/>
                  <a:pt x="603774" y="3960953"/>
                  <a:pt x="581891" y="3959958"/>
                </a:cubicBezTo>
                <a:lnTo>
                  <a:pt x="353291" y="3949567"/>
                </a:lnTo>
                <a:cubicBezTo>
                  <a:pt x="175088" y="3924109"/>
                  <a:pt x="346108" y="3952966"/>
                  <a:pt x="249382" y="3928785"/>
                </a:cubicBezTo>
                <a:cubicBezTo>
                  <a:pt x="232248" y="3924502"/>
                  <a:pt x="214636" y="3922365"/>
                  <a:pt x="197427" y="3918394"/>
                </a:cubicBezTo>
                <a:cubicBezTo>
                  <a:pt x="169597" y="3911972"/>
                  <a:pt x="142009" y="3904539"/>
                  <a:pt x="114300" y="3897612"/>
                </a:cubicBezTo>
                <a:cubicBezTo>
                  <a:pt x="114297" y="3897611"/>
                  <a:pt x="31177" y="3876831"/>
                  <a:pt x="31173" y="3876830"/>
                </a:cubicBezTo>
                <a:lnTo>
                  <a:pt x="0" y="3866440"/>
                </a:lnTo>
                <a:cubicBezTo>
                  <a:pt x="23702" y="3795333"/>
                  <a:pt x="-7782" y="3867727"/>
                  <a:pt x="93518" y="3783312"/>
                </a:cubicBezTo>
                <a:cubicBezTo>
                  <a:pt x="114300" y="3765994"/>
                  <a:pt x="133934" y="3747197"/>
                  <a:pt x="155864" y="3731358"/>
                </a:cubicBezTo>
                <a:cubicBezTo>
                  <a:pt x="237444" y="3672440"/>
                  <a:pt x="268881" y="3663226"/>
                  <a:pt x="332509" y="3606667"/>
                </a:cubicBezTo>
                <a:cubicBezTo>
                  <a:pt x="364448" y="3578277"/>
                  <a:pt x="390478" y="3547741"/>
                  <a:pt x="415636" y="3513149"/>
                </a:cubicBezTo>
                <a:cubicBezTo>
                  <a:pt x="430327" y="3492949"/>
                  <a:pt x="457200" y="3450803"/>
                  <a:pt x="457200" y="3450803"/>
                </a:cubicBezTo>
                <a:cubicBezTo>
                  <a:pt x="453736" y="3436949"/>
                  <a:pt x="451325" y="3422788"/>
                  <a:pt x="446809" y="3409240"/>
                </a:cubicBezTo>
                <a:cubicBezTo>
                  <a:pt x="432243" y="3365542"/>
                  <a:pt x="391605" y="3282179"/>
                  <a:pt x="374073" y="3253376"/>
                </a:cubicBezTo>
                <a:cubicBezTo>
                  <a:pt x="345598" y="3206596"/>
                  <a:pt x="311581" y="3163423"/>
                  <a:pt x="280555" y="3118294"/>
                </a:cubicBezTo>
                <a:cubicBezTo>
                  <a:pt x="273480" y="3108003"/>
                  <a:pt x="267266" y="3097112"/>
                  <a:pt x="259773" y="3087121"/>
                </a:cubicBezTo>
                <a:cubicBezTo>
                  <a:pt x="238991" y="3059412"/>
                  <a:pt x="216640" y="3032813"/>
                  <a:pt x="197427" y="3003994"/>
                </a:cubicBezTo>
                <a:cubicBezTo>
                  <a:pt x="188835" y="2991106"/>
                  <a:pt x="185757" y="2974957"/>
                  <a:pt x="176646" y="2962430"/>
                </a:cubicBezTo>
                <a:cubicBezTo>
                  <a:pt x="157864" y="2936604"/>
                  <a:pt x="132332" y="2916049"/>
                  <a:pt x="114300" y="2889694"/>
                </a:cubicBezTo>
                <a:cubicBezTo>
                  <a:pt x="87128" y="2849982"/>
                  <a:pt x="65961" y="2806478"/>
                  <a:pt x="41564" y="2765003"/>
                </a:cubicBezTo>
                <a:cubicBezTo>
                  <a:pt x="3811" y="2700823"/>
                  <a:pt x="17290" y="2733746"/>
                  <a:pt x="0" y="2681876"/>
                </a:cubicBezTo>
                <a:cubicBezTo>
                  <a:pt x="3464" y="2664558"/>
                  <a:pt x="2493" y="2645718"/>
                  <a:pt x="10391" y="2629921"/>
                </a:cubicBezTo>
                <a:cubicBezTo>
                  <a:pt x="22833" y="2605038"/>
                  <a:pt x="74334" y="2578040"/>
                  <a:pt x="93518" y="2567576"/>
                </a:cubicBezTo>
                <a:cubicBezTo>
                  <a:pt x="214751" y="2501448"/>
                  <a:pt x="92819" y="2572225"/>
                  <a:pt x="238991" y="2505230"/>
                </a:cubicBezTo>
                <a:cubicBezTo>
                  <a:pt x="359770" y="2449873"/>
                  <a:pt x="383202" y="2434699"/>
                  <a:pt x="477982" y="2380540"/>
                </a:cubicBezTo>
                <a:cubicBezTo>
                  <a:pt x="482882" y="2365840"/>
                  <a:pt x="498764" y="2320851"/>
                  <a:pt x="498764" y="2307803"/>
                </a:cubicBezTo>
                <a:cubicBezTo>
                  <a:pt x="498764" y="2269239"/>
                  <a:pt x="494240" y="2221047"/>
                  <a:pt x="477982" y="2183112"/>
                </a:cubicBezTo>
                <a:cubicBezTo>
                  <a:pt x="471880" y="2168875"/>
                  <a:pt x="462639" y="2156052"/>
                  <a:pt x="457200" y="2141549"/>
                </a:cubicBezTo>
                <a:cubicBezTo>
                  <a:pt x="431430" y="2072829"/>
                  <a:pt x="402265" y="2004932"/>
                  <a:pt x="384464" y="1933730"/>
                </a:cubicBezTo>
                <a:cubicBezTo>
                  <a:pt x="366115" y="1860335"/>
                  <a:pt x="366832" y="1860055"/>
                  <a:pt x="332509" y="1757085"/>
                </a:cubicBezTo>
                <a:cubicBezTo>
                  <a:pt x="319689" y="1718625"/>
                  <a:pt x="304581" y="1680964"/>
                  <a:pt x="290946" y="1642785"/>
                </a:cubicBezTo>
                <a:cubicBezTo>
                  <a:pt x="287262" y="1632470"/>
                  <a:pt x="285004" y="1621621"/>
                  <a:pt x="280555" y="1611612"/>
                </a:cubicBezTo>
                <a:cubicBezTo>
                  <a:pt x="266700" y="1580439"/>
                  <a:pt x="252111" y="1549583"/>
                  <a:pt x="238991" y="1518094"/>
                </a:cubicBezTo>
                <a:cubicBezTo>
                  <a:pt x="234778" y="1507983"/>
                  <a:pt x="232343" y="1497215"/>
                  <a:pt x="228600" y="1486921"/>
                </a:cubicBezTo>
                <a:cubicBezTo>
                  <a:pt x="218487" y="1459109"/>
                  <a:pt x="208695" y="1431158"/>
                  <a:pt x="197427" y="1403794"/>
                </a:cubicBezTo>
                <a:cubicBezTo>
                  <a:pt x="174527" y="1348180"/>
                  <a:pt x="159231" y="1327254"/>
                  <a:pt x="145473" y="1279103"/>
                </a:cubicBezTo>
                <a:cubicBezTo>
                  <a:pt x="141550" y="1265372"/>
                  <a:pt x="139186" y="1251218"/>
                  <a:pt x="135082" y="1237540"/>
                </a:cubicBezTo>
                <a:cubicBezTo>
                  <a:pt x="128787" y="1216558"/>
                  <a:pt x="114300" y="1175194"/>
                  <a:pt x="114300" y="1175194"/>
                </a:cubicBezTo>
                <a:cubicBezTo>
                  <a:pt x="135082" y="1164803"/>
                  <a:pt x="154439" y="1150854"/>
                  <a:pt x="176646" y="1144021"/>
                </a:cubicBezTo>
                <a:cubicBezTo>
                  <a:pt x="200054" y="1136818"/>
                  <a:pt x="225366" y="1138433"/>
                  <a:pt x="249382" y="1133630"/>
                </a:cubicBezTo>
                <a:cubicBezTo>
                  <a:pt x="277389" y="1128029"/>
                  <a:pt x="304436" y="1118112"/>
                  <a:pt x="332509" y="1112849"/>
                </a:cubicBezTo>
                <a:cubicBezTo>
                  <a:pt x="359955" y="1107703"/>
                  <a:pt x="388036" y="1106704"/>
                  <a:pt x="415636" y="1102458"/>
                </a:cubicBezTo>
                <a:cubicBezTo>
                  <a:pt x="438848" y="1098887"/>
                  <a:pt x="485022" y="1088571"/>
                  <a:pt x="509155" y="1081676"/>
                </a:cubicBezTo>
                <a:cubicBezTo>
                  <a:pt x="613504" y="1051862"/>
                  <a:pt x="451953" y="1093379"/>
                  <a:pt x="581891" y="1060894"/>
                </a:cubicBezTo>
                <a:cubicBezTo>
                  <a:pt x="592282" y="1050503"/>
                  <a:pt x="605276" y="1042182"/>
                  <a:pt x="613064" y="1029721"/>
                </a:cubicBezTo>
                <a:cubicBezTo>
                  <a:pt x="632684" y="998330"/>
                  <a:pt x="647346" y="923767"/>
                  <a:pt x="654627" y="894640"/>
                </a:cubicBezTo>
                <a:cubicBezTo>
                  <a:pt x="661554" y="818440"/>
                  <a:pt x="678733" y="742482"/>
                  <a:pt x="675409" y="666040"/>
                </a:cubicBezTo>
                <a:cubicBezTo>
                  <a:pt x="671945" y="586376"/>
                  <a:pt x="669992" y="506633"/>
                  <a:pt x="665018" y="427049"/>
                </a:cubicBezTo>
                <a:cubicBezTo>
                  <a:pt x="663062" y="395745"/>
                  <a:pt x="658292" y="364680"/>
                  <a:pt x="654627" y="333530"/>
                </a:cubicBezTo>
                <a:cubicBezTo>
                  <a:pt x="651364" y="305797"/>
                  <a:pt x="648185" y="278047"/>
                  <a:pt x="644236" y="250403"/>
                </a:cubicBezTo>
                <a:cubicBezTo>
                  <a:pt x="637587" y="203858"/>
                  <a:pt x="632408" y="180868"/>
                  <a:pt x="623455" y="136103"/>
                </a:cubicBezTo>
                <a:cubicBezTo>
                  <a:pt x="626919" y="108394"/>
                  <a:pt x="606137" y="56440"/>
                  <a:pt x="633846" y="52976"/>
                </a:cubicBezTo>
                <a:cubicBezTo>
                  <a:pt x="667869" y="48723"/>
                  <a:pt x="681613" y="102212"/>
                  <a:pt x="706582" y="125712"/>
                </a:cubicBezTo>
                <a:cubicBezTo>
                  <a:pt x="740515" y="157649"/>
                  <a:pt x="773212" y="191271"/>
                  <a:pt x="810491" y="219230"/>
                </a:cubicBezTo>
                <a:cubicBezTo>
                  <a:pt x="871821" y="265228"/>
                  <a:pt x="859621" y="254448"/>
                  <a:pt x="935182" y="323140"/>
                </a:cubicBezTo>
                <a:cubicBezTo>
                  <a:pt x="993640" y="376283"/>
                  <a:pt x="944976" y="346071"/>
                  <a:pt x="1039091" y="416658"/>
                </a:cubicBezTo>
                <a:cubicBezTo>
                  <a:pt x="1110026" y="469860"/>
                  <a:pt x="1113765" y="469581"/>
                  <a:pt x="1174173" y="499785"/>
                </a:cubicBezTo>
                <a:cubicBezTo>
                  <a:pt x="1184564" y="496321"/>
                  <a:pt x="1197601" y="497139"/>
                  <a:pt x="1205346" y="489394"/>
                </a:cubicBezTo>
                <a:cubicBezTo>
                  <a:pt x="1265493" y="429247"/>
                  <a:pt x="1230441" y="429359"/>
                  <a:pt x="1278082" y="364703"/>
                </a:cubicBezTo>
                <a:cubicBezTo>
                  <a:pt x="1313071" y="317218"/>
                  <a:pt x="1354621" y="274933"/>
                  <a:pt x="1392382" y="229621"/>
                </a:cubicBezTo>
                <a:cubicBezTo>
                  <a:pt x="1431682" y="182461"/>
                  <a:pt x="1431077" y="175598"/>
                  <a:pt x="1475509" y="136103"/>
                </a:cubicBezTo>
                <a:cubicBezTo>
                  <a:pt x="1492085" y="121369"/>
                  <a:pt x="1510773" y="109144"/>
                  <a:pt x="1527464" y="94540"/>
                </a:cubicBezTo>
                <a:cubicBezTo>
                  <a:pt x="1538523" y="84863"/>
                  <a:pt x="1547347" y="72775"/>
                  <a:pt x="1558636" y="63367"/>
                </a:cubicBezTo>
                <a:cubicBezTo>
                  <a:pt x="1568230" y="55372"/>
                  <a:pt x="1580215" y="50580"/>
                  <a:pt x="1589809" y="42585"/>
                </a:cubicBezTo>
                <a:cubicBezTo>
                  <a:pt x="1641700" y="-657"/>
                  <a:pt x="1597372" y="19282"/>
                  <a:pt x="1652155" y="1021"/>
                </a:cubicBezTo>
                <a:cubicBezTo>
                  <a:pt x="1700305" y="73250"/>
                  <a:pt x="1642872" y="-17541"/>
                  <a:pt x="1693718" y="84149"/>
                </a:cubicBezTo>
                <a:cubicBezTo>
                  <a:pt x="1702750" y="102213"/>
                  <a:pt x="1715859" y="118039"/>
                  <a:pt x="1724891" y="136103"/>
                </a:cubicBezTo>
                <a:cubicBezTo>
                  <a:pt x="1729789" y="145900"/>
                  <a:pt x="1730384" y="157479"/>
                  <a:pt x="1735282" y="167276"/>
                </a:cubicBezTo>
                <a:cubicBezTo>
                  <a:pt x="1744314" y="185340"/>
                  <a:pt x="1757423" y="201166"/>
                  <a:pt x="1766455" y="219230"/>
                </a:cubicBezTo>
                <a:cubicBezTo>
                  <a:pt x="1774796" y="235913"/>
                  <a:pt x="1778895" y="254502"/>
                  <a:pt x="1787236" y="271185"/>
                </a:cubicBezTo>
                <a:cubicBezTo>
                  <a:pt x="1792821" y="282355"/>
                  <a:pt x="1802433" y="291188"/>
                  <a:pt x="1808018" y="302358"/>
                </a:cubicBezTo>
                <a:cubicBezTo>
                  <a:pt x="1812916" y="312154"/>
                  <a:pt x="1814094" y="323463"/>
                  <a:pt x="1818409" y="333530"/>
                </a:cubicBezTo>
                <a:cubicBezTo>
                  <a:pt x="1824511" y="347768"/>
                  <a:pt x="1833089" y="360856"/>
                  <a:pt x="1839191" y="375094"/>
                </a:cubicBezTo>
                <a:cubicBezTo>
                  <a:pt x="1843506" y="385161"/>
                  <a:pt x="1844684" y="396470"/>
                  <a:pt x="1849582" y="406267"/>
                </a:cubicBezTo>
                <a:cubicBezTo>
                  <a:pt x="1855167" y="417437"/>
                  <a:pt x="1864779" y="426270"/>
                  <a:pt x="1870364" y="437440"/>
                </a:cubicBezTo>
                <a:cubicBezTo>
                  <a:pt x="1893795" y="484301"/>
                  <a:pt x="1864315" y="455119"/>
                  <a:pt x="1901536" y="499785"/>
                </a:cubicBezTo>
                <a:cubicBezTo>
                  <a:pt x="1910943" y="511074"/>
                  <a:pt x="1923301" y="519669"/>
                  <a:pt x="1932709" y="530958"/>
                </a:cubicBezTo>
                <a:cubicBezTo>
                  <a:pt x="1940704" y="540552"/>
                  <a:pt x="1950028" y="536153"/>
                  <a:pt x="1963882" y="53095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64BDD-0290-CF4A-B794-642F6BE3B961}"/>
              </a:ext>
            </a:extLst>
          </p:cNvPr>
          <p:cNvSpPr/>
          <p:nvPr/>
        </p:nvSpPr>
        <p:spPr>
          <a:xfrm>
            <a:off x="2590800" y="1205221"/>
            <a:ext cx="67465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Book" panose="02000503020000020003" pitchFamily="2" charset="0"/>
              </a:rPr>
              <a:t>Takeaway:</a:t>
            </a:r>
          </a:p>
          <a:p>
            <a:br>
              <a:rPr lang="en-US" sz="2800" b="1" dirty="0">
                <a:latin typeface="Avenir Book" panose="02000503020000020003" pitchFamily="2" charset="0"/>
              </a:rPr>
            </a:br>
            <a:r>
              <a:rPr lang="en-US" sz="2800" dirty="0">
                <a:latin typeface="Avenir Book" panose="02000503020000020003" pitchFamily="2" charset="0"/>
              </a:rPr>
              <a:t>Having a separate </a:t>
            </a:r>
            <a:r>
              <a:rPr lang="en-US" sz="2800" dirty="0">
                <a:solidFill>
                  <a:srgbClr val="7030A0"/>
                </a:solidFill>
                <a:latin typeface="Avenir Book" panose="02000503020000020003" pitchFamily="2" charset="0"/>
              </a:rPr>
              <a:t>encoder</a:t>
            </a:r>
            <a:r>
              <a:rPr lang="en-US" sz="2800" dirty="0">
                <a:latin typeface="Avenir Book" panose="02000503020000020003" pitchFamily="2" charset="0"/>
              </a:rPr>
              <a:t> and </a:t>
            </a:r>
            <a:r>
              <a:rPr lang="en-US" sz="2800" dirty="0">
                <a:solidFill>
                  <a:srgbClr val="7030A0"/>
                </a:solidFill>
                <a:latin typeface="Avenir Book" panose="02000503020000020003" pitchFamily="2" charset="0"/>
              </a:rPr>
              <a:t>decoder</a:t>
            </a:r>
            <a:r>
              <a:rPr lang="en-US" sz="2800" dirty="0">
                <a:latin typeface="Avenir Book" panose="02000503020000020003" pitchFamily="2" charset="0"/>
              </a:rPr>
              <a:t> allows for </a:t>
            </a:r>
            <a:r>
              <a:rPr lang="en-US" sz="2800" b="1" dirty="0">
                <a:solidFill>
                  <a:srgbClr val="C00000"/>
                </a:solidFill>
                <a:latin typeface="Avenir Book" panose="02000503020000020003" pitchFamily="2" charset="0"/>
              </a:rPr>
              <a:t>n</a:t>
            </a:r>
            <a:r>
              <a:rPr lang="en-US" sz="2800" dirty="0">
                <a:latin typeface="Avenir Book" panose="02000503020000020003" pitchFamily="2" charset="0"/>
              </a:rPr>
              <a:t> </a:t>
            </a:r>
            <a:r>
              <a:rPr lang="en-US" sz="2800" dirty="0">
                <a:latin typeface="Avenir Book" panose="02000503020000020003" pitchFamily="2" charset="0"/>
                <a:sym typeface="Wingdings" pitchFamily="2" charset="2"/>
              </a:rPr>
              <a:t></a:t>
            </a:r>
            <a:r>
              <a:rPr lang="en-US" sz="2800" dirty="0">
                <a:latin typeface="Avenir Book" panose="02000503020000020003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venir Book" panose="02000503020000020003" pitchFamily="2" charset="0"/>
              </a:rPr>
              <a:t>m</a:t>
            </a:r>
            <a:r>
              <a:rPr lang="en-US" sz="2800" dirty="0">
                <a:latin typeface="Avenir Book" panose="02000503020000020003" pitchFamily="2" charset="0"/>
              </a:rPr>
              <a:t> length predictions.</a:t>
            </a:r>
          </a:p>
          <a:p>
            <a:endParaRPr lang="en-US" sz="2800" dirty="0">
              <a:latin typeface="Avenir Book" panose="02000503020000020003" pitchFamily="2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Avenir Book" panose="02000503020000020003" pitchFamily="2" charset="0"/>
              </a:rPr>
              <a:t>Attention</a:t>
            </a:r>
            <a:r>
              <a:rPr lang="en-US" sz="2800" dirty="0">
                <a:latin typeface="Avenir Book" panose="02000503020000020003" pitchFamily="2" charset="0"/>
              </a:rPr>
              <a:t> is powerful; allows us to conditionally weight our focus</a:t>
            </a:r>
          </a:p>
        </p:txBody>
      </p:sp>
    </p:spTree>
    <p:extLst>
      <p:ext uri="{BB962C8B-B14F-4D97-AF65-F5344CB8AC3E}">
        <p14:creationId xmlns:p14="http://schemas.microsoft.com/office/powerpoint/2010/main" val="29426094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F1680-4E6A-FF47-A5A3-45A4491667D3}"/>
              </a:ext>
            </a:extLst>
          </p:cNvPr>
          <p:cNvSpPr/>
          <p:nvPr/>
        </p:nvSpPr>
        <p:spPr>
          <a:xfrm>
            <a:off x="903804" y="771482"/>
            <a:ext cx="2893496" cy="921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A543A3-FD97-9B45-B10B-B411CB02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8026399" cy="914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Constituency Parsing</a:t>
            </a:r>
            <a:endParaRPr lang="en-US" sz="2400" dirty="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  <p:sp>
        <p:nvSpPr>
          <p:cNvPr id="157" name="Content Placeholder 2">
            <a:extLst>
              <a:ext uri="{FF2B5EF4-FFF2-40B4-BE49-F238E27FC236}">
                <a16:creationId xmlns:a16="http://schemas.microsoft.com/office/drawing/2014/main" id="{83B0CEF1-3B2A-7B41-B665-78976F557A09}"/>
              </a:ext>
            </a:extLst>
          </p:cNvPr>
          <p:cNvSpPr txBox="1">
            <a:spLocks/>
          </p:cNvSpPr>
          <p:nvPr/>
        </p:nvSpPr>
        <p:spPr>
          <a:xfrm>
            <a:off x="5107504" y="276262"/>
            <a:ext cx="3655496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US" sz="2400" dirty="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A9EB9D-59DC-4B4E-B9A9-664528770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2697888"/>
            <a:ext cx="2641600" cy="22479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B1255C-0BFA-FE48-8601-90D62BB96463}"/>
              </a:ext>
            </a:extLst>
          </p:cNvPr>
          <p:cNvSpPr txBox="1">
            <a:spLocks/>
          </p:cNvSpPr>
          <p:nvPr/>
        </p:nvSpPr>
        <p:spPr>
          <a:xfrm>
            <a:off x="1093252" y="1711362"/>
            <a:ext cx="3427948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Input</a:t>
            </a:r>
            <a:r>
              <a:rPr lang="en-US" sz="2400" b="1" dirty="0">
                <a:latin typeface="Avenir Light" panose="020B0402020203020204" pitchFamily="34" charset="77"/>
              </a:rPr>
              <a:t>: dogs chase cats</a:t>
            </a:r>
            <a:endParaRPr lang="en-US" sz="2400" dirty="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2D46A6-AB0A-D24F-9433-D62BC96263CE}"/>
              </a:ext>
            </a:extLst>
          </p:cNvPr>
          <p:cNvSpPr txBox="1">
            <a:spLocks/>
          </p:cNvSpPr>
          <p:nvPr/>
        </p:nvSpPr>
        <p:spPr>
          <a:xfrm>
            <a:off x="1093252" y="2697888"/>
            <a:ext cx="2005548" cy="73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Output</a:t>
            </a:r>
            <a:r>
              <a:rPr lang="en-US" sz="2400" b="1" dirty="0">
                <a:latin typeface="Avenir Light" panose="020B0402020203020204" pitchFamily="34" charset="77"/>
              </a:rPr>
              <a:t>:</a:t>
            </a:r>
            <a:endParaRPr lang="en-US" sz="2400" dirty="0">
              <a:solidFill>
                <a:srgbClr val="7030A0"/>
              </a:solidFill>
              <a:latin typeface="Avenir Light" panose="020B0402020203020204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6238B4-AE22-F842-8F2F-45B023245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00" y="5809112"/>
            <a:ext cx="6464300" cy="5207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37735B-F3D4-1F4F-BFD2-65D78F6B5B10}"/>
              </a:ext>
            </a:extLst>
          </p:cNvPr>
          <p:cNvSpPr txBox="1">
            <a:spLocks/>
          </p:cNvSpPr>
          <p:nvPr/>
        </p:nvSpPr>
        <p:spPr>
          <a:xfrm>
            <a:off x="3438525" y="5146638"/>
            <a:ext cx="5784850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Avenir Light" panose="020B0402020203020204" pitchFamily="34" charset="77"/>
              </a:rPr>
              <a:t>or a flattened representation</a:t>
            </a:r>
            <a:endParaRPr lang="en-US" sz="2400" dirty="0">
              <a:solidFill>
                <a:srgbClr val="0070C0"/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66822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17865</TotalTime>
  <Words>4726</Words>
  <Application>Microsoft Macintosh PowerPoint</Application>
  <PresentationFormat>Widescreen</PresentationFormat>
  <Paragraphs>1549</Paragraphs>
  <Slides>107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8" baseType="lpstr">
      <vt:lpstr>Arial</vt:lpstr>
      <vt:lpstr>Avenir</vt:lpstr>
      <vt:lpstr>Avenir Black</vt:lpstr>
      <vt:lpstr>Avenir Book</vt:lpstr>
      <vt:lpstr>Avenir Light</vt:lpstr>
      <vt:lpstr>Avenir Medium</vt:lpstr>
      <vt:lpstr>Calibri</vt:lpstr>
      <vt:lpstr>Cambria Math</vt:lpstr>
      <vt:lpstr>Karla</vt:lpstr>
      <vt:lpstr>Noto Sans</vt:lpstr>
      <vt:lpstr>Office Theme</vt:lpstr>
      <vt:lpstr>PowerPoint Presentation</vt:lpstr>
      <vt:lpstr>PowerPoint Presentation</vt:lpstr>
      <vt:lpstr>ANNOUNCEMENTS</vt:lpstr>
      <vt:lpstr>QUIZ 2</vt:lpstr>
      <vt:lpstr>QUIZ 2</vt:lpstr>
      <vt:lpstr>QUIZ 2</vt:lpstr>
      <vt:lpstr>QUIZ 2</vt:lpstr>
      <vt:lpstr>RECAP: L5</vt:lpstr>
      <vt:lpstr>RECAP: L6</vt:lpstr>
      <vt:lpstr>RECAP: L6</vt:lpstr>
      <vt:lpstr>RECAP: L6</vt:lpstr>
      <vt:lpstr>PowerPoint Presentation</vt:lpstr>
      <vt:lpstr>PowerPoint Presentation</vt:lpstr>
      <vt:lpstr>LSTMs</vt:lpstr>
      <vt:lpstr>LSTMs</vt:lpstr>
      <vt:lpstr>Sequential Modelling</vt:lpstr>
      <vt:lpstr>Sequential Modelling</vt:lpstr>
      <vt:lpstr>Sequential Modelling</vt:lpstr>
      <vt:lpstr>Sequential Modelling</vt:lpstr>
      <vt:lpstr>Sequential Modelling</vt:lpstr>
      <vt:lpstr>Types of Prediction</vt:lpstr>
      <vt:lpstr>Types of Prediction (an independent axis)</vt:lpstr>
      <vt:lpstr>Types of Prediction (an independent axis)</vt:lpstr>
      <vt:lpstr>Types of Prediction (an independent axis)</vt:lpstr>
      <vt:lpstr>Types of Unconditional Prediction</vt:lpstr>
      <vt:lpstr>Types of Unconditional Prediction</vt:lpstr>
      <vt:lpstr>Types of Conditional Prediction</vt:lpstr>
      <vt:lpstr>This concludes the foundation in sequential representation.  Most state-of-the-art advances are based on those core RNN/LSTM ideas. But, with tens of thousands of researchers and hackers exploring deep learning, there are many tweaks that haven proven useful.  (aka this is where things get crazy.)</vt:lpstr>
      <vt:lpstr>PowerPoint Presentation</vt:lpstr>
      <vt:lpstr>PowerPoint Presentation</vt:lpstr>
      <vt:lpstr>RNN Extensions: Bi-directional LSTMs</vt:lpstr>
      <vt:lpstr>RNN Extensions: Bi-directional LSTMs</vt:lpstr>
      <vt:lpstr>RNN Extensions: Bi-directional LSTMs</vt:lpstr>
      <vt:lpstr>RNN Extensions: Bi-directional LSTMs</vt:lpstr>
      <vt:lpstr>RNN Extensions: Bi-directional LSTMs</vt:lpstr>
      <vt:lpstr>RNN Extensions: Bi-directional LSTMs</vt:lpstr>
      <vt:lpstr>Type of Unconditional Prediction</vt:lpstr>
      <vt:lpstr>RNN Extensions: Stacked LSTMs</vt:lpstr>
      <vt:lpstr>RNN Extensions: Stacked LSTMs</vt:lpstr>
      <vt:lpstr>RNN Extensions: Stacked LSTMs</vt:lpstr>
      <vt:lpstr>ELMo: Stacked Bi-directional LSTMs</vt:lpstr>
      <vt:lpstr>ELMo: Stacked Bi-directional LSTMs</vt:lpstr>
      <vt:lpstr>PowerPoint Presentation</vt:lpstr>
      <vt:lpstr>ELMo: Stacked Bi-directional LSTMs</vt:lpstr>
      <vt:lpstr>ELMo: Stacked Bi-directional LSTMs</vt:lpstr>
      <vt:lpstr>ELMo: Stacked Bi-directional LSTMs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Sequence-to-Sequence (seq2seq)</vt:lpstr>
      <vt:lpstr>Types of Conditional Prediction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Sequence-to-Sequence (seq2seq)</vt:lpstr>
      <vt:lpstr>PowerPoint Presentation</vt:lpstr>
      <vt:lpstr>PowerPoint Presentation</vt:lpstr>
      <vt:lpstr>Sequence-to-Sequence (seq2seq)</vt:lpstr>
      <vt:lpstr>Sequence-to-Sequence (seq2seq)</vt:lpstr>
      <vt:lpstr>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seq2seq + Attention</vt:lpstr>
      <vt:lpstr>For convenience, here’s the Attention calculation summarized on 1 slide</vt:lpstr>
      <vt:lpstr>For convenience, here’s the Attention calculation summarized on 1 slide</vt:lpstr>
      <vt:lpstr>Popular Attention Scoring functions:</vt:lpstr>
      <vt:lpstr>seq2seq + Attention</vt:lpstr>
      <vt:lpstr>seq2seq + Attention</vt:lpstr>
      <vt:lpstr>Constituency Parsing</vt:lpstr>
      <vt:lpstr>Constituency Parsing</vt:lpstr>
      <vt:lpstr>Results</vt:lpstr>
      <vt:lpstr>Image Captioning</vt:lpstr>
      <vt:lpstr>Image Captioning</vt:lpstr>
      <vt:lpstr>Image Captioning</vt:lpstr>
      <vt:lpstr>Image Captioning</vt:lpstr>
      <vt:lpstr>PowerPoint Presentation</vt:lpstr>
      <vt:lpstr>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Sequential Data with ELMo, BERT, Transformers, and other childhood heroes</dc:title>
  <dc:creator>Microsoft Office User</dc:creator>
  <cp:lastModifiedBy>Tanner, Christopher W.</cp:lastModifiedBy>
  <cp:revision>598</cp:revision>
  <cp:lastPrinted>2020-01-23T07:18:22Z</cp:lastPrinted>
  <dcterms:created xsi:type="dcterms:W3CDTF">2020-01-21T14:53:13Z</dcterms:created>
  <dcterms:modified xsi:type="dcterms:W3CDTF">2021-09-23T15:29:40Z</dcterms:modified>
</cp:coreProperties>
</file>