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0"/>
  </p:notesMasterIdLst>
  <p:sldIdLst>
    <p:sldId id="609" r:id="rId2"/>
    <p:sldId id="293" r:id="rId3"/>
    <p:sldId id="763" r:id="rId4"/>
    <p:sldId id="615" r:id="rId5"/>
    <p:sldId id="757" r:id="rId6"/>
    <p:sldId id="677" r:id="rId7"/>
    <p:sldId id="678" r:id="rId8"/>
    <p:sldId id="679" r:id="rId9"/>
    <p:sldId id="681" r:id="rId10"/>
    <p:sldId id="682" r:id="rId11"/>
    <p:sldId id="683" r:id="rId12"/>
    <p:sldId id="684" r:id="rId13"/>
    <p:sldId id="689" r:id="rId14"/>
    <p:sldId id="680" r:id="rId15"/>
    <p:sldId id="690" r:id="rId16"/>
    <p:sldId id="692" r:id="rId17"/>
    <p:sldId id="693" r:id="rId18"/>
    <p:sldId id="694" r:id="rId19"/>
    <p:sldId id="695" r:id="rId20"/>
    <p:sldId id="696" r:id="rId21"/>
    <p:sldId id="697" r:id="rId22"/>
    <p:sldId id="698" r:id="rId23"/>
    <p:sldId id="699" r:id="rId24"/>
    <p:sldId id="700" r:id="rId25"/>
    <p:sldId id="583" r:id="rId26"/>
    <p:sldId id="584" r:id="rId27"/>
    <p:sldId id="720" r:id="rId28"/>
    <p:sldId id="717" r:id="rId29"/>
    <p:sldId id="718" r:id="rId30"/>
    <p:sldId id="719" r:id="rId31"/>
    <p:sldId id="701" r:id="rId32"/>
    <p:sldId id="703" r:id="rId33"/>
    <p:sldId id="705" r:id="rId34"/>
    <p:sldId id="706" r:id="rId35"/>
    <p:sldId id="707" r:id="rId36"/>
    <p:sldId id="708" r:id="rId37"/>
    <p:sldId id="709" r:id="rId38"/>
    <p:sldId id="758" r:id="rId39"/>
    <p:sldId id="759" r:id="rId40"/>
    <p:sldId id="711" r:id="rId41"/>
    <p:sldId id="710" r:id="rId42"/>
    <p:sldId id="686" r:id="rId43"/>
    <p:sldId id="687" r:id="rId44"/>
    <p:sldId id="464" r:id="rId45"/>
    <p:sldId id="688" r:id="rId46"/>
    <p:sldId id="704" r:id="rId47"/>
    <p:sldId id="712" r:id="rId48"/>
    <p:sldId id="722" r:id="rId49"/>
    <p:sldId id="723" r:id="rId50"/>
    <p:sldId id="714" r:id="rId51"/>
    <p:sldId id="721" r:id="rId52"/>
    <p:sldId id="724" r:id="rId53"/>
    <p:sldId id="762" r:id="rId54"/>
    <p:sldId id="716" r:id="rId55"/>
    <p:sldId id="760" r:id="rId56"/>
    <p:sldId id="761" r:id="rId57"/>
    <p:sldId id="725" r:id="rId58"/>
    <p:sldId id="726" r:id="rId59"/>
    <p:sldId id="727" r:id="rId60"/>
    <p:sldId id="738" r:id="rId61"/>
    <p:sldId id="739" r:id="rId62"/>
    <p:sldId id="740" r:id="rId63"/>
    <p:sldId id="741" r:id="rId64"/>
    <p:sldId id="743" r:id="rId65"/>
    <p:sldId id="742" r:id="rId66"/>
    <p:sldId id="744" r:id="rId67"/>
    <p:sldId id="745" r:id="rId68"/>
    <p:sldId id="746" r:id="rId69"/>
    <p:sldId id="747" r:id="rId70"/>
    <p:sldId id="748" r:id="rId71"/>
    <p:sldId id="749" r:id="rId72"/>
    <p:sldId id="750" r:id="rId73"/>
    <p:sldId id="756" r:id="rId74"/>
    <p:sldId id="753" r:id="rId75"/>
    <p:sldId id="754" r:id="rId76"/>
    <p:sldId id="755" r:id="rId77"/>
    <p:sldId id="751" r:id="rId78"/>
    <p:sldId id="75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55B3"/>
    <a:srgbClr val="FF7FD3"/>
    <a:srgbClr val="FFE3DA"/>
    <a:srgbClr val="FFCAD3"/>
    <a:srgbClr val="DE4921"/>
    <a:srgbClr val="FFD2E2"/>
    <a:srgbClr val="C977FF"/>
    <a:srgbClr val="8A4B21"/>
    <a:srgbClr val="E14B21"/>
    <a:srgbClr val="FF7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226"/>
    <p:restoredTop sz="87258"/>
  </p:normalViewPr>
  <p:slideViewPr>
    <p:cSldViewPr snapToGrid="0" snapToObjects="1">
      <p:cViewPr varScale="1">
        <p:scale>
          <a:sx n="86" d="100"/>
          <a:sy n="86" d="100"/>
        </p:scale>
        <p:origin x="216" y="81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BC4EB-2D9A-C542-A578-2B57E0FB18FF}" type="datetimeFigureOut">
              <a:rPr lang="en-US" smtClean="0"/>
              <a:t>9/1/21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71AF9-BBC8-D045-B571-D125776D9767}" type="slidenum">
              <a:rPr lang="en-US" smtClean="0"/>
              <a:t>‹#›</a:t>
            </a:fld>
            <a:endParaRPr lang="en-US"/>
          </a:p>
        </p:txBody>
      </p:sp>
    </p:spTree>
    <p:extLst>
      <p:ext uri="{BB962C8B-B14F-4D97-AF65-F5344CB8AC3E}">
        <p14:creationId xmlns:p14="http://schemas.microsoft.com/office/powerpoint/2010/main" val="361786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2</a:t>
            </a:fld>
            <a:endParaRPr lang="en-US"/>
          </a:p>
        </p:txBody>
      </p:sp>
    </p:spTree>
    <p:extLst>
      <p:ext uri="{BB962C8B-B14F-4D97-AF65-F5344CB8AC3E}">
        <p14:creationId xmlns:p14="http://schemas.microsoft.com/office/powerpoint/2010/main" val="1126164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38</a:t>
            </a:fld>
            <a:endParaRPr lang="en-US"/>
          </a:p>
        </p:txBody>
      </p:sp>
    </p:spTree>
    <p:extLst>
      <p:ext uri="{BB962C8B-B14F-4D97-AF65-F5344CB8AC3E}">
        <p14:creationId xmlns:p14="http://schemas.microsoft.com/office/powerpoint/2010/main" val="237127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39</a:t>
            </a:fld>
            <a:endParaRPr lang="en-US"/>
          </a:p>
        </p:txBody>
      </p:sp>
    </p:spTree>
    <p:extLst>
      <p:ext uri="{BB962C8B-B14F-4D97-AF65-F5344CB8AC3E}">
        <p14:creationId xmlns:p14="http://schemas.microsoft.com/office/powerpoint/2010/main" val="4262885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55</a:t>
            </a:fld>
            <a:endParaRPr lang="en-US"/>
          </a:p>
        </p:txBody>
      </p:sp>
    </p:spTree>
    <p:extLst>
      <p:ext uri="{BB962C8B-B14F-4D97-AF65-F5344CB8AC3E}">
        <p14:creationId xmlns:p14="http://schemas.microsoft.com/office/powerpoint/2010/main" val="4028443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56</a:t>
            </a:fld>
            <a:endParaRPr lang="en-US"/>
          </a:p>
        </p:txBody>
      </p:sp>
    </p:spTree>
    <p:extLst>
      <p:ext uri="{BB962C8B-B14F-4D97-AF65-F5344CB8AC3E}">
        <p14:creationId xmlns:p14="http://schemas.microsoft.com/office/powerpoint/2010/main" val="3101772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‘Meaning’ is such a nebulous and philosophical term. What did I say when I presented the previous slide? You probably don’t remember my exact words at all, but you understood the meaning. You instantly interpreted my words, converted it to some meaning (which hopefully aligns w/ my intended meaning), and you saved it to your brain. Maybe to your RAM maybe to your hard drive.</a:t>
            </a:r>
          </a:p>
          <a:p>
            <a:endParaRPr lang="en-US" dirty="0"/>
          </a:p>
          <a:p>
            <a:r>
              <a:rPr lang="en-US" dirty="0"/>
              <a:t>The words themselves can be viewed as symbolic representations of the meaning, and the context matters so much. Imagine words w/ nearly identical surface forms, but how the implication is drastically different.</a:t>
            </a:r>
          </a:p>
          <a:p>
            <a:endParaRPr lang="en-US" dirty="0"/>
          </a:p>
          <a:p>
            <a:r>
              <a:rPr lang="en-US" dirty="0"/>
              <a:t>The words we say have different properties to them. From a linguistics perspective:</a:t>
            </a:r>
          </a:p>
        </p:txBody>
      </p:sp>
      <p:sp>
        <p:nvSpPr>
          <p:cNvPr id="4" name="Slide Number Placeholder 3"/>
          <p:cNvSpPr>
            <a:spLocks noGrp="1"/>
          </p:cNvSpPr>
          <p:nvPr>
            <p:ph type="sldNum" sz="quarter" idx="5"/>
          </p:nvPr>
        </p:nvSpPr>
        <p:spPr/>
        <p:txBody>
          <a:bodyPr/>
          <a:lstStyle/>
          <a:p>
            <a:fld id="{87371AF9-BBC8-D045-B571-D125776D9767}" type="slidenum">
              <a:rPr lang="en-US" smtClean="0"/>
              <a:t>58</a:t>
            </a:fld>
            <a:endParaRPr lang="en-US"/>
          </a:p>
        </p:txBody>
      </p:sp>
    </p:spTree>
    <p:extLst>
      <p:ext uri="{BB962C8B-B14F-4D97-AF65-F5344CB8AC3E}">
        <p14:creationId xmlns:p14="http://schemas.microsoft.com/office/powerpoint/2010/main" val="1398497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59</a:t>
            </a:fld>
            <a:endParaRPr lang="en-US"/>
          </a:p>
        </p:txBody>
      </p:sp>
    </p:spTree>
    <p:extLst>
      <p:ext uri="{BB962C8B-B14F-4D97-AF65-F5344CB8AC3E}">
        <p14:creationId xmlns:p14="http://schemas.microsoft.com/office/powerpoint/2010/main" val="1644381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60</a:t>
            </a:fld>
            <a:endParaRPr lang="en-US"/>
          </a:p>
        </p:txBody>
      </p:sp>
    </p:spTree>
    <p:extLst>
      <p:ext uri="{BB962C8B-B14F-4D97-AF65-F5344CB8AC3E}">
        <p14:creationId xmlns:p14="http://schemas.microsoft.com/office/powerpoint/2010/main" val="191019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61</a:t>
            </a:fld>
            <a:endParaRPr lang="en-US"/>
          </a:p>
        </p:txBody>
      </p:sp>
    </p:spTree>
    <p:extLst>
      <p:ext uri="{BB962C8B-B14F-4D97-AF65-F5344CB8AC3E}">
        <p14:creationId xmlns:p14="http://schemas.microsoft.com/office/powerpoint/2010/main" val="217828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62</a:t>
            </a:fld>
            <a:endParaRPr lang="en-US"/>
          </a:p>
        </p:txBody>
      </p:sp>
    </p:spTree>
    <p:extLst>
      <p:ext uri="{BB962C8B-B14F-4D97-AF65-F5344CB8AC3E}">
        <p14:creationId xmlns:p14="http://schemas.microsoft.com/office/powerpoint/2010/main" val="173094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63</a:t>
            </a:fld>
            <a:endParaRPr lang="en-US"/>
          </a:p>
        </p:txBody>
      </p:sp>
    </p:spTree>
    <p:extLst>
      <p:ext uri="{BB962C8B-B14F-4D97-AF65-F5344CB8AC3E}">
        <p14:creationId xmlns:p14="http://schemas.microsoft.com/office/powerpoint/2010/main" val="4082441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4</a:t>
            </a:fld>
            <a:endParaRPr lang="en-US"/>
          </a:p>
        </p:txBody>
      </p:sp>
    </p:spTree>
    <p:extLst>
      <p:ext uri="{BB962C8B-B14F-4D97-AF65-F5344CB8AC3E}">
        <p14:creationId xmlns:p14="http://schemas.microsoft.com/office/powerpoint/2010/main" val="748179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64</a:t>
            </a:fld>
            <a:endParaRPr lang="en-US"/>
          </a:p>
        </p:txBody>
      </p:sp>
    </p:spTree>
    <p:extLst>
      <p:ext uri="{BB962C8B-B14F-4D97-AF65-F5344CB8AC3E}">
        <p14:creationId xmlns:p14="http://schemas.microsoft.com/office/powerpoint/2010/main" val="3989236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65</a:t>
            </a:fld>
            <a:endParaRPr lang="en-US"/>
          </a:p>
        </p:txBody>
      </p:sp>
    </p:spTree>
    <p:extLst>
      <p:ext uri="{BB962C8B-B14F-4D97-AF65-F5344CB8AC3E}">
        <p14:creationId xmlns:p14="http://schemas.microsoft.com/office/powerpoint/2010/main" val="1292596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66</a:t>
            </a:fld>
            <a:endParaRPr lang="en-US"/>
          </a:p>
        </p:txBody>
      </p:sp>
    </p:spTree>
    <p:extLst>
      <p:ext uri="{BB962C8B-B14F-4D97-AF65-F5344CB8AC3E}">
        <p14:creationId xmlns:p14="http://schemas.microsoft.com/office/powerpoint/2010/main" val="117358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67</a:t>
            </a:fld>
            <a:endParaRPr lang="en-US"/>
          </a:p>
        </p:txBody>
      </p:sp>
    </p:spTree>
    <p:extLst>
      <p:ext uri="{BB962C8B-B14F-4D97-AF65-F5344CB8AC3E}">
        <p14:creationId xmlns:p14="http://schemas.microsoft.com/office/powerpoint/2010/main" val="2921016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68</a:t>
            </a:fld>
            <a:endParaRPr lang="en-US"/>
          </a:p>
        </p:txBody>
      </p:sp>
    </p:spTree>
    <p:extLst>
      <p:ext uri="{BB962C8B-B14F-4D97-AF65-F5344CB8AC3E}">
        <p14:creationId xmlns:p14="http://schemas.microsoft.com/office/powerpoint/2010/main" val="3192736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69</a:t>
            </a:fld>
            <a:endParaRPr lang="en-US"/>
          </a:p>
        </p:txBody>
      </p:sp>
    </p:spTree>
    <p:extLst>
      <p:ext uri="{BB962C8B-B14F-4D97-AF65-F5344CB8AC3E}">
        <p14:creationId xmlns:p14="http://schemas.microsoft.com/office/powerpoint/2010/main" val="2446653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70</a:t>
            </a:fld>
            <a:endParaRPr lang="en-US"/>
          </a:p>
        </p:txBody>
      </p:sp>
    </p:spTree>
    <p:extLst>
      <p:ext uri="{BB962C8B-B14F-4D97-AF65-F5344CB8AC3E}">
        <p14:creationId xmlns:p14="http://schemas.microsoft.com/office/powerpoint/2010/main" val="2254336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71</a:t>
            </a:fld>
            <a:endParaRPr lang="en-US"/>
          </a:p>
        </p:txBody>
      </p:sp>
    </p:spTree>
    <p:extLst>
      <p:ext uri="{BB962C8B-B14F-4D97-AF65-F5344CB8AC3E}">
        <p14:creationId xmlns:p14="http://schemas.microsoft.com/office/powerpoint/2010/main" val="474208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72</a:t>
            </a:fld>
            <a:endParaRPr lang="en-US"/>
          </a:p>
        </p:txBody>
      </p:sp>
    </p:spTree>
    <p:extLst>
      <p:ext uri="{BB962C8B-B14F-4D97-AF65-F5344CB8AC3E}">
        <p14:creationId xmlns:p14="http://schemas.microsoft.com/office/powerpoint/2010/main" val="3564037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73</a:t>
            </a:fld>
            <a:endParaRPr lang="en-US"/>
          </a:p>
        </p:txBody>
      </p:sp>
    </p:spTree>
    <p:extLst>
      <p:ext uri="{BB962C8B-B14F-4D97-AF65-F5344CB8AC3E}">
        <p14:creationId xmlns:p14="http://schemas.microsoft.com/office/powerpoint/2010/main" val="199783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5</a:t>
            </a:fld>
            <a:endParaRPr lang="en-US"/>
          </a:p>
        </p:txBody>
      </p:sp>
    </p:spTree>
    <p:extLst>
      <p:ext uri="{BB962C8B-B14F-4D97-AF65-F5344CB8AC3E}">
        <p14:creationId xmlns:p14="http://schemas.microsoft.com/office/powerpoint/2010/main" val="4069872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74</a:t>
            </a:fld>
            <a:endParaRPr lang="en-US"/>
          </a:p>
        </p:txBody>
      </p:sp>
    </p:spTree>
    <p:extLst>
      <p:ext uri="{BB962C8B-B14F-4D97-AF65-F5344CB8AC3E}">
        <p14:creationId xmlns:p14="http://schemas.microsoft.com/office/powerpoint/2010/main" val="2292925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75</a:t>
            </a:fld>
            <a:endParaRPr lang="en-US"/>
          </a:p>
        </p:txBody>
      </p:sp>
    </p:spTree>
    <p:extLst>
      <p:ext uri="{BB962C8B-B14F-4D97-AF65-F5344CB8AC3E}">
        <p14:creationId xmlns:p14="http://schemas.microsoft.com/office/powerpoint/2010/main" val="2905794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76</a:t>
            </a:fld>
            <a:endParaRPr lang="en-US"/>
          </a:p>
        </p:txBody>
      </p:sp>
    </p:spTree>
    <p:extLst>
      <p:ext uri="{BB962C8B-B14F-4D97-AF65-F5344CB8AC3E}">
        <p14:creationId xmlns:p14="http://schemas.microsoft.com/office/powerpoint/2010/main" val="212084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77</a:t>
            </a:fld>
            <a:endParaRPr lang="en-US"/>
          </a:p>
        </p:txBody>
      </p:sp>
    </p:spTree>
    <p:extLst>
      <p:ext uri="{BB962C8B-B14F-4D97-AF65-F5344CB8AC3E}">
        <p14:creationId xmlns:p14="http://schemas.microsoft.com/office/powerpoint/2010/main" val="3198162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78</a:t>
            </a:fld>
            <a:endParaRPr lang="en-US"/>
          </a:p>
        </p:txBody>
      </p:sp>
    </p:spTree>
    <p:extLst>
      <p:ext uri="{BB962C8B-B14F-4D97-AF65-F5344CB8AC3E}">
        <p14:creationId xmlns:p14="http://schemas.microsoft.com/office/powerpoint/2010/main" val="171182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25</a:t>
            </a:fld>
            <a:endParaRPr lang="en-US"/>
          </a:p>
        </p:txBody>
      </p:sp>
    </p:spTree>
    <p:extLst>
      <p:ext uri="{BB962C8B-B14F-4D97-AF65-F5344CB8AC3E}">
        <p14:creationId xmlns:p14="http://schemas.microsoft.com/office/powerpoint/2010/main" val="223907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26</a:t>
            </a:fld>
            <a:endParaRPr lang="en-US"/>
          </a:p>
        </p:txBody>
      </p:sp>
    </p:spTree>
    <p:extLst>
      <p:ext uri="{BB962C8B-B14F-4D97-AF65-F5344CB8AC3E}">
        <p14:creationId xmlns:p14="http://schemas.microsoft.com/office/powerpoint/2010/main" val="3849675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27</a:t>
            </a:fld>
            <a:endParaRPr lang="en-US"/>
          </a:p>
        </p:txBody>
      </p:sp>
    </p:spTree>
    <p:extLst>
      <p:ext uri="{BB962C8B-B14F-4D97-AF65-F5344CB8AC3E}">
        <p14:creationId xmlns:p14="http://schemas.microsoft.com/office/powerpoint/2010/main" val="2281663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28</a:t>
            </a:fld>
            <a:endParaRPr lang="en-US"/>
          </a:p>
        </p:txBody>
      </p:sp>
    </p:spTree>
    <p:extLst>
      <p:ext uri="{BB962C8B-B14F-4D97-AF65-F5344CB8AC3E}">
        <p14:creationId xmlns:p14="http://schemas.microsoft.com/office/powerpoint/2010/main" val="132039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29</a:t>
            </a:fld>
            <a:endParaRPr lang="en-US"/>
          </a:p>
        </p:txBody>
      </p:sp>
    </p:spTree>
    <p:extLst>
      <p:ext uri="{BB962C8B-B14F-4D97-AF65-F5344CB8AC3E}">
        <p14:creationId xmlns:p14="http://schemas.microsoft.com/office/powerpoint/2010/main" val="3921383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30</a:t>
            </a:fld>
            <a:endParaRPr lang="en-US"/>
          </a:p>
        </p:txBody>
      </p:sp>
    </p:spTree>
    <p:extLst>
      <p:ext uri="{BB962C8B-B14F-4D97-AF65-F5344CB8AC3E}">
        <p14:creationId xmlns:p14="http://schemas.microsoft.com/office/powerpoint/2010/main" val="521548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1C33-5988-D54F-BB26-5D5DAD4AF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9BA848-FA4A-0346-83E1-44D13A16B7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15C035-42E1-754D-AF29-0F9C97627D40}"/>
              </a:ext>
            </a:extLst>
          </p:cNvPr>
          <p:cNvSpPr>
            <a:spLocks noGrp="1"/>
          </p:cNvSpPr>
          <p:nvPr>
            <p:ph type="dt" sz="half" idx="10"/>
          </p:nvPr>
        </p:nvSpPr>
        <p:spPr/>
        <p:txBody>
          <a:bodyPr/>
          <a:lstStyle/>
          <a:p>
            <a:fld id="{1E0BB3E9-0CED-1B46-B041-1C2CC850E913}" type="datetime1">
              <a:rPr lang="en-US" smtClean="0"/>
              <a:t>9/1/21</a:t>
            </a:fld>
            <a:endParaRPr lang="en-US"/>
          </a:p>
        </p:txBody>
      </p:sp>
      <p:sp>
        <p:nvSpPr>
          <p:cNvPr id="5" name="Footer Placeholder 4">
            <a:extLst>
              <a:ext uri="{FF2B5EF4-FFF2-40B4-BE49-F238E27FC236}">
                <a16:creationId xmlns:a16="http://schemas.microsoft.com/office/drawing/2014/main" id="{8550DB20-4AFA-0443-8463-CC96FA03A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9BBF5-37BB-9A42-966A-3111868254AC}"/>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2974557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E2CB-80F8-D044-9E4B-F285379283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BBA669-90B7-C24B-85DE-2B3AE23BA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A37B98-29BA-8C4A-92D6-327615463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D2CC34-7FA9-D642-B02C-D5F95E464962}"/>
              </a:ext>
            </a:extLst>
          </p:cNvPr>
          <p:cNvSpPr>
            <a:spLocks noGrp="1"/>
          </p:cNvSpPr>
          <p:nvPr>
            <p:ph type="dt" sz="half" idx="10"/>
          </p:nvPr>
        </p:nvSpPr>
        <p:spPr/>
        <p:txBody>
          <a:bodyPr/>
          <a:lstStyle/>
          <a:p>
            <a:fld id="{1B54A145-D001-0043-BDFD-43F84EC21D21}" type="datetime1">
              <a:rPr lang="en-US" smtClean="0"/>
              <a:t>9/1/21</a:t>
            </a:fld>
            <a:endParaRPr lang="en-US"/>
          </a:p>
        </p:txBody>
      </p:sp>
      <p:sp>
        <p:nvSpPr>
          <p:cNvPr id="6" name="Footer Placeholder 5">
            <a:extLst>
              <a:ext uri="{FF2B5EF4-FFF2-40B4-BE49-F238E27FC236}">
                <a16:creationId xmlns:a16="http://schemas.microsoft.com/office/drawing/2014/main" id="{B8A75B0C-13CF-B44D-AC2B-62756B967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29ACA-557C-D642-9221-716CB8856A9F}"/>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20580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B498-A163-CC43-81E8-5B8BB1A5DD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91C70-2BE4-4C4B-82E5-BDF2E7FCE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115BF7-13A1-7A4C-81CA-FF68AE174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6B23D8-BE98-3444-8236-7530A84FAE2D}"/>
              </a:ext>
            </a:extLst>
          </p:cNvPr>
          <p:cNvSpPr>
            <a:spLocks noGrp="1"/>
          </p:cNvSpPr>
          <p:nvPr>
            <p:ph type="dt" sz="half" idx="10"/>
          </p:nvPr>
        </p:nvSpPr>
        <p:spPr/>
        <p:txBody>
          <a:bodyPr/>
          <a:lstStyle/>
          <a:p>
            <a:fld id="{D8EDBB61-3F76-834E-931F-A09ADFED271D}" type="datetime1">
              <a:rPr lang="en-US" smtClean="0"/>
              <a:t>9/1/21</a:t>
            </a:fld>
            <a:endParaRPr lang="en-US"/>
          </a:p>
        </p:txBody>
      </p:sp>
      <p:sp>
        <p:nvSpPr>
          <p:cNvPr id="6" name="Footer Placeholder 5">
            <a:extLst>
              <a:ext uri="{FF2B5EF4-FFF2-40B4-BE49-F238E27FC236}">
                <a16:creationId xmlns:a16="http://schemas.microsoft.com/office/drawing/2014/main" id="{064F8367-2C30-414A-B7CB-0A1C4A7992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78D990-6B2E-9840-8478-36F0D89AC03F}"/>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3818556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DCC8A-803B-724E-AECF-F9E466395B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D74CA-2C44-7141-A60F-B722C70D0C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83FFE-E161-C74A-BD5F-88AF473EB88C}"/>
              </a:ext>
            </a:extLst>
          </p:cNvPr>
          <p:cNvSpPr>
            <a:spLocks noGrp="1"/>
          </p:cNvSpPr>
          <p:nvPr>
            <p:ph type="dt" sz="half" idx="10"/>
          </p:nvPr>
        </p:nvSpPr>
        <p:spPr/>
        <p:txBody>
          <a:bodyPr/>
          <a:lstStyle/>
          <a:p>
            <a:fld id="{A27246D3-B105-C547-8D99-C7EF16289A44}" type="datetime1">
              <a:rPr lang="en-US" smtClean="0"/>
              <a:t>9/1/21</a:t>
            </a:fld>
            <a:endParaRPr lang="en-US"/>
          </a:p>
        </p:txBody>
      </p:sp>
      <p:sp>
        <p:nvSpPr>
          <p:cNvPr id="5" name="Footer Placeholder 4">
            <a:extLst>
              <a:ext uri="{FF2B5EF4-FFF2-40B4-BE49-F238E27FC236}">
                <a16:creationId xmlns:a16="http://schemas.microsoft.com/office/drawing/2014/main" id="{4F6345C2-A542-C644-9046-6C4684C7E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BCC9B-1D97-6E46-8F5C-D7A15AEFBECC}"/>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2696623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155349-E760-A049-B782-49DD46AAC9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CF6423-2F3F-EE4C-9C5E-4D2744E354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FC342-0932-3E49-AB8D-9E00037231BC}"/>
              </a:ext>
            </a:extLst>
          </p:cNvPr>
          <p:cNvSpPr>
            <a:spLocks noGrp="1"/>
          </p:cNvSpPr>
          <p:nvPr>
            <p:ph type="dt" sz="half" idx="10"/>
          </p:nvPr>
        </p:nvSpPr>
        <p:spPr/>
        <p:txBody>
          <a:bodyPr/>
          <a:lstStyle/>
          <a:p>
            <a:fld id="{14E2528B-01BC-DC4B-A165-7D762F3D6F95}" type="datetime1">
              <a:rPr lang="en-US" smtClean="0"/>
              <a:t>9/1/21</a:t>
            </a:fld>
            <a:endParaRPr lang="en-US"/>
          </a:p>
        </p:txBody>
      </p:sp>
      <p:sp>
        <p:nvSpPr>
          <p:cNvPr id="5" name="Footer Placeholder 4">
            <a:extLst>
              <a:ext uri="{FF2B5EF4-FFF2-40B4-BE49-F238E27FC236}">
                <a16:creationId xmlns:a16="http://schemas.microsoft.com/office/drawing/2014/main" id="{35C7E810-6B49-2448-9378-755458BB4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4FFE0-7A6D-074A-AC35-C18BEA6DC9F6}"/>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955304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9E59-0172-044D-B347-0BC5D4E9AEAE}"/>
              </a:ext>
            </a:extLst>
          </p:cNvPr>
          <p:cNvSpPr>
            <a:spLocks noGrp="1"/>
          </p:cNvSpPr>
          <p:nvPr>
            <p:ph type="title"/>
          </p:nvPr>
        </p:nvSpPr>
        <p:spPr/>
        <p:txBody>
          <a:bodyPr/>
          <a:lstStyle>
            <a:lvl1pPr>
              <a:defRPr b="0" i="0">
                <a:latin typeface="Avenir"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2F38CA-0A1E-9849-ADED-8250CFBBE5C8}"/>
              </a:ext>
            </a:extLst>
          </p:cNvPr>
          <p:cNvSpPr>
            <a:spLocks noGrp="1"/>
          </p:cNvSpPr>
          <p:nvPr>
            <p:ph idx="1"/>
          </p:nvPr>
        </p:nvSpPr>
        <p:spPr/>
        <p:txBody>
          <a:bodyPr/>
          <a:lstStyle>
            <a:lvl1pPr>
              <a:defRPr>
                <a:latin typeface="Avenir" panose="02000503020000020003" pitchFamily="2" charset="0"/>
              </a:defRPr>
            </a:lvl1pPr>
            <a:lvl2pPr>
              <a:defRPr>
                <a:latin typeface="Avenir" panose="02000503020000020003" pitchFamily="2" charset="0"/>
              </a:defRPr>
            </a:lvl2pPr>
            <a:lvl3pPr>
              <a:defRPr>
                <a:latin typeface="Avenir" panose="02000503020000020003" pitchFamily="2" charset="0"/>
              </a:defRPr>
            </a:lvl3pPr>
            <a:lvl4pPr>
              <a:defRPr>
                <a:latin typeface="Avenir" panose="02000503020000020003" pitchFamily="2" charset="0"/>
              </a:defRPr>
            </a:lvl4pPr>
            <a:lvl5pPr>
              <a:defRPr>
                <a:latin typeface="Avenir" panose="02000503020000020003"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7F2BA2-B2DD-AB4F-88DA-4FD6E0D4E208}"/>
              </a:ext>
            </a:extLst>
          </p:cNvPr>
          <p:cNvSpPr>
            <a:spLocks noGrp="1"/>
          </p:cNvSpPr>
          <p:nvPr>
            <p:ph type="dt" sz="half" idx="10"/>
          </p:nvPr>
        </p:nvSpPr>
        <p:spPr/>
        <p:txBody>
          <a:bodyPr/>
          <a:lstStyle/>
          <a:p>
            <a:fld id="{481271BB-2EE1-4A4E-A529-52F1E1195EE2}" type="datetime1">
              <a:rPr lang="en-US" smtClean="0"/>
              <a:t>9/1/21</a:t>
            </a:fld>
            <a:endParaRPr lang="en-US"/>
          </a:p>
        </p:txBody>
      </p:sp>
      <p:sp>
        <p:nvSpPr>
          <p:cNvPr id="5" name="Footer Placeholder 4">
            <a:extLst>
              <a:ext uri="{FF2B5EF4-FFF2-40B4-BE49-F238E27FC236}">
                <a16:creationId xmlns:a16="http://schemas.microsoft.com/office/drawing/2014/main" id="{2E650A4A-B3FA-334E-ABC9-426BB6328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6C19A-1795-6D42-93BB-95A0B9B25679}"/>
              </a:ext>
            </a:extLst>
          </p:cNvPr>
          <p:cNvSpPr>
            <a:spLocks noGrp="1"/>
          </p:cNvSpPr>
          <p:nvPr>
            <p:ph type="sldNum" sz="quarter" idx="12"/>
          </p:nvPr>
        </p:nvSpPr>
        <p:spPr/>
        <p:txBody>
          <a:bodyPr/>
          <a:lstStyle/>
          <a:p>
            <a:fld id="{6BCA73C5-4051-2D45-AC51-FD5A1C1C157A}" type="slidenum">
              <a:rPr lang="en-US" smtClean="0"/>
              <a:t>‹#›</a:t>
            </a:fld>
            <a:endParaRPr lang="en-US"/>
          </a:p>
        </p:txBody>
      </p:sp>
      <p:sp>
        <p:nvSpPr>
          <p:cNvPr id="7" name="Rectangle 6">
            <a:extLst>
              <a:ext uri="{FF2B5EF4-FFF2-40B4-BE49-F238E27FC236}">
                <a16:creationId xmlns:a16="http://schemas.microsoft.com/office/drawing/2014/main" id="{28BC0193-669C-0A4A-902A-3B329B07DF2F}"/>
              </a:ext>
            </a:extLst>
          </p:cNvPr>
          <p:cNvSpPr/>
          <p:nvPr userDrawn="1"/>
        </p:nvSpPr>
        <p:spPr>
          <a:xfrm>
            <a:off x="45720" y="45720"/>
            <a:ext cx="12115800" cy="6766560"/>
          </a:xfrm>
          <a:prstGeom prst="rect">
            <a:avLst/>
          </a:prstGeom>
          <a:solidFill>
            <a:schemeClr val="bg1"/>
          </a:solidFill>
          <a:ln w="88900">
            <a:solidFill>
              <a:srgbClr val="00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85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ark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9E59-0172-044D-B347-0BC5D4E9AEAE}"/>
              </a:ext>
            </a:extLst>
          </p:cNvPr>
          <p:cNvSpPr>
            <a:spLocks noGrp="1"/>
          </p:cNvSpPr>
          <p:nvPr>
            <p:ph type="title"/>
          </p:nvPr>
        </p:nvSpPr>
        <p:spPr/>
        <p:txBody>
          <a:bodyPr/>
          <a:lstStyle>
            <a:lvl1pPr>
              <a:defRPr b="0" i="0">
                <a:latin typeface="Avenir"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2F38CA-0A1E-9849-ADED-8250CFBBE5C8}"/>
              </a:ext>
            </a:extLst>
          </p:cNvPr>
          <p:cNvSpPr>
            <a:spLocks noGrp="1"/>
          </p:cNvSpPr>
          <p:nvPr>
            <p:ph idx="1"/>
          </p:nvPr>
        </p:nvSpPr>
        <p:spPr/>
        <p:txBody>
          <a:bodyPr/>
          <a:lstStyle>
            <a:lvl1pPr>
              <a:defRPr>
                <a:latin typeface="Avenir" panose="02000503020000020003" pitchFamily="2" charset="0"/>
              </a:defRPr>
            </a:lvl1pPr>
            <a:lvl2pPr>
              <a:defRPr>
                <a:latin typeface="Avenir" panose="02000503020000020003" pitchFamily="2" charset="0"/>
              </a:defRPr>
            </a:lvl2pPr>
            <a:lvl3pPr>
              <a:defRPr>
                <a:latin typeface="Avenir" panose="02000503020000020003" pitchFamily="2" charset="0"/>
              </a:defRPr>
            </a:lvl3pPr>
            <a:lvl4pPr>
              <a:defRPr>
                <a:latin typeface="Avenir" panose="02000503020000020003" pitchFamily="2" charset="0"/>
              </a:defRPr>
            </a:lvl4pPr>
            <a:lvl5pPr>
              <a:defRPr>
                <a:latin typeface="Avenir" panose="02000503020000020003"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7F2BA2-B2DD-AB4F-88DA-4FD6E0D4E208}"/>
              </a:ext>
            </a:extLst>
          </p:cNvPr>
          <p:cNvSpPr>
            <a:spLocks noGrp="1"/>
          </p:cNvSpPr>
          <p:nvPr>
            <p:ph type="dt" sz="half" idx="10"/>
          </p:nvPr>
        </p:nvSpPr>
        <p:spPr/>
        <p:txBody>
          <a:bodyPr/>
          <a:lstStyle/>
          <a:p>
            <a:fld id="{5AC5EE77-F66E-F949-AC99-DF4C4F649119}" type="datetime1">
              <a:rPr lang="en-US" smtClean="0"/>
              <a:t>9/1/21</a:t>
            </a:fld>
            <a:endParaRPr lang="en-US"/>
          </a:p>
        </p:txBody>
      </p:sp>
      <p:sp>
        <p:nvSpPr>
          <p:cNvPr id="5" name="Footer Placeholder 4">
            <a:extLst>
              <a:ext uri="{FF2B5EF4-FFF2-40B4-BE49-F238E27FC236}">
                <a16:creationId xmlns:a16="http://schemas.microsoft.com/office/drawing/2014/main" id="{2E650A4A-B3FA-334E-ABC9-426BB6328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6C19A-1795-6D42-93BB-95A0B9B25679}"/>
              </a:ext>
            </a:extLst>
          </p:cNvPr>
          <p:cNvSpPr>
            <a:spLocks noGrp="1"/>
          </p:cNvSpPr>
          <p:nvPr>
            <p:ph type="sldNum" sz="quarter" idx="12"/>
          </p:nvPr>
        </p:nvSpPr>
        <p:spPr/>
        <p:txBody>
          <a:bodyPr/>
          <a:lstStyle/>
          <a:p>
            <a:fld id="{6BCA73C5-4051-2D45-AC51-FD5A1C1C157A}" type="slidenum">
              <a:rPr lang="en-US" smtClean="0"/>
              <a:t>‹#›</a:t>
            </a:fld>
            <a:endParaRPr lang="en-US"/>
          </a:p>
        </p:txBody>
      </p:sp>
      <p:sp>
        <p:nvSpPr>
          <p:cNvPr id="7" name="Rectangle 6">
            <a:extLst>
              <a:ext uri="{FF2B5EF4-FFF2-40B4-BE49-F238E27FC236}">
                <a16:creationId xmlns:a16="http://schemas.microsoft.com/office/drawing/2014/main" id="{28BC0193-669C-0A4A-902A-3B329B07DF2F}"/>
              </a:ext>
            </a:extLst>
          </p:cNvPr>
          <p:cNvSpPr/>
          <p:nvPr userDrawn="1"/>
        </p:nvSpPr>
        <p:spPr>
          <a:xfrm>
            <a:off x="45720" y="45720"/>
            <a:ext cx="12115800" cy="6766560"/>
          </a:xfrm>
          <a:prstGeom prst="rect">
            <a:avLst/>
          </a:prstGeom>
          <a:solidFill>
            <a:schemeClr val="bg1"/>
          </a:solid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985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light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9E59-0172-044D-B347-0BC5D4E9AEAE}"/>
              </a:ext>
            </a:extLst>
          </p:cNvPr>
          <p:cNvSpPr>
            <a:spLocks noGrp="1"/>
          </p:cNvSpPr>
          <p:nvPr>
            <p:ph type="title"/>
          </p:nvPr>
        </p:nvSpPr>
        <p:spPr/>
        <p:txBody>
          <a:bodyPr/>
          <a:lstStyle>
            <a:lvl1pPr>
              <a:defRPr b="0" i="0">
                <a:latin typeface="Avenir"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2F38CA-0A1E-9849-ADED-8250CFBBE5C8}"/>
              </a:ext>
            </a:extLst>
          </p:cNvPr>
          <p:cNvSpPr>
            <a:spLocks noGrp="1"/>
          </p:cNvSpPr>
          <p:nvPr>
            <p:ph idx="1"/>
          </p:nvPr>
        </p:nvSpPr>
        <p:spPr/>
        <p:txBody>
          <a:bodyPr/>
          <a:lstStyle>
            <a:lvl1pPr>
              <a:defRPr>
                <a:latin typeface="Avenir" panose="02000503020000020003" pitchFamily="2" charset="0"/>
              </a:defRPr>
            </a:lvl1pPr>
            <a:lvl2pPr>
              <a:defRPr>
                <a:latin typeface="Avenir" panose="02000503020000020003" pitchFamily="2" charset="0"/>
              </a:defRPr>
            </a:lvl2pPr>
            <a:lvl3pPr>
              <a:defRPr>
                <a:latin typeface="Avenir" panose="02000503020000020003" pitchFamily="2" charset="0"/>
              </a:defRPr>
            </a:lvl3pPr>
            <a:lvl4pPr>
              <a:defRPr>
                <a:latin typeface="Avenir" panose="02000503020000020003" pitchFamily="2" charset="0"/>
              </a:defRPr>
            </a:lvl4pPr>
            <a:lvl5pPr>
              <a:defRPr>
                <a:latin typeface="Avenir" panose="02000503020000020003"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7F2BA2-B2DD-AB4F-88DA-4FD6E0D4E208}"/>
              </a:ext>
            </a:extLst>
          </p:cNvPr>
          <p:cNvSpPr>
            <a:spLocks noGrp="1"/>
          </p:cNvSpPr>
          <p:nvPr>
            <p:ph type="dt" sz="half" idx="10"/>
          </p:nvPr>
        </p:nvSpPr>
        <p:spPr/>
        <p:txBody>
          <a:bodyPr/>
          <a:lstStyle/>
          <a:p>
            <a:fld id="{5AC5EE77-F66E-F949-AC99-DF4C4F649119}" type="datetime1">
              <a:rPr lang="en-US" smtClean="0"/>
              <a:t>9/1/21</a:t>
            </a:fld>
            <a:endParaRPr lang="en-US"/>
          </a:p>
        </p:txBody>
      </p:sp>
      <p:sp>
        <p:nvSpPr>
          <p:cNvPr id="5" name="Footer Placeholder 4">
            <a:extLst>
              <a:ext uri="{FF2B5EF4-FFF2-40B4-BE49-F238E27FC236}">
                <a16:creationId xmlns:a16="http://schemas.microsoft.com/office/drawing/2014/main" id="{2E650A4A-B3FA-334E-ABC9-426BB6328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6C19A-1795-6D42-93BB-95A0B9B25679}"/>
              </a:ext>
            </a:extLst>
          </p:cNvPr>
          <p:cNvSpPr>
            <a:spLocks noGrp="1"/>
          </p:cNvSpPr>
          <p:nvPr>
            <p:ph type="sldNum" sz="quarter" idx="12"/>
          </p:nvPr>
        </p:nvSpPr>
        <p:spPr/>
        <p:txBody>
          <a:bodyPr/>
          <a:lstStyle/>
          <a:p>
            <a:fld id="{6BCA73C5-4051-2D45-AC51-FD5A1C1C157A}" type="slidenum">
              <a:rPr lang="en-US" smtClean="0"/>
              <a:t>‹#›</a:t>
            </a:fld>
            <a:endParaRPr lang="en-US"/>
          </a:p>
        </p:txBody>
      </p:sp>
      <p:sp>
        <p:nvSpPr>
          <p:cNvPr id="7" name="Rectangle 6">
            <a:extLst>
              <a:ext uri="{FF2B5EF4-FFF2-40B4-BE49-F238E27FC236}">
                <a16:creationId xmlns:a16="http://schemas.microsoft.com/office/drawing/2014/main" id="{28BC0193-669C-0A4A-902A-3B329B07DF2F}"/>
              </a:ext>
            </a:extLst>
          </p:cNvPr>
          <p:cNvSpPr/>
          <p:nvPr userDrawn="1"/>
        </p:nvSpPr>
        <p:spPr>
          <a:xfrm>
            <a:off x="45720" y="45720"/>
            <a:ext cx="12115800" cy="6766560"/>
          </a:xfrm>
          <a:prstGeom prst="rect">
            <a:avLst/>
          </a:prstGeom>
          <a:solidFill>
            <a:schemeClr val="bg1"/>
          </a:solidFill>
          <a:ln w="889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44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AB10-9C5B-3C49-B908-D60D657200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B2FF2-3514-7E4F-979B-7D465AE1BF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6229F0-20F9-7245-A8DF-ED91AF9AB9A9}"/>
              </a:ext>
            </a:extLst>
          </p:cNvPr>
          <p:cNvSpPr>
            <a:spLocks noGrp="1"/>
          </p:cNvSpPr>
          <p:nvPr>
            <p:ph type="dt" sz="half" idx="10"/>
          </p:nvPr>
        </p:nvSpPr>
        <p:spPr/>
        <p:txBody>
          <a:bodyPr/>
          <a:lstStyle/>
          <a:p>
            <a:fld id="{BCCA5D27-77B1-A446-B071-2F2327DE6C51}" type="datetime1">
              <a:rPr lang="en-US" smtClean="0"/>
              <a:t>9/1/21</a:t>
            </a:fld>
            <a:endParaRPr lang="en-US"/>
          </a:p>
        </p:txBody>
      </p:sp>
      <p:sp>
        <p:nvSpPr>
          <p:cNvPr id="5" name="Footer Placeholder 4">
            <a:extLst>
              <a:ext uri="{FF2B5EF4-FFF2-40B4-BE49-F238E27FC236}">
                <a16:creationId xmlns:a16="http://schemas.microsoft.com/office/drawing/2014/main" id="{5500ABE4-540A-8A46-BADB-D57CF3600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E289A-E7A6-7041-AC8D-F84B985203D2}"/>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3216687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80083-B51B-F64B-AA55-08C12C451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0269A8-BAB3-5047-9C68-7A1701E5C9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3138AC-E452-D440-864F-ECCBC3D383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6ABF0-DD3E-AB42-9B7A-29D73575CF6C}"/>
              </a:ext>
            </a:extLst>
          </p:cNvPr>
          <p:cNvSpPr>
            <a:spLocks noGrp="1"/>
          </p:cNvSpPr>
          <p:nvPr>
            <p:ph type="dt" sz="half" idx="10"/>
          </p:nvPr>
        </p:nvSpPr>
        <p:spPr/>
        <p:txBody>
          <a:bodyPr/>
          <a:lstStyle/>
          <a:p>
            <a:fld id="{7E1EE7FA-812F-EE4B-97B5-D6CE3F082AAD}" type="datetime1">
              <a:rPr lang="en-US" smtClean="0"/>
              <a:t>9/1/21</a:t>
            </a:fld>
            <a:endParaRPr lang="en-US"/>
          </a:p>
        </p:txBody>
      </p:sp>
      <p:sp>
        <p:nvSpPr>
          <p:cNvPr id="6" name="Footer Placeholder 5">
            <a:extLst>
              <a:ext uri="{FF2B5EF4-FFF2-40B4-BE49-F238E27FC236}">
                <a16:creationId xmlns:a16="http://schemas.microsoft.com/office/drawing/2014/main" id="{930F0AD2-EEAA-084E-86BF-5E9E486A6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EA0A6-0275-B747-9008-35F9B8FBEC67}"/>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851690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8F68-5C69-394B-8BCF-D20309B06D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B7271F-5514-F246-8093-A1E88A3AC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8AF8BF-D8FB-054F-AFB9-095D0F84E9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5D8762-E4ED-944E-9C50-E6D1F7468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414A51-2447-9447-9E65-910F362E10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34532E-F973-AE4F-B307-9C4ABFDB41D3}"/>
              </a:ext>
            </a:extLst>
          </p:cNvPr>
          <p:cNvSpPr>
            <a:spLocks noGrp="1"/>
          </p:cNvSpPr>
          <p:nvPr>
            <p:ph type="dt" sz="half" idx="10"/>
          </p:nvPr>
        </p:nvSpPr>
        <p:spPr/>
        <p:txBody>
          <a:bodyPr/>
          <a:lstStyle/>
          <a:p>
            <a:fld id="{416D3C00-66B6-4A4A-A860-E1848453299D}" type="datetime1">
              <a:rPr lang="en-US" smtClean="0"/>
              <a:t>9/1/21</a:t>
            </a:fld>
            <a:endParaRPr lang="en-US"/>
          </a:p>
        </p:txBody>
      </p:sp>
      <p:sp>
        <p:nvSpPr>
          <p:cNvPr id="8" name="Footer Placeholder 7">
            <a:extLst>
              <a:ext uri="{FF2B5EF4-FFF2-40B4-BE49-F238E27FC236}">
                <a16:creationId xmlns:a16="http://schemas.microsoft.com/office/drawing/2014/main" id="{B0E3EA70-3106-774D-8323-DEFC4395D8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B0D810-CC25-514E-90F4-4DE901DD15F8}"/>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475689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5B8A-B85B-3A4C-A622-549F6B280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338235-253C-054A-863C-FEEF02C125D8}"/>
              </a:ext>
            </a:extLst>
          </p:cNvPr>
          <p:cNvSpPr>
            <a:spLocks noGrp="1"/>
          </p:cNvSpPr>
          <p:nvPr>
            <p:ph type="dt" sz="half" idx="10"/>
          </p:nvPr>
        </p:nvSpPr>
        <p:spPr/>
        <p:txBody>
          <a:bodyPr/>
          <a:lstStyle/>
          <a:p>
            <a:fld id="{682790A7-1731-0142-B22D-906FA7E5FD6F}" type="datetime1">
              <a:rPr lang="en-US" smtClean="0"/>
              <a:t>9/1/21</a:t>
            </a:fld>
            <a:endParaRPr lang="en-US"/>
          </a:p>
        </p:txBody>
      </p:sp>
      <p:sp>
        <p:nvSpPr>
          <p:cNvPr id="4" name="Footer Placeholder 3">
            <a:extLst>
              <a:ext uri="{FF2B5EF4-FFF2-40B4-BE49-F238E27FC236}">
                <a16:creationId xmlns:a16="http://schemas.microsoft.com/office/drawing/2014/main" id="{71C82665-4262-8347-AD55-38E1521E8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DCF5E5-C99B-3C42-B309-3F0AF7B72147}"/>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407651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5FFE0-C88F-AC4C-B413-4CA6766452EA}"/>
              </a:ext>
            </a:extLst>
          </p:cNvPr>
          <p:cNvSpPr>
            <a:spLocks noGrp="1"/>
          </p:cNvSpPr>
          <p:nvPr>
            <p:ph type="dt" sz="half" idx="10"/>
          </p:nvPr>
        </p:nvSpPr>
        <p:spPr/>
        <p:txBody>
          <a:bodyPr/>
          <a:lstStyle/>
          <a:p>
            <a:fld id="{CDD62F22-1847-3741-97A0-FBB6C40DDBE4}" type="datetime1">
              <a:rPr lang="en-US" smtClean="0"/>
              <a:t>9/1/21</a:t>
            </a:fld>
            <a:endParaRPr lang="en-US"/>
          </a:p>
        </p:txBody>
      </p:sp>
      <p:sp>
        <p:nvSpPr>
          <p:cNvPr id="3" name="Footer Placeholder 2">
            <a:extLst>
              <a:ext uri="{FF2B5EF4-FFF2-40B4-BE49-F238E27FC236}">
                <a16:creationId xmlns:a16="http://schemas.microsoft.com/office/drawing/2014/main" id="{F69AA98C-D40D-8D43-98C3-46A866A4AB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D8FF45-51F5-8141-9CC0-7DC330B6B0A1}"/>
              </a:ext>
            </a:extLst>
          </p:cNvPr>
          <p:cNvSpPr>
            <a:spLocks noGrp="1"/>
          </p:cNvSpPr>
          <p:nvPr>
            <p:ph type="sldNum" sz="quarter" idx="12"/>
          </p:nvPr>
        </p:nvSpPr>
        <p:spPr/>
        <p:txBody>
          <a:bodyPr/>
          <a:lstStyle/>
          <a:p>
            <a:fld id="{6BCA73C5-4051-2D45-AC51-FD5A1C1C157A}" type="slidenum">
              <a:rPr lang="en-US" smtClean="0"/>
              <a:t>‹#›</a:t>
            </a:fld>
            <a:endParaRPr lang="en-US"/>
          </a:p>
        </p:txBody>
      </p:sp>
    </p:spTree>
    <p:extLst>
      <p:ext uri="{BB962C8B-B14F-4D97-AF65-F5344CB8AC3E}">
        <p14:creationId xmlns:p14="http://schemas.microsoft.com/office/powerpoint/2010/main" val="229238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46D1F4-47AB-674E-B7B4-644977D59212}"/>
              </a:ext>
            </a:extLst>
          </p:cNvPr>
          <p:cNvSpPr>
            <a:spLocks noGrp="1"/>
          </p:cNvSpPr>
          <p:nvPr>
            <p:ph type="title"/>
          </p:nvPr>
        </p:nvSpPr>
        <p:spPr>
          <a:xfrm>
            <a:off x="639956" y="277465"/>
            <a:ext cx="8941419" cy="116259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DA9934-6E1E-624F-92F4-CA26E392B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F979DC-2FF9-4F4E-A3A8-2BED888F8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472B0-F58B-A84F-B873-83B8FAE83B2D}" type="datetime1">
              <a:rPr lang="en-US" smtClean="0"/>
              <a:t>9/1/21</a:t>
            </a:fld>
            <a:endParaRPr lang="en-US"/>
          </a:p>
        </p:txBody>
      </p:sp>
      <p:sp>
        <p:nvSpPr>
          <p:cNvPr id="5" name="Footer Placeholder 4">
            <a:extLst>
              <a:ext uri="{FF2B5EF4-FFF2-40B4-BE49-F238E27FC236}">
                <a16:creationId xmlns:a16="http://schemas.microsoft.com/office/drawing/2014/main" id="{960DBD27-42C0-3542-A8C3-E254AF9AE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5D511D-0DCF-4D4D-8359-143BCAE240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A73C5-4051-2D45-AC51-FD5A1C1C157A}" type="slidenum">
              <a:rPr lang="en-US" smtClean="0"/>
              <a:t>‹#›</a:t>
            </a:fld>
            <a:endParaRPr lang="en-US"/>
          </a:p>
        </p:txBody>
      </p:sp>
    </p:spTree>
    <p:extLst>
      <p:ext uri="{BB962C8B-B14F-4D97-AF65-F5344CB8AC3E}">
        <p14:creationId xmlns:p14="http://schemas.microsoft.com/office/powerpoint/2010/main" val="3994613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s://www.imdb.com/title/tt0114369/" TargetMode="Externa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en.wikipedia.org/wiki/Junior_M.A.F.I.A."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s://aclanthology.org/2021.acl-long.570.pdf" TargetMode="External"/><Relationship Id="rId5" Type="http://schemas.openxmlformats.org/officeDocument/2006/relationships/hyperlink" Target="https://aclanthology.org/P19-1303.pdf" TargetMode="Externa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2AC2B2-BE48-F147-B8F0-C4214DE57FF7}"/>
              </a:ext>
            </a:extLst>
          </p:cNvPr>
          <p:cNvSpPr>
            <a:spLocks noGrp="1"/>
          </p:cNvSpPr>
          <p:nvPr>
            <p:ph type="subTitle" idx="1"/>
          </p:nvPr>
        </p:nvSpPr>
        <p:spPr>
          <a:xfrm>
            <a:off x="2099818" y="3766079"/>
            <a:ext cx="9144000" cy="2054980"/>
          </a:xfrm>
        </p:spPr>
        <p:txBody>
          <a:bodyPr>
            <a:normAutofit/>
          </a:bodyPr>
          <a:lstStyle/>
          <a:p>
            <a:pPr algn="l"/>
            <a:r>
              <a:rPr lang="en-US" sz="3200" b="1" dirty="0">
                <a:solidFill>
                  <a:srgbClr val="C00000"/>
                </a:solidFill>
                <a:latin typeface="Avenir Medium" panose="02000503020000020003" pitchFamily="2" charset="0"/>
              </a:rPr>
              <a:t>Harvard</a:t>
            </a:r>
          </a:p>
          <a:p>
            <a:pPr algn="l"/>
            <a:r>
              <a:rPr lang="en-US" dirty="0">
                <a:solidFill>
                  <a:schemeClr val="tx1">
                    <a:lumMod val="75000"/>
                    <a:lumOff val="25000"/>
                  </a:schemeClr>
                </a:solidFill>
                <a:latin typeface="Avenir Medium" panose="02000503020000020003" pitchFamily="2" charset="0"/>
              </a:rPr>
              <a:t>AC295/CS287r/CSCI E-115B</a:t>
            </a:r>
          </a:p>
          <a:p>
            <a:pPr algn="l"/>
            <a:r>
              <a:rPr lang="en-US" dirty="0">
                <a:solidFill>
                  <a:schemeClr val="tx1">
                    <a:lumMod val="75000"/>
                    <a:lumOff val="25000"/>
                  </a:schemeClr>
                </a:solidFill>
                <a:latin typeface="Avenir Medium" panose="02000503020000020003" pitchFamily="2" charset="0"/>
              </a:rPr>
              <a:t>Chris Tanner</a:t>
            </a:r>
          </a:p>
        </p:txBody>
      </p:sp>
      <p:grpSp>
        <p:nvGrpSpPr>
          <p:cNvPr id="4" name="Group 3">
            <a:extLst>
              <a:ext uri="{FF2B5EF4-FFF2-40B4-BE49-F238E27FC236}">
                <a16:creationId xmlns:a16="http://schemas.microsoft.com/office/drawing/2014/main" id="{1F66A7DC-809D-3741-93BC-D14DE36F96EC}"/>
              </a:ext>
            </a:extLst>
          </p:cNvPr>
          <p:cNvGrpSpPr>
            <a:grpSpLocks noChangeAspect="1"/>
          </p:cNvGrpSpPr>
          <p:nvPr/>
        </p:nvGrpSpPr>
        <p:grpSpPr>
          <a:xfrm>
            <a:off x="7891509" y="3690215"/>
            <a:ext cx="1789742" cy="1001334"/>
            <a:chOff x="3383860" y="4092499"/>
            <a:chExt cx="1774304" cy="1102997"/>
          </a:xfrm>
        </p:grpSpPr>
        <p:pic>
          <p:nvPicPr>
            <p:cNvPr id="5" name="Picture 4" descr="iacs.png">
              <a:extLst>
                <a:ext uri="{FF2B5EF4-FFF2-40B4-BE49-F238E27FC236}">
                  <a16:creationId xmlns:a16="http://schemas.microsoft.com/office/drawing/2014/main" id="{9086F760-9B6C-E246-8627-D5679938DA1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6" name="Picture 5" descr="harvard.png">
              <a:extLst>
                <a:ext uri="{FF2B5EF4-FFF2-40B4-BE49-F238E27FC236}">
                  <a16:creationId xmlns:a16="http://schemas.microsoft.com/office/drawing/2014/main" id="{0F533E74-7ECE-6C40-86AD-66A084918B0E}"/>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
        <p:nvSpPr>
          <p:cNvPr id="7" name="Rectangle 6">
            <a:extLst>
              <a:ext uri="{FF2B5EF4-FFF2-40B4-BE49-F238E27FC236}">
                <a16:creationId xmlns:a16="http://schemas.microsoft.com/office/drawing/2014/main" id="{C00021C8-F00C-6C43-B330-F8BA8DD2CC26}"/>
              </a:ext>
            </a:extLst>
          </p:cNvPr>
          <p:cNvSpPr/>
          <p:nvPr/>
        </p:nvSpPr>
        <p:spPr>
          <a:xfrm>
            <a:off x="2009021" y="3303329"/>
            <a:ext cx="7806044" cy="9966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0095D9-816C-7842-801A-6D3B6EE1281A}"/>
              </a:ext>
            </a:extLst>
          </p:cNvPr>
          <p:cNvSpPr/>
          <p:nvPr/>
        </p:nvSpPr>
        <p:spPr>
          <a:xfrm>
            <a:off x="2009021" y="3392360"/>
            <a:ext cx="7806044" cy="86497"/>
          </a:xfrm>
          <a:prstGeom prst="rect">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EBC667-27E4-3A43-9E29-B8A44ADC4F14}"/>
              </a:ext>
            </a:extLst>
          </p:cNvPr>
          <p:cNvSpPr/>
          <p:nvPr/>
        </p:nvSpPr>
        <p:spPr>
          <a:xfrm>
            <a:off x="2009021" y="2360452"/>
            <a:ext cx="5800562" cy="461665"/>
          </a:xfrm>
          <a:prstGeom prst="rect">
            <a:avLst/>
          </a:prstGeom>
        </p:spPr>
        <p:txBody>
          <a:bodyPr wrap="square">
            <a:spAutoFit/>
          </a:bodyPr>
          <a:lstStyle/>
          <a:p>
            <a:r>
              <a:rPr lang="en-US" sz="2400" b="1" dirty="0">
                <a:solidFill>
                  <a:schemeClr val="tx1">
                    <a:lumMod val="65000"/>
                    <a:lumOff val="35000"/>
                  </a:schemeClr>
                </a:solidFill>
                <a:latin typeface="Avenir Book" panose="02000503020000020003" pitchFamily="2" charset="0"/>
              </a:rPr>
              <a:t>Course Overview + What is NLP?</a:t>
            </a:r>
          </a:p>
        </p:txBody>
      </p:sp>
      <p:sp>
        <p:nvSpPr>
          <p:cNvPr id="2" name="Title 1">
            <a:extLst>
              <a:ext uri="{FF2B5EF4-FFF2-40B4-BE49-F238E27FC236}">
                <a16:creationId xmlns:a16="http://schemas.microsoft.com/office/drawing/2014/main" id="{B535824E-0329-7345-8870-B3763055EC9A}"/>
              </a:ext>
            </a:extLst>
          </p:cNvPr>
          <p:cNvSpPr>
            <a:spLocks noGrp="1"/>
          </p:cNvSpPr>
          <p:nvPr>
            <p:ph type="ctrTitle"/>
          </p:nvPr>
        </p:nvSpPr>
        <p:spPr>
          <a:xfrm>
            <a:off x="2009021" y="1534078"/>
            <a:ext cx="9312569" cy="805742"/>
          </a:xfrm>
        </p:spPr>
        <p:txBody>
          <a:bodyPr anchor="b" anchorCtr="0">
            <a:normAutofit/>
          </a:bodyPr>
          <a:lstStyle/>
          <a:p>
            <a:pPr algn="l"/>
            <a:r>
              <a:rPr lang="en-US" sz="4000" dirty="0">
                <a:latin typeface="Avenir Medium" panose="02000503020000020003" pitchFamily="2" charset="0"/>
              </a:rPr>
              <a:t>Lecture 1: Introduction</a:t>
            </a:r>
            <a:endParaRPr lang="en-US" sz="2400" dirty="0">
              <a:latin typeface="Avenir Medium" panose="02000503020000020003" pitchFamily="2" charset="0"/>
            </a:endParaRPr>
          </a:p>
        </p:txBody>
      </p:sp>
    </p:spTree>
    <p:extLst>
      <p:ext uri="{BB962C8B-B14F-4D97-AF65-F5344CB8AC3E}">
        <p14:creationId xmlns:p14="http://schemas.microsoft.com/office/powerpoint/2010/main" val="736867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44DE1E3-3F33-B84A-9C0D-15AC9A26A9C7}"/>
              </a:ext>
            </a:extLst>
          </p:cNvPr>
          <p:cNvSpPr>
            <a:spLocks noGrp="1"/>
          </p:cNvSpPr>
          <p:nvPr>
            <p:ph idx="1"/>
          </p:nvPr>
        </p:nvSpPr>
        <p:spPr>
          <a:xfrm>
            <a:off x="838201" y="892021"/>
            <a:ext cx="11189209" cy="1461451"/>
          </a:xfrm>
        </p:spPr>
        <p:txBody>
          <a:bodyPr>
            <a:noAutofit/>
          </a:bodyPr>
          <a:lstStyle/>
          <a:p>
            <a:pPr marL="0" indent="0">
              <a:lnSpc>
                <a:spcPct val="150000"/>
              </a:lnSpc>
              <a:buNone/>
            </a:pPr>
            <a:r>
              <a:rPr lang="en-US" sz="2400" dirty="0">
                <a:latin typeface="Avenir Light" panose="020B0402020203020204" pitchFamily="34" charset="77"/>
              </a:rPr>
              <a:t>NLP has been around since the 1960s, but the progress in the past 10 years has been astronomical. Models are becoming effective enough for consumer use.</a:t>
            </a: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10</a:t>
            </a:fld>
            <a:endParaRPr lang="en-US"/>
          </a:p>
        </p:txBody>
      </p:sp>
      <p:sp>
        <p:nvSpPr>
          <p:cNvPr id="22" name="Rectangle 21">
            <a:extLst>
              <a:ext uri="{FF2B5EF4-FFF2-40B4-BE49-F238E27FC236}">
                <a16:creationId xmlns:a16="http://schemas.microsoft.com/office/drawing/2014/main" id="{A269210B-B601-3E44-9BC0-555BE8BC322B}"/>
              </a:ext>
            </a:extLst>
          </p:cNvPr>
          <p:cNvSpPr/>
          <p:nvPr/>
        </p:nvSpPr>
        <p:spPr>
          <a:xfrm>
            <a:off x="1393173" y="3557889"/>
            <a:ext cx="2605200" cy="523220"/>
          </a:xfrm>
          <a:prstGeom prst="rect">
            <a:avLst/>
          </a:prstGeom>
        </p:spPr>
        <p:txBody>
          <a:bodyPr wrap="none">
            <a:spAutoFit/>
          </a:bodyPr>
          <a:lstStyle/>
          <a:p>
            <a:r>
              <a:rPr lang="en-US" sz="2800" b="1" dirty="0">
                <a:solidFill>
                  <a:srgbClr val="C00000"/>
                </a:solidFill>
                <a:latin typeface="Avenir Light" panose="020B0402020203020204" pitchFamily="34" charset="77"/>
              </a:rPr>
              <a:t>Auto-complete</a:t>
            </a:r>
            <a:endParaRPr lang="en-US" sz="2800" b="1" dirty="0">
              <a:solidFill>
                <a:srgbClr val="C00000"/>
              </a:solidFill>
            </a:endParaRPr>
          </a:p>
        </p:txBody>
      </p:sp>
      <p:pic>
        <p:nvPicPr>
          <p:cNvPr id="6" name="Picture 5">
            <a:extLst>
              <a:ext uri="{FF2B5EF4-FFF2-40B4-BE49-F238E27FC236}">
                <a16:creationId xmlns:a16="http://schemas.microsoft.com/office/drawing/2014/main" id="{2011616A-733C-2647-A7C0-782BB883C4D7}"/>
              </a:ext>
            </a:extLst>
          </p:cNvPr>
          <p:cNvPicPr>
            <a:picLocks noChangeAspect="1"/>
          </p:cNvPicPr>
          <p:nvPr/>
        </p:nvPicPr>
        <p:blipFill>
          <a:blip r:embed="rId2"/>
          <a:stretch>
            <a:fillRect/>
          </a:stretch>
        </p:blipFill>
        <p:spPr>
          <a:xfrm>
            <a:off x="5003292" y="2679019"/>
            <a:ext cx="5600700" cy="3327400"/>
          </a:xfrm>
          <a:prstGeom prst="rect">
            <a:avLst/>
          </a:prstGeom>
        </p:spPr>
      </p:pic>
      <p:sp>
        <p:nvSpPr>
          <p:cNvPr id="14" name="Title 1">
            <a:extLst>
              <a:ext uri="{FF2B5EF4-FFF2-40B4-BE49-F238E27FC236}">
                <a16:creationId xmlns:a16="http://schemas.microsoft.com/office/drawing/2014/main" id="{3F791E0B-008D-2D4D-BAF8-C19F81F112E4}"/>
              </a:ext>
            </a:extLst>
          </p:cNvPr>
          <p:cNvSpPr>
            <a:spLocks noGrp="1"/>
          </p:cNvSpPr>
          <p:nvPr>
            <p:ph type="title"/>
          </p:nvPr>
        </p:nvSpPr>
        <p:spPr>
          <a:xfrm>
            <a:off x="838201" y="276262"/>
            <a:ext cx="4623816" cy="612738"/>
          </a:xfrm>
        </p:spPr>
        <p:txBody>
          <a:bodyPr/>
          <a:lstStyle/>
          <a:p>
            <a:r>
              <a:rPr lang="en-US" dirty="0"/>
              <a:t>NLP Successes</a:t>
            </a:r>
          </a:p>
        </p:txBody>
      </p:sp>
    </p:spTree>
    <p:extLst>
      <p:ext uri="{BB962C8B-B14F-4D97-AF65-F5344CB8AC3E}">
        <p14:creationId xmlns:p14="http://schemas.microsoft.com/office/powerpoint/2010/main" val="1144404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NLP Successes</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44DE1E3-3F33-B84A-9C0D-15AC9A26A9C7}"/>
              </a:ext>
            </a:extLst>
          </p:cNvPr>
          <p:cNvSpPr>
            <a:spLocks noGrp="1"/>
          </p:cNvSpPr>
          <p:nvPr>
            <p:ph idx="1"/>
          </p:nvPr>
        </p:nvSpPr>
        <p:spPr>
          <a:xfrm>
            <a:off x="838201" y="892021"/>
            <a:ext cx="11189209" cy="1461451"/>
          </a:xfrm>
        </p:spPr>
        <p:txBody>
          <a:bodyPr>
            <a:noAutofit/>
          </a:bodyPr>
          <a:lstStyle/>
          <a:p>
            <a:pPr marL="0" indent="0">
              <a:lnSpc>
                <a:spcPct val="150000"/>
              </a:lnSpc>
              <a:buNone/>
            </a:pPr>
            <a:r>
              <a:rPr lang="en-US" sz="2400" dirty="0">
                <a:latin typeface="Avenir Light" panose="020B0402020203020204" pitchFamily="34" charset="77"/>
              </a:rPr>
              <a:t>NLP has been around since the 1960s, but the progress in the past 10 years has been astronomical. Models are becoming effective enough for consumer use.</a:t>
            </a: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11</a:t>
            </a:fld>
            <a:endParaRPr lang="en-US"/>
          </a:p>
        </p:txBody>
      </p:sp>
      <p:sp>
        <p:nvSpPr>
          <p:cNvPr id="22" name="Rectangle 21">
            <a:extLst>
              <a:ext uri="{FF2B5EF4-FFF2-40B4-BE49-F238E27FC236}">
                <a16:creationId xmlns:a16="http://schemas.microsoft.com/office/drawing/2014/main" id="{A269210B-B601-3E44-9BC0-555BE8BC322B}"/>
              </a:ext>
            </a:extLst>
          </p:cNvPr>
          <p:cNvSpPr/>
          <p:nvPr/>
        </p:nvSpPr>
        <p:spPr>
          <a:xfrm>
            <a:off x="1393173" y="3557889"/>
            <a:ext cx="2605200" cy="523220"/>
          </a:xfrm>
          <a:prstGeom prst="rect">
            <a:avLst/>
          </a:prstGeom>
        </p:spPr>
        <p:txBody>
          <a:bodyPr wrap="none">
            <a:spAutoFit/>
          </a:bodyPr>
          <a:lstStyle/>
          <a:p>
            <a:r>
              <a:rPr lang="en-US" sz="2800" b="1" dirty="0">
                <a:solidFill>
                  <a:srgbClr val="C00000"/>
                </a:solidFill>
                <a:latin typeface="Avenir Light" panose="020B0402020203020204" pitchFamily="34" charset="77"/>
              </a:rPr>
              <a:t>Auto-complete</a:t>
            </a:r>
            <a:endParaRPr lang="en-US" sz="2800" b="1" dirty="0">
              <a:solidFill>
                <a:srgbClr val="C00000"/>
              </a:solidFill>
            </a:endParaRPr>
          </a:p>
        </p:txBody>
      </p:sp>
      <p:pic>
        <p:nvPicPr>
          <p:cNvPr id="8" name="Picture 7">
            <a:extLst>
              <a:ext uri="{FF2B5EF4-FFF2-40B4-BE49-F238E27FC236}">
                <a16:creationId xmlns:a16="http://schemas.microsoft.com/office/drawing/2014/main" id="{69E91B68-77FA-4D48-A519-0AEFF45DE9FD}"/>
              </a:ext>
            </a:extLst>
          </p:cNvPr>
          <p:cNvPicPr>
            <a:picLocks noChangeAspect="1"/>
          </p:cNvPicPr>
          <p:nvPr/>
        </p:nvPicPr>
        <p:blipFill>
          <a:blip r:embed="rId2"/>
          <a:stretch>
            <a:fillRect/>
          </a:stretch>
        </p:blipFill>
        <p:spPr>
          <a:xfrm>
            <a:off x="4471416" y="2723822"/>
            <a:ext cx="7233394" cy="2714573"/>
          </a:xfrm>
          <a:prstGeom prst="rect">
            <a:avLst/>
          </a:prstGeom>
        </p:spPr>
      </p:pic>
    </p:spTree>
    <p:extLst>
      <p:ext uri="{BB962C8B-B14F-4D97-AF65-F5344CB8AC3E}">
        <p14:creationId xmlns:p14="http://schemas.microsoft.com/office/powerpoint/2010/main" val="2181097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NLP Successes</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44DE1E3-3F33-B84A-9C0D-15AC9A26A9C7}"/>
              </a:ext>
            </a:extLst>
          </p:cNvPr>
          <p:cNvSpPr>
            <a:spLocks noGrp="1"/>
          </p:cNvSpPr>
          <p:nvPr>
            <p:ph idx="1"/>
          </p:nvPr>
        </p:nvSpPr>
        <p:spPr>
          <a:xfrm>
            <a:off x="838201" y="892021"/>
            <a:ext cx="11189209" cy="1461451"/>
          </a:xfrm>
        </p:spPr>
        <p:txBody>
          <a:bodyPr>
            <a:noAutofit/>
          </a:bodyPr>
          <a:lstStyle/>
          <a:p>
            <a:pPr marL="0" indent="0">
              <a:lnSpc>
                <a:spcPct val="150000"/>
              </a:lnSpc>
              <a:buNone/>
            </a:pPr>
            <a:r>
              <a:rPr lang="en-US" sz="2400" dirty="0">
                <a:latin typeface="Avenir Light" panose="020B0402020203020204" pitchFamily="34" charset="77"/>
              </a:rPr>
              <a:t>NLP has been around since the 1960s, but the progress in the past 10 years has been astronomical. Models are becoming effective enough for consumer use.</a:t>
            </a: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12</a:t>
            </a:fld>
            <a:endParaRPr lang="en-US"/>
          </a:p>
        </p:txBody>
      </p:sp>
      <p:sp>
        <p:nvSpPr>
          <p:cNvPr id="22" name="Rectangle 21">
            <a:extLst>
              <a:ext uri="{FF2B5EF4-FFF2-40B4-BE49-F238E27FC236}">
                <a16:creationId xmlns:a16="http://schemas.microsoft.com/office/drawing/2014/main" id="{A269210B-B601-3E44-9BC0-555BE8BC322B}"/>
              </a:ext>
            </a:extLst>
          </p:cNvPr>
          <p:cNvSpPr/>
          <p:nvPr/>
        </p:nvSpPr>
        <p:spPr>
          <a:xfrm>
            <a:off x="1107513" y="3557888"/>
            <a:ext cx="3032177" cy="523220"/>
          </a:xfrm>
          <a:prstGeom prst="rect">
            <a:avLst/>
          </a:prstGeom>
        </p:spPr>
        <p:txBody>
          <a:bodyPr wrap="none">
            <a:spAutoFit/>
          </a:bodyPr>
          <a:lstStyle/>
          <a:p>
            <a:r>
              <a:rPr lang="en-US" sz="2800" b="1" dirty="0">
                <a:solidFill>
                  <a:srgbClr val="C00000"/>
                </a:solidFill>
                <a:latin typeface="Avenir Light" panose="020B0402020203020204" pitchFamily="34" charset="77"/>
              </a:rPr>
              <a:t>Text Classification</a:t>
            </a:r>
            <a:endParaRPr lang="en-US" sz="2800" b="1" dirty="0">
              <a:solidFill>
                <a:srgbClr val="C00000"/>
              </a:solidFill>
            </a:endParaRPr>
          </a:p>
        </p:txBody>
      </p:sp>
      <p:pic>
        <p:nvPicPr>
          <p:cNvPr id="9" name="Picture 8">
            <a:extLst>
              <a:ext uri="{FF2B5EF4-FFF2-40B4-BE49-F238E27FC236}">
                <a16:creationId xmlns:a16="http://schemas.microsoft.com/office/drawing/2014/main" id="{BACF2B70-AA0F-3544-B09A-E15844F31666}"/>
              </a:ext>
            </a:extLst>
          </p:cNvPr>
          <p:cNvPicPr>
            <a:picLocks noChangeAspect="1"/>
          </p:cNvPicPr>
          <p:nvPr/>
        </p:nvPicPr>
        <p:blipFill>
          <a:blip r:embed="rId2"/>
          <a:stretch>
            <a:fillRect/>
          </a:stretch>
        </p:blipFill>
        <p:spPr>
          <a:xfrm>
            <a:off x="4992317" y="3130261"/>
            <a:ext cx="5084676" cy="2121478"/>
          </a:xfrm>
          <a:prstGeom prst="rect">
            <a:avLst/>
          </a:prstGeom>
        </p:spPr>
      </p:pic>
    </p:spTree>
    <p:extLst>
      <p:ext uri="{BB962C8B-B14F-4D97-AF65-F5344CB8AC3E}">
        <p14:creationId xmlns:p14="http://schemas.microsoft.com/office/powerpoint/2010/main" val="2718420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0" y="276262"/>
            <a:ext cx="7245095" cy="612738"/>
          </a:xfrm>
        </p:spPr>
        <p:txBody>
          <a:bodyPr/>
          <a:lstStyle/>
          <a:p>
            <a:r>
              <a:rPr lang="en-US" dirty="0"/>
              <a:t>NLP </a:t>
            </a:r>
            <a:r>
              <a:rPr lang="en-US" strike="sngStrike" dirty="0"/>
              <a:t>Successes</a:t>
            </a:r>
            <a:r>
              <a:rPr lang="en-US" dirty="0"/>
              <a:t> has room for improvement</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13</a:t>
            </a:fld>
            <a:endParaRPr lang="en-US"/>
          </a:p>
        </p:txBody>
      </p:sp>
      <p:sp>
        <p:nvSpPr>
          <p:cNvPr id="22" name="Rectangle 21">
            <a:extLst>
              <a:ext uri="{FF2B5EF4-FFF2-40B4-BE49-F238E27FC236}">
                <a16:creationId xmlns:a16="http://schemas.microsoft.com/office/drawing/2014/main" id="{A269210B-B601-3E44-9BC0-555BE8BC322B}"/>
              </a:ext>
            </a:extLst>
          </p:cNvPr>
          <p:cNvSpPr/>
          <p:nvPr/>
        </p:nvSpPr>
        <p:spPr>
          <a:xfrm>
            <a:off x="903804" y="3167390"/>
            <a:ext cx="1651799" cy="523220"/>
          </a:xfrm>
          <a:prstGeom prst="rect">
            <a:avLst/>
          </a:prstGeom>
        </p:spPr>
        <p:txBody>
          <a:bodyPr wrap="none">
            <a:spAutoFit/>
          </a:bodyPr>
          <a:lstStyle/>
          <a:p>
            <a:r>
              <a:rPr lang="en-US" sz="2800" b="1" dirty="0">
                <a:solidFill>
                  <a:srgbClr val="C00000"/>
                </a:solidFill>
                <a:latin typeface="Avenir Light" panose="020B0402020203020204" pitchFamily="34" charset="77"/>
              </a:rPr>
              <a:t>Chatbots</a:t>
            </a:r>
            <a:endParaRPr lang="en-US" sz="2800" b="1" dirty="0">
              <a:solidFill>
                <a:srgbClr val="C00000"/>
              </a:solidFill>
            </a:endParaRPr>
          </a:p>
        </p:txBody>
      </p:sp>
      <p:pic>
        <p:nvPicPr>
          <p:cNvPr id="4" name="Picture 3">
            <a:extLst>
              <a:ext uri="{FF2B5EF4-FFF2-40B4-BE49-F238E27FC236}">
                <a16:creationId xmlns:a16="http://schemas.microsoft.com/office/drawing/2014/main" id="{7E7F9265-8A67-AD4B-8424-5B26058C5CF7}"/>
              </a:ext>
            </a:extLst>
          </p:cNvPr>
          <p:cNvPicPr>
            <a:picLocks noChangeAspect="1"/>
          </p:cNvPicPr>
          <p:nvPr/>
        </p:nvPicPr>
        <p:blipFill>
          <a:blip r:embed="rId2"/>
          <a:stretch>
            <a:fillRect/>
          </a:stretch>
        </p:blipFill>
        <p:spPr>
          <a:xfrm>
            <a:off x="7803676" y="1536128"/>
            <a:ext cx="4368800" cy="4978400"/>
          </a:xfrm>
          <a:prstGeom prst="rect">
            <a:avLst/>
          </a:prstGeom>
        </p:spPr>
      </p:pic>
      <p:pic>
        <p:nvPicPr>
          <p:cNvPr id="5" name="Picture 4">
            <a:extLst>
              <a:ext uri="{FF2B5EF4-FFF2-40B4-BE49-F238E27FC236}">
                <a16:creationId xmlns:a16="http://schemas.microsoft.com/office/drawing/2014/main" id="{4FB635E8-0F45-F14F-8C39-20E5AC4AEA1C}"/>
              </a:ext>
            </a:extLst>
          </p:cNvPr>
          <p:cNvPicPr>
            <a:picLocks noChangeAspect="1"/>
          </p:cNvPicPr>
          <p:nvPr/>
        </p:nvPicPr>
        <p:blipFill>
          <a:blip r:embed="rId3"/>
          <a:stretch>
            <a:fillRect/>
          </a:stretch>
        </p:blipFill>
        <p:spPr>
          <a:xfrm>
            <a:off x="3322679" y="1196001"/>
            <a:ext cx="4480997" cy="3942777"/>
          </a:xfrm>
          <a:prstGeom prst="rect">
            <a:avLst/>
          </a:prstGeom>
        </p:spPr>
      </p:pic>
      <p:sp>
        <p:nvSpPr>
          <p:cNvPr id="14" name="Rectangle 13">
            <a:extLst>
              <a:ext uri="{FF2B5EF4-FFF2-40B4-BE49-F238E27FC236}">
                <a16:creationId xmlns:a16="http://schemas.microsoft.com/office/drawing/2014/main" id="{88CA6F8F-88C6-6A44-A9F0-B534492D23E9}"/>
              </a:ext>
            </a:extLst>
          </p:cNvPr>
          <p:cNvSpPr/>
          <p:nvPr/>
        </p:nvSpPr>
        <p:spPr>
          <a:xfrm>
            <a:off x="3434876" y="1274518"/>
            <a:ext cx="385042" cy="400110"/>
          </a:xfrm>
          <a:prstGeom prst="rect">
            <a:avLst/>
          </a:prstGeom>
        </p:spPr>
        <p:txBody>
          <a:bodyPr wrap="none">
            <a:spAutoFit/>
          </a:bodyPr>
          <a:lstStyle/>
          <a:p>
            <a:r>
              <a:rPr lang="en-US" sz="2000" b="1" dirty="0">
                <a:latin typeface="Avenir Light" panose="020B0402020203020204" pitchFamily="34" charset="77"/>
              </a:rPr>
              <a:t>1.</a:t>
            </a:r>
            <a:endParaRPr lang="en-US" sz="2000" b="1" dirty="0"/>
          </a:p>
        </p:txBody>
      </p:sp>
      <p:sp>
        <p:nvSpPr>
          <p:cNvPr id="16" name="Rectangle 15">
            <a:extLst>
              <a:ext uri="{FF2B5EF4-FFF2-40B4-BE49-F238E27FC236}">
                <a16:creationId xmlns:a16="http://schemas.microsoft.com/office/drawing/2014/main" id="{1F976B26-E08F-F645-A24F-62D21108055F}"/>
              </a:ext>
            </a:extLst>
          </p:cNvPr>
          <p:cNvSpPr/>
          <p:nvPr/>
        </p:nvSpPr>
        <p:spPr>
          <a:xfrm>
            <a:off x="3434876" y="3825273"/>
            <a:ext cx="385042" cy="400110"/>
          </a:xfrm>
          <a:prstGeom prst="rect">
            <a:avLst/>
          </a:prstGeom>
        </p:spPr>
        <p:txBody>
          <a:bodyPr wrap="none">
            <a:spAutoFit/>
          </a:bodyPr>
          <a:lstStyle/>
          <a:p>
            <a:r>
              <a:rPr lang="en-US" sz="2000" b="1" dirty="0">
                <a:latin typeface="Avenir Light" panose="020B0402020203020204" pitchFamily="34" charset="77"/>
              </a:rPr>
              <a:t>2.</a:t>
            </a:r>
            <a:endParaRPr lang="en-US" sz="2000" b="1" dirty="0"/>
          </a:p>
        </p:txBody>
      </p:sp>
      <p:sp>
        <p:nvSpPr>
          <p:cNvPr id="17" name="Rectangle 16">
            <a:extLst>
              <a:ext uri="{FF2B5EF4-FFF2-40B4-BE49-F238E27FC236}">
                <a16:creationId xmlns:a16="http://schemas.microsoft.com/office/drawing/2014/main" id="{F1F75A97-A759-A74E-A199-6ABAD15993FB}"/>
              </a:ext>
            </a:extLst>
          </p:cNvPr>
          <p:cNvSpPr/>
          <p:nvPr/>
        </p:nvSpPr>
        <p:spPr>
          <a:xfrm>
            <a:off x="7958740" y="1536128"/>
            <a:ext cx="385042" cy="400110"/>
          </a:xfrm>
          <a:prstGeom prst="rect">
            <a:avLst/>
          </a:prstGeom>
        </p:spPr>
        <p:txBody>
          <a:bodyPr wrap="none">
            <a:spAutoFit/>
          </a:bodyPr>
          <a:lstStyle/>
          <a:p>
            <a:r>
              <a:rPr lang="en-US" sz="2000" b="1" dirty="0">
                <a:latin typeface="Avenir Light" panose="020B0402020203020204" pitchFamily="34" charset="77"/>
              </a:rPr>
              <a:t>3.</a:t>
            </a:r>
            <a:endParaRPr lang="en-US" sz="2000" b="1" dirty="0"/>
          </a:p>
        </p:txBody>
      </p:sp>
      <p:sp>
        <p:nvSpPr>
          <p:cNvPr id="18" name="Rectangle 17">
            <a:extLst>
              <a:ext uri="{FF2B5EF4-FFF2-40B4-BE49-F238E27FC236}">
                <a16:creationId xmlns:a16="http://schemas.microsoft.com/office/drawing/2014/main" id="{771742DE-FA7B-4741-8D16-E3387DF8F522}"/>
              </a:ext>
            </a:extLst>
          </p:cNvPr>
          <p:cNvSpPr/>
          <p:nvPr/>
        </p:nvSpPr>
        <p:spPr>
          <a:xfrm>
            <a:off x="7958740" y="4401766"/>
            <a:ext cx="385042" cy="400110"/>
          </a:xfrm>
          <a:prstGeom prst="rect">
            <a:avLst/>
          </a:prstGeom>
        </p:spPr>
        <p:txBody>
          <a:bodyPr wrap="none">
            <a:spAutoFit/>
          </a:bodyPr>
          <a:lstStyle/>
          <a:p>
            <a:r>
              <a:rPr lang="en-US" sz="2000" b="1" dirty="0">
                <a:latin typeface="Avenir Light" panose="020B0402020203020204" pitchFamily="34" charset="77"/>
              </a:rPr>
              <a:t>4.</a:t>
            </a:r>
            <a:endParaRPr lang="en-US" sz="2000" b="1" dirty="0"/>
          </a:p>
        </p:txBody>
      </p:sp>
    </p:spTree>
    <p:extLst>
      <p:ext uri="{BB962C8B-B14F-4D97-AF65-F5344CB8AC3E}">
        <p14:creationId xmlns:p14="http://schemas.microsoft.com/office/powerpoint/2010/main" val="2541590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NLP Successes</a:t>
            </a:r>
          </a:p>
        </p:txBody>
      </p:sp>
      <p:sp>
        <p:nvSpPr>
          <p:cNvPr id="25" name="Content Placeholder 2">
            <a:extLst>
              <a:ext uri="{FF2B5EF4-FFF2-40B4-BE49-F238E27FC236}">
                <a16:creationId xmlns:a16="http://schemas.microsoft.com/office/drawing/2014/main" id="{72689F53-65B1-6845-9EEA-F9AFC149B62E}"/>
              </a:ext>
            </a:extLst>
          </p:cNvPr>
          <p:cNvSpPr txBox="1">
            <a:spLocks/>
          </p:cNvSpPr>
          <p:nvPr/>
        </p:nvSpPr>
        <p:spPr>
          <a:xfrm>
            <a:off x="1181099" y="1290098"/>
            <a:ext cx="9829801" cy="28570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2400" dirty="0">
              <a:latin typeface="Avenir Light" panose="020B0402020203020204" pitchFamily="34" charset="77"/>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14</a:t>
            </a:fld>
            <a:endParaRPr lang="en-US"/>
          </a:p>
        </p:txBody>
      </p:sp>
      <p:pic>
        <p:nvPicPr>
          <p:cNvPr id="9" name="Picture 8">
            <a:extLst>
              <a:ext uri="{FF2B5EF4-FFF2-40B4-BE49-F238E27FC236}">
                <a16:creationId xmlns:a16="http://schemas.microsoft.com/office/drawing/2014/main" id="{633B4E1B-750E-704C-9AED-A7952F130680}"/>
              </a:ext>
            </a:extLst>
          </p:cNvPr>
          <p:cNvPicPr>
            <a:picLocks noChangeAspect="1"/>
          </p:cNvPicPr>
          <p:nvPr/>
        </p:nvPicPr>
        <p:blipFill>
          <a:blip r:embed="rId2"/>
          <a:stretch>
            <a:fillRect/>
          </a:stretch>
        </p:blipFill>
        <p:spPr>
          <a:xfrm>
            <a:off x="5501194" y="2196110"/>
            <a:ext cx="5509706" cy="4318418"/>
          </a:xfrm>
          <a:prstGeom prst="rect">
            <a:avLst/>
          </a:prstGeom>
        </p:spPr>
      </p:pic>
      <p:sp>
        <p:nvSpPr>
          <p:cNvPr id="10" name="Content Placeholder 2">
            <a:extLst>
              <a:ext uri="{FF2B5EF4-FFF2-40B4-BE49-F238E27FC236}">
                <a16:creationId xmlns:a16="http://schemas.microsoft.com/office/drawing/2014/main" id="{940C4ADC-F0BA-AC43-878F-7C9360B08453}"/>
              </a:ext>
            </a:extLst>
          </p:cNvPr>
          <p:cNvSpPr txBox="1">
            <a:spLocks/>
          </p:cNvSpPr>
          <p:nvPr/>
        </p:nvSpPr>
        <p:spPr>
          <a:xfrm>
            <a:off x="838201" y="892021"/>
            <a:ext cx="11189209" cy="14614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a:latin typeface="Avenir Light" panose="020B0402020203020204" pitchFamily="34" charset="77"/>
              </a:rPr>
              <a:t>NLP has been around since the 1960s, but the progress in the past 10 years has been astronomical. Models are becoming effective enough for consumer use.</a:t>
            </a:r>
            <a:endParaRPr lang="en-US" sz="2400" dirty="0">
              <a:latin typeface="Avenir Light" panose="020B0402020203020204" pitchFamily="34" charset="77"/>
            </a:endParaRPr>
          </a:p>
        </p:txBody>
      </p:sp>
      <p:sp>
        <p:nvSpPr>
          <p:cNvPr id="11" name="Rectangle 10">
            <a:extLst>
              <a:ext uri="{FF2B5EF4-FFF2-40B4-BE49-F238E27FC236}">
                <a16:creationId xmlns:a16="http://schemas.microsoft.com/office/drawing/2014/main" id="{73AEA1E6-538C-AA4B-AC94-2A494DF14704}"/>
              </a:ext>
            </a:extLst>
          </p:cNvPr>
          <p:cNvSpPr/>
          <p:nvPr/>
        </p:nvSpPr>
        <p:spPr>
          <a:xfrm>
            <a:off x="1393173" y="3557889"/>
            <a:ext cx="3584956" cy="954107"/>
          </a:xfrm>
          <a:prstGeom prst="rect">
            <a:avLst/>
          </a:prstGeom>
        </p:spPr>
        <p:txBody>
          <a:bodyPr wrap="none">
            <a:spAutoFit/>
          </a:bodyPr>
          <a:lstStyle/>
          <a:p>
            <a:r>
              <a:rPr lang="en-US" sz="2800" b="1" dirty="0">
                <a:solidFill>
                  <a:srgbClr val="C00000"/>
                </a:solidFill>
                <a:latin typeface="Avenir Light" panose="020B0402020203020204" pitchFamily="34" charset="77"/>
              </a:rPr>
              <a:t>Search Engines</a:t>
            </a:r>
          </a:p>
          <a:p>
            <a:r>
              <a:rPr lang="en-US" sz="2800" b="1" dirty="0">
                <a:solidFill>
                  <a:srgbClr val="C00000"/>
                </a:solidFill>
                <a:latin typeface="Avenir Light" panose="020B0402020203020204" pitchFamily="34" charset="77"/>
              </a:rPr>
              <a:t>(information retrieval)</a:t>
            </a:r>
            <a:endParaRPr lang="en-US" sz="2800" b="1" dirty="0">
              <a:solidFill>
                <a:srgbClr val="C00000"/>
              </a:solidFill>
            </a:endParaRPr>
          </a:p>
        </p:txBody>
      </p:sp>
    </p:spTree>
    <p:extLst>
      <p:ext uri="{BB962C8B-B14F-4D97-AF65-F5344CB8AC3E}">
        <p14:creationId xmlns:p14="http://schemas.microsoft.com/office/powerpoint/2010/main" val="3701515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0" y="276262"/>
            <a:ext cx="6214809" cy="612738"/>
          </a:xfrm>
        </p:spPr>
        <p:txBody>
          <a:bodyPr/>
          <a:lstStyle/>
          <a:p>
            <a:pPr>
              <a:lnSpc>
                <a:spcPct val="100000"/>
              </a:lnSpc>
            </a:pPr>
            <a:r>
              <a:rPr lang="en-US" dirty="0">
                <a:latin typeface="Avenir Light" panose="020B0402020203020204" pitchFamily="34" charset="77"/>
              </a:rPr>
              <a:t>How do these systems work?!</a:t>
            </a:r>
          </a:p>
        </p:txBody>
      </p:sp>
      <p:sp>
        <p:nvSpPr>
          <p:cNvPr id="25" name="Content Placeholder 2">
            <a:extLst>
              <a:ext uri="{FF2B5EF4-FFF2-40B4-BE49-F238E27FC236}">
                <a16:creationId xmlns:a16="http://schemas.microsoft.com/office/drawing/2014/main" id="{72689F53-65B1-6845-9EEA-F9AFC149B62E}"/>
              </a:ext>
            </a:extLst>
          </p:cNvPr>
          <p:cNvSpPr txBox="1">
            <a:spLocks/>
          </p:cNvSpPr>
          <p:nvPr/>
        </p:nvSpPr>
        <p:spPr>
          <a:xfrm>
            <a:off x="1181099" y="1290098"/>
            <a:ext cx="9829801" cy="28570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2400" dirty="0">
              <a:latin typeface="Avenir Light" panose="020B0402020203020204" pitchFamily="34" charset="77"/>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4728900"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15</a:t>
            </a:fld>
            <a:endParaRPr lang="en-US"/>
          </a:p>
        </p:txBody>
      </p:sp>
      <p:pic>
        <p:nvPicPr>
          <p:cNvPr id="16" name="Picture 15">
            <a:extLst>
              <a:ext uri="{FF2B5EF4-FFF2-40B4-BE49-F238E27FC236}">
                <a16:creationId xmlns:a16="http://schemas.microsoft.com/office/drawing/2014/main" id="{11F47A46-F8D7-4343-8FEB-347F38E46731}"/>
              </a:ext>
            </a:extLst>
          </p:cNvPr>
          <p:cNvPicPr>
            <a:picLocks noChangeAspect="1"/>
          </p:cNvPicPr>
          <p:nvPr/>
        </p:nvPicPr>
        <p:blipFill rotWithShape="1">
          <a:blip r:embed="rId2"/>
          <a:srcRect r="68289" b="15627"/>
          <a:stretch/>
        </p:blipFill>
        <p:spPr>
          <a:xfrm>
            <a:off x="1491638" y="2751549"/>
            <a:ext cx="1658471" cy="1661561"/>
          </a:xfrm>
          <a:prstGeom prst="rect">
            <a:avLst/>
          </a:prstGeom>
        </p:spPr>
      </p:pic>
      <p:sp>
        <p:nvSpPr>
          <p:cNvPr id="19" name="Rectangle 18">
            <a:extLst>
              <a:ext uri="{FF2B5EF4-FFF2-40B4-BE49-F238E27FC236}">
                <a16:creationId xmlns:a16="http://schemas.microsoft.com/office/drawing/2014/main" id="{AF71926B-210A-3E4F-904A-2EE644016616}"/>
              </a:ext>
            </a:extLst>
          </p:cNvPr>
          <p:cNvSpPr/>
          <p:nvPr/>
        </p:nvSpPr>
        <p:spPr>
          <a:xfrm>
            <a:off x="4727388" y="2778876"/>
            <a:ext cx="1929382" cy="1163698"/>
          </a:xfrm>
          <a:prstGeom prst="rect">
            <a:avLst/>
          </a:prstGeom>
          <a:solidFill>
            <a:schemeClr val="bg2">
              <a:lumMod val="25000"/>
            </a:schemeClr>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venir Book" panose="02000503020000020003" pitchFamily="2" charset="0"/>
              </a:rPr>
              <a:t>?</a:t>
            </a:r>
          </a:p>
        </p:txBody>
      </p:sp>
      <p:sp>
        <p:nvSpPr>
          <p:cNvPr id="20" name="Down Arrow 19">
            <a:extLst>
              <a:ext uri="{FF2B5EF4-FFF2-40B4-BE49-F238E27FC236}">
                <a16:creationId xmlns:a16="http://schemas.microsoft.com/office/drawing/2014/main" id="{3204C097-9458-1249-9CE7-F668B56E44C0}"/>
              </a:ext>
            </a:extLst>
          </p:cNvPr>
          <p:cNvSpPr/>
          <p:nvPr/>
        </p:nvSpPr>
        <p:spPr>
          <a:xfrm rot="16200000">
            <a:off x="3599998" y="2895547"/>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75316F79-7357-914A-9F59-CE8DE576B484}"/>
              </a:ext>
            </a:extLst>
          </p:cNvPr>
          <p:cNvSpPr/>
          <p:nvPr/>
        </p:nvSpPr>
        <p:spPr>
          <a:xfrm rot="16200000">
            <a:off x="7315313" y="2897365"/>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75AB67AB-B5DA-F848-841C-44B6EE39A0C3}"/>
              </a:ext>
            </a:extLst>
          </p:cNvPr>
          <p:cNvSpPr txBox="1">
            <a:spLocks/>
          </p:cNvSpPr>
          <p:nvPr/>
        </p:nvSpPr>
        <p:spPr>
          <a:xfrm>
            <a:off x="1242575" y="4649690"/>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C00000"/>
                </a:solidFill>
              </a:rPr>
              <a:t>We have data (e.g., text format)</a:t>
            </a:r>
          </a:p>
        </p:txBody>
      </p:sp>
      <p:sp>
        <p:nvSpPr>
          <p:cNvPr id="26" name="Title 1">
            <a:extLst>
              <a:ext uri="{FF2B5EF4-FFF2-40B4-BE49-F238E27FC236}">
                <a16:creationId xmlns:a16="http://schemas.microsoft.com/office/drawing/2014/main" id="{4B38CE1C-1ADF-174C-AE2C-2301B524E9B4}"/>
              </a:ext>
            </a:extLst>
          </p:cNvPr>
          <p:cNvSpPr txBox="1">
            <a:spLocks/>
          </p:cNvSpPr>
          <p:nvPr/>
        </p:nvSpPr>
        <p:spPr>
          <a:xfrm>
            <a:off x="8212201" y="4545206"/>
            <a:ext cx="3031170"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C00000"/>
                </a:solidFill>
              </a:rPr>
              <a:t>That outputs golden usefulness</a:t>
            </a:r>
          </a:p>
        </p:txBody>
      </p:sp>
      <p:pic>
        <p:nvPicPr>
          <p:cNvPr id="3" name="Picture 2">
            <a:extLst>
              <a:ext uri="{FF2B5EF4-FFF2-40B4-BE49-F238E27FC236}">
                <a16:creationId xmlns:a16="http://schemas.microsoft.com/office/drawing/2014/main" id="{394EB159-1982-C340-A195-E78086805AF4}"/>
              </a:ext>
            </a:extLst>
          </p:cNvPr>
          <p:cNvPicPr>
            <a:picLocks noChangeAspect="1"/>
          </p:cNvPicPr>
          <p:nvPr/>
        </p:nvPicPr>
        <p:blipFill>
          <a:blip r:embed="rId3"/>
          <a:stretch>
            <a:fillRect/>
          </a:stretch>
        </p:blipFill>
        <p:spPr>
          <a:xfrm>
            <a:off x="8439853" y="2360789"/>
            <a:ext cx="2372996" cy="2052321"/>
          </a:xfrm>
          <a:prstGeom prst="rect">
            <a:avLst/>
          </a:prstGeom>
        </p:spPr>
      </p:pic>
      <p:sp>
        <p:nvSpPr>
          <p:cNvPr id="27" name="Title 1">
            <a:extLst>
              <a:ext uri="{FF2B5EF4-FFF2-40B4-BE49-F238E27FC236}">
                <a16:creationId xmlns:a16="http://schemas.microsoft.com/office/drawing/2014/main" id="{870510DE-4DFD-0242-AA6B-D171D9EC7634}"/>
              </a:ext>
            </a:extLst>
          </p:cNvPr>
          <p:cNvSpPr txBox="1">
            <a:spLocks/>
          </p:cNvSpPr>
          <p:nvPr/>
        </p:nvSpPr>
        <p:spPr>
          <a:xfrm>
            <a:off x="4727388" y="4545206"/>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C00000"/>
                </a:solidFill>
              </a:rPr>
              <a:t>We want a magical </a:t>
            </a:r>
            <a:r>
              <a:rPr lang="en-US" sz="2000" dirty="0" err="1">
                <a:solidFill>
                  <a:srgbClr val="C00000"/>
                </a:solidFill>
              </a:rPr>
              <a:t>blackbox</a:t>
            </a:r>
            <a:endParaRPr lang="en-US" sz="2000" dirty="0">
              <a:solidFill>
                <a:srgbClr val="C00000"/>
              </a:solidFill>
            </a:endParaRPr>
          </a:p>
        </p:txBody>
      </p:sp>
    </p:spTree>
    <p:extLst>
      <p:ext uri="{BB962C8B-B14F-4D97-AF65-F5344CB8AC3E}">
        <p14:creationId xmlns:p14="http://schemas.microsoft.com/office/powerpoint/2010/main" val="1308535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72689F53-65B1-6845-9EEA-F9AFC149B62E}"/>
              </a:ext>
            </a:extLst>
          </p:cNvPr>
          <p:cNvSpPr txBox="1">
            <a:spLocks/>
          </p:cNvSpPr>
          <p:nvPr/>
        </p:nvSpPr>
        <p:spPr>
          <a:xfrm>
            <a:off x="1181099" y="1290098"/>
            <a:ext cx="9829801" cy="28570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2400" dirty="0">
              <a:latin typeface="Avenir Light" panose="020B0402020203020204" pitchFamily="34" charset="77"/>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16</a:t>
            </a:fld>
            <a:endParaRPr lang="en-US"/>
          </a:p>
        </p:txBody>
      </p:sp>
      <p:pic>
        <p:nvPicPr>
          <p:cNvPr id="16" name="Picture 15">
            <a:extLst>
              <a:ext uri="{FF2B5EF4-FFF2-40B4-BE49-F238E27FC236}">
                <a16:creationId xmlns:a16="http://schemas.microsoft.com/office/drawing/2014/main" id="{11F47A46-F8D7-4343-8FEB-347F38E46731}"/>
              </a:ext>
            </a:extLst>
          </p:cNvPr>
          <p:cNvPicPr>
            <a:picLocks noChangeAspect="1"/>
          </p:cNvPicPr>
          <p:nvPr/>
        </p:nvPicPr>
        <p:blipFill rotWithShape="1">
          <a:blip r:embed="rId2"/>
          <a:srcRect r="68289" b="15627"/>
          <a:stretch/>
        </p:blipFill>
        <p:spPr>
          <a:xfrm>
            <a:off x="1491638" y="2751549"/>
            <a:ext cx="1658471" cy="1661561"/>
          </a:xfrm>
          <a:prstGeom prst="rect">
            <a:avLst/>
          </a:prstGeom>
        </p:spPr>
      </p:pic>
      <p:sp>
        <p:nvSpPr>
          <p:cNvPr id="19" name="Rectangle 18">
            <a:extLst>
              <a:ext uri="{FF2B5EF4-FFF2-40B4-BE49-F238E27FC236}">
                <a16:creationId xmlns:a16="http://schemas.microsoft.com/office/drawing/2014/main" id="{AF71926B-210A-3E4F-904A-2EE644016616}"/>
              </a:ext>
            </a:extLst>
          </p:cNvPr>
          <p:cNvSpPr/>
          <p:nvPr/>
        </p:nvSpPr>
        <p:spPr>
          <a:xfrm>
            <a:off x="4727388" y="2778876"/>
            <a:ext cx="1929382" cy="1163698"/>
          </a:xfrm>
          <a:prstGeom prst="rect">
            <a:avLst/>
          </a:prstGeom>
          <a:solidFill>
            <a:schemeClr val="bg2">
              <a:lumMod val="25000"/>
            </a:schemeClr>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venir Book" panose="02000503020000020003" pitchFamily="2" charset="0"/>
              </a:rPr>
              <a:t>?</a:t>
            </a:r>
          </a:p>
        </p:txBody>
      </p:sp>
      <p:sp>
        <p:nvSpPr>
          <p:cNvPr id="20" name="Down Arrow 19">
            <a:extLst>
              <a:ext uri="{FF2B5EF4-FFF2-40B4-BE49-F238E27FC236}">
                <a16:creationId xmlns:a16="http://schemas.microsoft.com/office/drawing/2014/main" id="{3204C097-9458-1249-9CE7-F668B56E44C0}"/>
              </a:ext>
            </a:extLst>
          </p:cNvPr>
          <p:cNvSpPr/>
          <p:nvPr/>
        </p:nvSpPr>
        <p:spPr>
          <a:xfrm rot="16200000">
            <a:off x="3599998" y="2895547"/>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75316F79-7357-914A-9F59-CE8DE576B484}"/>
              </a:ext>
            </a:extLst>
          </p:cNvPr>
          <p:cNvSpPr/>
          <p:nvPr/>
        </p:nvSpPr>
        <p:spPr>
          <a:xfrm rot="16200000">
            <a:off x="7315313" y="2897365"/>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93F811B-F5DF-3845-86A9-C76918D659A5}"/>
              </a:ext>
            </a:extLst>
          </p:cNvPr>
          <p:cNvPicPr>
            <a:picLocks noChangeAspect="1"/>
          </p:cNvPicPr>
          <p:nvPr/>
        </p:nvPicPr>
        <p:blipFill rotWithShape="1">
          <a:blip r:embed="rId2"/>
          <a:srcRect r="68289" b="15627"/>
          <a:stretch/>
        </p:blipFill>
        <p:spPr>
          <a:xfrm>
            <a:off x="8403156" y="2598219"/>
            <a:ext cx="1658471" cy="1661561"/>
          </a:xfrm>
          <a:prstGeom prst="rect">
            <a:avLst/>
          </a:prstGeom>
        </p:spPr>
      </p:pic>
      <p:sp>
        <p:nvSpPr>
          <p:cNvPr id="18" name="Title 1">
            <a:extLst>
              <a:ext uri="{FF2B5EF4-FFF2-40B4-BE49-F238E27FC236}">
                <a16:creationId xmlns:a16="http://schemas.microsoft.com/office/drawing/2014/main" id="{68AAEF27-0A38-A645-9925-6E5E669D66D4}"/>
              </a:ext>
            </a:extLst>
          </p:cNvPr>
          <p:cNvSpPr txBox="1">
            <a:spLocks/>
          </p:cNvSpPr>
          <p:nvPr/>
        </p:nvSpPr>
        <p:spPr>
          <a:xfrm>
            <a:off x="1181099" y="444255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English sentences</a:t>
            </a:r>
          </a:p>
        </p:txBody>
      </p:sp>
      <p:sp>
        <p:nvSpPr>
          <p:cNvPr id="21" name="Title 1">
            <a:extLst>
              <a:ext uri="{FF2B5EF4-FFF2-40B4-BE49-F238E27FC236}">
                <a16:creationId xmlns:a16="http://schemas.microsoft.com/office/drawing/2014/main" id="{CF995035-1D77-1F4D-A065-A5B7DF4084FF}"/>
              </a:ext>
            </a:extLst>
          </p:cNvPr>
          <p:cNvSpPr txBox="1">
            <a:spLocks/>
          </p:cNvSpPr>
          <p:nvPr/>
        </p:nvSpPr>
        <p:spPr>
          <a:xfrm>
            <a:off x="8154093" y="442839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Spanish sentences</a:t>
            </a:r>
          </a:p>
        </p:txBody>
      </p:sp>
      <p:sp>
        <p:nvSpPr>
          <p:cNvPr id="22" name="Title 1">
            <a:extLst>
              <a:ext uri="{FF2B5EF4-FFF2-40B4-BE49-F238E27FC236}">
                <a16:creationId xmlns:a16="http://schemas.microsoft.com/office/drawing/2014/main" id="{A48A810B-ED73-FA4C-ADD5-EB1E9B9F9189}"/>
              </a:ext>
            </a:extLst>
          </p:cNvPr>
          <p:cNvSpPr txBox="1">
            <a:spLocks/>
          </p:cNvSpPr>
          <p:nvPr/>
        </p:nvSpPr>
        <p:spPr>
          <a:xfrm>
            <a:off x="4489582" y="4428391"/>
            <a:ext cx="2563428"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Machine Translation System</a:t>
            </a:r>
          </a:p>
        </p:txBody>
      </p:sp>
      <p:sp>
        <p:nvSpPr>
          <p:cNvPr id="28" name="Title 1">
            <a:extLst>
              <a:ext uri="{FF2B5EF4-FFF2-40B4-BE49-F238E27FC236}">
                <a16:creationId xmlns:a16="http://schemas.microsoft.com/office/drawing/2014/main" id="{7A032DEE-F86C-7B40-83CF-ABBBDB56F399}"/>
              </a:ext>
            </a:extLst>
          </p:cNvPr>
          <p:cNvSpPr>
            <a:spLocks noGrp="1"/>
          </p:cNvSpPr>
          <p:nvPr>
            <p:ph type="title"/>
          </p:nvPr>
        </p:nvSpPr>
        <p:spPr>
          <a:xfrm>
            <a:off x="838200" y="276262"/>
            <a:ext cx="6214809" cy="612738"/>
          </a:xfrm>
        </p:spPr>
        <p:txBody>
          <a:bodyPr/>
          <a:lstStyle/>
          <a:p>
            <a:pPr>
              <a:lnSpc>
                <a:spcPct val="100000"/>
              </a:lnSpc>
            </a:pPr>
            <a:r>
              <a:rPr lang="en-US" dirty="0">
                <a:latin typeface="Avenir Light" panose="020B0402020203020204" pitchFamily="34" charset="77"/>
              </a:rPr>
              <a:t>How do these systems work?!</a:t>
            </a:r>
          </a:p>
        </p:txBody>
      </p:sp>
      <p:sp>
        <p:nvSpPr>
          <p:cNvPr id="29" name="Rectangle 28">
            <a:extLst>
              <a:ext uri="{FF2B5EF4-FFF2-40B4-BE49-F238E27FC236}">
                <a16:creationId xmlns:a16="http://schemas.microsoft.com/office/drawing/2014/main" id="{386884E4-8E77-CA4C-9FBD-6BB951D7F84B}"/>
              </a:ext>
            </a:extLst>
          </p:cNvPr>
          <p:cNvSpPr/>
          <p:nvPr/>
        </p:nvSpPr>
        <p:spPr>
          <a:xfrm>
            <a:off x="903804" y="771482"/>
            <a:ext cx="4728900"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404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72689F53-65B1-6845-9EEA-F9AFC149B62E}"/>
              </a:ext>
            </a:extLst>
          </p:cNvPr>
          <p:cNvSpPr txBox="1">
            <a:spLocks/>
          </p:cNvSpPr>
          <p:nvPr/>
        </p:nvSpPr>
        <p:spPr>
          <a:xfrm>
            <a:off x="1181099" y="1290098"/>
            <a:ext cx="9829801" cy="28570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2400" dirty="0">
              <a:latin typeface="Avenir Light" panose="020B0402020203020204" pitchFamily="34" charset="77"/>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17</a:t>
            </a:fld>
            <a:endParaRPr lang="en-US"/>
          </a:p>
        </p:txBody>
      </p:sp>
      <p:pic>
        <p:nvPicPr>
          <p:cNvPr id="16" name="Picture 15">
            <a:extLst>
              <a:ext uri="{FF2B5EF4-FFF2-40B4-BE49-F238E27FC236}">
                <a16:creationId xmlns:a16="http://schemas.microsoft.com/office/drawing/2014/main" id="{11F47A46-F8D7-4343-8FEB-347F38E46731}"/>
              </a:ext>
            </a:extLst>
          </p:cNvPr>
          <p:cNvPicPr>
            <a:picLocks noChangeAspect="1"/>
          </p:cNvPicPr>
          <p:nvPr/>
        </p:nvPicPr>
        <p:blipFill rotWithShape="1">
          <a:blip r:embed="rId2"/>
          <a:srcRect r="68289" b="15627"/>
          <a:stretch/>
        </p:blipFill>
        <p:spPr>
          <a:xfrm>
            <a:off x="1491638" y="2751549"/>
            <a:ext cx="1658471" cy="1661561"/>
          </a:xfrm>
          <a:prstGeom prst="rect">
            <a:avLst/>
          </a:prstGeom>
        </p:spPr>
      </p:pic>
      <p:sp>
        <p:nvSpPr>
          <p:cNvPr id="19" name="Rectangle 18">
            <a:extLst>
              <a:ext uri="{FF2B5EF4-FFF2-40B4-BE49-F238E27FC236}">
                <a16:creationId xmlns:a16="http://schemas.microsoft.com/office/drawing/2014/main" id="{AF71926B-210A-3E4F-904A-2EE644016616}"/>
              </a:ext>
            </a:extLst>
          </p:cNvPr>
          <p:cNvSpPr/>
          <p:nvPr/>
        </p:nvSpPr>
        <p:spPr>
          <a:xfrm>
            <a:off x="4727388" y="2778876"/>
            <a:ext cx="1929382" cy="1163698"/>
          </a:xfrm>
          <a:prstGeom prst="rect">
            <a:avLst/>
          </a:prstGeom>
          <a:solidFill>
            <a:schemeClr val="bg2">
              <a:lumMod val="25000"/>
            </a:schemeClr>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venir Book" panose="02000503020000020003" pitchFamily="2" charset="0"/>
              </a:rPr>
              <a:t>?</a:t>
            </a:r>
          </a:p>
        </p:txBody>
      </p:sp>
      <p:sp>
        <p:nvSpPr>
          <p:cNvPr id="20" name="Down Arrow 19">
            <a:extLst>
              <a:ext uri="{FF2B5EF4-FFF2-40B4-BE49-F238E27FC236}">
                <a16:creationId xmlns:a16="http://schemas.microsoft.com/office/drawing/2014/main" id="{3204C097-9458-1249-9CE7-F668B56E44C0}"/>
              </a:ext>
            </a:extLst>
          </p:cNvPr>
          <p:cNvSpPr/>
          <p:nvPr/>
        </p:nvSpPr>
        <p:spPr>
          <a:xfrm rot="16200000">
            <a:off x="3599998" y="2895547"/>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75316F79-7357-914A-9F59-CE8DE576B484}"/>
              </a:ext>
            </a:extLst>
          </p:cNvPr>
          <p:cNvSpPr/>
          <p:nvPr/>
        </p:nvSpPr>
        <p:spPr>
          <a:xfrm rot="16200000">
            <a:off x="7315313" y="2897365"/>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75AB67AB-B5DA-F848-841C-44B6EE39A0C3}"/>
              </a:ext>
            </a:extLst>
          </p:cNvPr>
          <p:cNvSpPr txBox="1">
            <a:spLocks/>
          </p:cNvSpPr>
          <p:nvPr/>
        </p:nvSpPr>
        <p:spPr>
          <a:xfrm>
            <a:off x="1181099" y="444255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English sentences</a:t>
            </a:r>
          </a:p>
        </p:txBody>
      </p:sp>
      <p:sp>
        <p:nvSpPr>
          <p:cNvPr id="26" name="Title 1">
            <a:extLst>
              <a:ext uri="{FF2B5EF4-FFF2-40B4-BE49-F238E27FC236}">
                <a16:creationId xmlns:a16="http://schemas.microsoft.com/office/drawing/2014/main" id="{4B38CE1C-1ADF-174C-AE2C-2301B524E9B4}"/>
              </a:ext>
            </a:extLst>
          </p:cNvPr>
          <p:cNvSpPr txBox="1">
            <a:spLocks/>
          </p:cNvSpPr>
          <p:nvPr/>
        </p:nvSpPr>
        <p:spPr>
          <a:xfrm>
            <a:off x="8154093" y="442839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Spanish sentences</a:t>
            </a:r>
          </a:p>
        </p:txBody>
      </p:sp>
      <p:sp>
        <p:nvSpPr>
          <p:cNvPr id="27" name="Title 1">
            <a:extLst>
              <a:ext uri="{FF2B5EF4-FFF2-40B4-BE49-F238E27FC236}">
                <a16:creationId xmlns:a16="http://schemas.microsoft.com/office/drawing/2014/main" id="{870510DE-4DFD-0242-AA6B-D171D9EC7634}"/>
              </a:ext>
            </a:extLst>
          </p:cNvPr>
          <p:cNvSpPr txBox="1">
            <a:spLocks/>
          </p:cNvSpPr>
          <p:nvPr/>
        </p:nvSpPr>
        <p:spPr>
          <a:xfrm>
            <a:off x="4489582" y="4428391"/>
            <a:ext cx="2563428"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Machine Translation System</a:t>
            </a:r>
          </a:p>
        </p:txBody>
      </p:sp>
      <p:pic>
        <p:nvPicPr>
          <p:cNvPr id="17" name="Picture 16">
            <a:extLst>
              <a:ext uri="{FF2B5EF4-FFF2-40B4-BE49-F238E27FC236}">
                <a16:creationId xmlns:a16="http://schemas.microsoft.com/office/drawing/2014/main" id="{593F811B-F5DF-3845-86A9-C76918D659A5}"/>
              </a:ext>
            </a:extLst>
          </p:cNvPr>
          <p:cNvPicPr>
            <a:picLocks noChangeAspect="1"/>
          </p:cNvPicPr>
          <p:nvPr/>
        </p:nvPicPr>
        <p:blipFill rotWithShape="1">
          <a:blip r:embed="rId2"/>
          <a:srcRect r="68289" b="15627"/>
          <a:stretch/>
        </p:blipFill>
        <p:spPr>
          <a:xfrm>
            <a:off x="8403156" y="2598219"/>
            <a:ext cx="1658471" cy="1661561"/>
          </a:xfrm>
          <a:prstGeom prst="rect">
            <a:avLst/>
          </a:prstGeom>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1DF29B1F-A984-C14A-831B-D2CC86A164E8}"/>
                  </a:ext>
                </a:extLst>
              </p:cNvPr>
              <p:cNvSpPr/>
              <p:nvPr/>
            </p:nvSpPr>
            <p:spPr>
              <a:xfrm>
                <a:off x="5077167" y="5281026"/>
                <a:ext cx="12298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𝑓</m:t>
                      </m:r>
                      <m:d>
                        <m:dPr>
                          <m:ctrlPr>
                            <a:rPr lang="en-US" sz="3200" b="1" i="1">
                              <a:latin typeface="Cambria Math" panose="02040503050406030204" pitchFamily="18" charset="0"/>
                            </a:rPr>
                          </m:ctrlPr>
                        </m:dPr>
                        <m:e>
                          <m:r>
                            <a:rPr lang="en-US" sz="3200" b="1" i="1">
                              <a:solidFill>
                                <a:schemeClr val="accent1">
                                  <a:lumMod val="75000"/>
                                </a:schemeClr>
                              </a:solidFill>
                              <a:latin typeface="Cambria Math" panose="02040503050406030204" pitchFamily="18" charset="0"/>
                            </a:rPr>
                            <m:t>𝑿</m:t>
                          </m:r>
                        </m:e>
                      </m:d>
                      <m:r>
                        <a:rPr lang="en-US" sz="3200" i="1">
                          <a:latin typeface="Cambria Math" panose="02040503050406030204" pitchFamily="18" charset="0"/>
                        </a:rPr>
                        <m:t> </m:t>
                      </m:r>
                    </m:oMath>
                  </m:oMathPara>
                </a14:m>
                <a:endParaRPr lang="en-US" sz="3200" dirty="0"/>
              </a:p>
            </p:txBody>
          </p:sp>
        </mc:Choice>
        <mc:Fallback xmlns="">
          <p:sp>
            <p:nvSpPr>
              <p:cNvPr id="18" name="Rectangle 17">
                <a:extLst>
                  <a:ext uri="{FF2B5EF4-FFF2-40B4-BE49-F238E27FC236}">
                    <a16:creationId xmlns:a16="http://schemas.microsoft.com/office/drawing/2014/main" id="{1DF29B1F-A984-C14A-831B-D2CC86A164E8}"/>
                  </a:ext>
                </a:extLst>
              </p:cNvPr>
              <p:cNvSpPr>
                <a:spLocks noRot="1" noChangeAspect="1" noMove="1" noResize="1" noEditPoints="1" noAdjustHandles="1" noChangeArrowheads="1" noChangeShapeType="1" noTextEdit="1"/>
              </p:cNvSpPr>
              <p:nvPr/>
            </p:nvSpPr>
            <p:spPr>
              <a:xfrm>
                <a:off x="5077167" y="5281026"/>
                <a:ext cx="1229824" cy="584775"/>
              </a:xfrm>
              <a:prstGeom prst="rect">
                <a:avLst/>
              </a:prstGeom>
              <a:blipFill>
                <a:blip r:embed="rId3"/>
                <a:stretch>
                  <a:fillRect l="-3061" r="-5102" b="-2340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D9B7FD0-00BF-DF48-A5AE-BF784553B429}"/>
              </a:ext>
            </a:extLst>
          </p:cNvPr>
          <p:cNvSpPr txBox="1"/>
          <p:nvPr/>
        </p:nvSpPr>
        <p:spPr>
          <a:xfrm>
            <a:off x="1786776" y="5343876"/>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X</a:t>
            </a:r>
          </a:p>
        </p:txBody>
      </p:sp>
      <p:sp>
        <p:nvSpPr>
          <p:cNvPr id="22" name="TextBox 21">
            <a:extLst>
              <a:ext uri="{FF2B5EF4-FFF2-40B4-BE49-F238E27FC236}">
                <a16:creationId xmlns:a16="http://schemas.microsoft.com/office/drawing/2014/main" id="{0CDA349C-04A7-D34B-82D8-C8539B59A502}"/>
              </a:ext>
            </a:extLst>
          </p:cNvPr>
          <p:cNvSpPr txBox="1"/>
          <p:nvPr/>
        </p:nvSpPr>
        <p:spPr>
          <a:xfrm>
            <a:off x="8881692" y="5286452"/>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Y</a:t>
            </a:r>
          </a:p>
        </p:txBody>
      </p:sp>
      <p:sp>
        <p:nvSpPr>
          <p:cNvPr id="28" name="Title 1">
            <a:extLst>
              <a:ext uri="{FF2B5EF4-FFF2-40B4-BE49-F238E27FC236}">
                <a16:creationId xmlns:a16="http://schemas.microsoft.com/office/drawing/2014/main" id="{8C485D4F-F818-054D-B3D1-9BE30FCE6C8A}"/>
              </a:ext>
            </a:extLst>
          </p:cNvPr>
          <p:cNvSpPr txBox="1">
            <a:spLocks/>
          </p:cNvSpPr>
          <p:nvPr/>
        </p:nvSpPr>
        <p:spPr>
          <a:xfrm>
            <a:off x="838200" y="276262"/>
            <a:ext cx="6214809" cy="6127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nSpc>
                <a:spcPct val="100000"/>
              </a:lnSpc>
            </a:pPr>
            <a:r>
              <a:rPr lang="en-US">
                <a:latin typeface="Avenir Light" panose="020B0402020203020204" pitchFamily="34" charset="77"/>
              </a:rPr>
              <a:t>How do these systems work?!</a:t>
            </a:r>
            <a:endParaRPr lang="en-US" dirty="0">
              <a:latin typeface="Avenir Light" panose="020B0402020203020204" pitchFamily="34" charset="77"/>
            </a:endParaRPr>
          </a:p>
        </p:txBody>
      </p:sp>
      <p:sp>
        <p:nvSpPr>
          <p:cNvPr id="29" name="Rectangle 28">
            <a:extLst>
              <a:ext uri="{FF2B5EF4-FFF2-40B4-BE49-F238E27FC236}">
                <a16:creationId xmlns:a16="http://schemas.microsoft.com/office/drawing/2014/main" id="{F9497D2D-C2BF-3C40-853B-77E75410512E}"/>
              </a:ext>
            </a:extLst>
          </p:cNvPr>
          <p:cNvSpPr/>
          <p:nvPr/>
        </p:nvSpPr>
        <p:spPr>
          <a:xfrm>
            <a:off x="903804" y="771482"/>
            <a:ext cx="4728900"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085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8A78CB1-F3F2-9A46-87DD-0CCB378D19DD}"/>
              </a:ext>
            </a:extLst>
          </p:cNvPr>
          <p:cNvSpPr/>
          <p:nvPr/>
        </p:nvSpPr>
        <p:spPr>
          <a:xfrm>
            <a:off x="903804" y="771482"/>
            <a:ext cx="4728900"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390605DC-FEC3-5147-B9C2-E474487F70AB}"/>
              </a:ext>
            </a:extLst>
          </p:cNvPr>
          <p:cNvSpPr>
            <a:spLocks noGrp="1"/>
          </p:cNvSpPr>
          <p:nvPr>
            <p:ph type="title"/>
          </p:nvPr>
        </p:nvSpPr>
        <p:spPr>
          <a:xfrm>
            <a:off x="838200" y="276262"/>
            <a:ext cx="6214809" cy="612738"/>
          </a:xfrm>
        </p:spPr>
        <p:txBody>
          <a:bodyPr/>
          <a:lstStyle/>
          <a:p>
            <a:pPr>
              <a:lnSpc>
                <a:spcPct val="100000"/>
              </a:lnSpc>
            </a:pPr>
            <a:r>
              <a:rPr lang="en-US" dirty="0">
                <a:latin typeface="Avenir Light" panose="020B0402020203020204" pitchFamily="34" charset="77"/>
              </a:rPr>
              <a:t>How do these systems work?!</a:t>
            </a:r>
          </a:p>
        </p:txBody>
      </p:sp>
      <p:sp>
        <p:nvSpPr>
          <p:cNvPr id="26" name="Title 1">
            <a:extLst>
              <a:ext uri="{FF2B5EF4-FFF2-40B4-BE49-F238E27FC236}">
                <a16:creationId xmlns:a16="http://schemas.microsoft.com/office/drawing/2014/main" id="{4B38CE1C-1ADF-174C-AE2C-2301B524E9B4}"/>
              </a:ext>
            </a:extLst>
          </p:cNvPr>
          <p:cNvSpPr txBox="1">
            <a:spLocks/>
          </p:cNvSpPr>
          <p:nvPr/>
        </p:nvSpPr>
        <p:spPr>
          <a:xfrm>
            <a:off x="8154093" y="442839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Spanish sentences</a:t>
            </a:r>
          </a:p>
        </p:txBody>
      </p:sp>
      <p:sp>
        <p:nvSpPr>
          <p:cNvPr id="31" name="Rectangle 30">
            <a:extLst>
              <a:ext uri="{FF2B5EF4-FFF2-40B4-BE49-F238E27FC236}">
                <a16:creationId xmlns:a16="http://schemas.microsoft.com/office/drawing/2014/main" id="{22A2F131-FDC1-1542-BE3C-815F23F45DDE}"/>
              </a:ext>
            </a:extLst>
          </p:cNvPr>
          <p:cNvSpPr/>
          <p:nvPr/>
        </p:nvSpPr>
        <p:spPr>
          <a:xfrm>
            <a:off x="8403156" y="276262"/>
            <a:ext cx="3344327" cy="483535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72689F53-65B1-6845-9EEA-F9AFC149B62E}"/>
              </a:ext>
            </a:extLst>
          </p:cNvPr>
          <p:cNvSpPr txBox="1">
            <a:spLocks/>
          </p:cNvSpPr>
          <p:nvPr/>
        </p:nvSpPr>
        <p:spPr>
          <a:xfrm>
            <a:off x="1181099" y="1290098"/>
            <a:ext cx="9829801" cy="28570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2400" dirty="0">
              <a:latin typeface="Avenir Light" panose="020B0402020203020204" pitchFamily="34" charset="77"/>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18</a:t>
            </a:fld>
            <a:endParaRPr lang="en-US"/>
          </a:p>
        </p:txBody>
      </p:sp>
      <p:sp>
        <p:nvSpPr>
          <p:cNvPr id="10" name="Content Placeholder 2">
            <a:extLst>
              <a:ext uri="{FF2B5EF4-FFF2-40B4-BE49-F238E27FC236}">
                <a16:creationId xmlns:a16="http://schemas.microsoft.com/office/drawing/2014/main" id="{940C4ADC-F0BA-AC43-878F-7C9360B08453}"/>
              </a:ext>
            </a:extLst>
          </p:cNvPr>
          <p:cNvSpPr txBox="1">
            <a:spLocks/>
          </p:cNvSpPr>
          <p:nvPr/>
        </p:nvSpPr>
        <p:spPr>
          <a:xfrm>
            <a:off x="903804" y="1319531"/>
            <a:ext cx="3124199" cy="875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dirty="0">
                <a:latin typeface="Avenir Light" panose="020B0402020203020204" pitchFamily="34" charset="77"/>
              </a:rPr>
              <a:t>For example</a:t>
            </a:r>
          </a:p>
        </p:txBody>
      </p:sp>
      <p:pic>
        <p:nvPicPr>
          <p:cNvPr id="16" name="Picture 15">
            <a:extLst>
              <a:ext uri="{FF2B5EF4-FFF2-40B4-BE49-F238E27FC236}">
                <a16:creationId xmlns:a16="http://schemas.microsoft.com/office/drawing/2014/main" id="{11F47A46-F8D7-4343-8FEB-347F38E46731}"/>
              </a:ext>
            </a:extLst>
          </p:cNvPr>
          <p:cNvPicPr>
            <a:picLocks noChangeAspect="1"/>
          </p:cNvPicPr>
          <p:nvPr/>
        </p:nvPicPr>
        <p:blipFill rotWithShape="1">
          <a:blip r:embed="rId2"/>
          <a:srcRect r="68289" b="15627"/>
          <a:stretch/>
        </p:blipFill>
        <p:spPr>
          <a:xfrm>
            <a:off x="1491638" y="2751549"/>
            <a:ext cx="1658471" cy="1661561"/>
          </a:xfrm>
          <a:prstGeom prst="rect">
            <a:avLst/>
          </a:prstGeom>
        </p:spPr>
      </p:pic>
      <p:sp>
        <p:nvSpPr>
          <p:cNvPr id="19" name="Rectangle 18">
            <a:extLst>
              <a:ext uri="{FF2B5EF4-FFF2-40B4-BE49-F238E27FC236}">
                <a16:creationId xmlns:a16="http://schemas.microsoft.com/office/drawing/2014/main" id="{AF71926B-210A-3E4F-904A-2EE644016616}"/>
              </a:ext>
            </a:extLst>
          </p:cNvPr>
          <p:cNvSpPr/>
          <p:nvPr/>
        </p:nvSpPr>
        <p:spPr>
          <a:xfrm>
            <a:off x="4727388" y="2778876"/>
            <a:ext cx="1929382" cy="1163698"/>
          </a:xfrm>
          <a:prstGeom prst="rect">
            <a:avLst/>
          </a:prstGeom>
          <a:solidFill>
            <a:schemeClr val="bg2">
              <a:lumMod val="25000"/>
            </a:schemeClr>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venir Book" panose="02000503020000020003" pitchFamily="2" charset="0"/>
              </a:rPr>
              <a:t>?</a:t>
            </a:r>
          </a:p>
        </p:txBody>
      </p:sp>
      <p:sp>
        <p:nvSpPr>
          <p:cNvPr id="20" name="Down Arrow 19">
            <a:extLst>
              <a:ext uri="{FF2B5EF4-FFF2-40B4-BE49-F238E27FC236}">
                <a16:creationId xmlns:a16="http://schemas.microsoft.com/office/drawing/2014/main" id="{3204C097-9458-1249-9CE7-F668B56E44C0}"/>
              </a:ext>
            </a:extLst>
          </p:cNvPr>
          <p:cNvSpPr/>
          <p:nvPr/>
        </p:nvSpPr>
        <p:spPr>
          <a:xfrm rot="16200000">
            <a:off x="3599998" y="2895547"/>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75316F79-7357-914A-9F59-CE8DE576B484}"/>
              </a:ext>
            </a:extLst>
          </p:cNvPr>
          <p:cNvSpPr/>
          <p:nvPr/>
        </p:nvSpPr>
        <p:spPr>
          <a:xfrm rot="16200000">
            <a:off x="7315313" y="2897365"/>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75AB67AB-B5DA-F848-841C-44B6EE39A0C3}"/>
              </a:ext>
            </a:extLst>
          </p:cNvPr>
          <p:cNvSpPr txBox="1">
            <a:spLocks/>
          </p:cNvSpPr>
          <p:nvPr/>
        </p:nvSpPr>
        <p:spPr>
          <a:xfrm>
            <a:off x="1181099" y="444255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English sentences</a:t>
            </a:r>
          </a:p>
        </p:txBody>
      </p:sp>
      <p:sp>
        <p:nvSpPr>
          <p:cNvPr id="27" name="Title 1">
            <a:extLst>
              <a:ext uri="{FF2B5EF4-FFF2-40B4-BE49-F238E27FC236}">
                <a16:creationId xmlns:a16="http://schemas.microsoft.com/office/drawing/2014/main" id="{870510DE-4DFD-0242-AA6B-D171D9EC7634}"/>
              </a:ext>
            </a:extLst>
          </p:cNvPr>
          <p:cNvSpPr txBox="1">
            <a:spLocks/>
          </p:cNvSpPr>
          <p:nvPr/>
        </p:nvSpPr>
        <p:spPr>
          <a:xfrm>
            <a:off x="4489582" y="4428391"/>
            <a:ext cx="2563428"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Machine Translation System</a:t>
            </a:r>
          </a:p>
        </p:txBody>
      </p:sp>
      <p:pic>
        <p:nvPicPr>
          <p:cNvPr id="17" name="Picture 16">
            <a:extLst>
              <a:ext uri="{FF2B5EF4-FFF2-40B4-BE49-F238E27FC236}">
                <a16:creationId xmlns:a16="http://schemas.microsoft.com/office/drawing/2014/main" id="{593F811B-F5DF-3845-86A9-C76918D659A5}"/>
              </a:ext>
            </a:extLst>
          </p:cNvPr>
          <p:cNvPicPr>
            <a:picLocks noChangeAspect="1"/>
          </p:cNvPicPr>
          <p:nvPr/>
        </p:nvPicPr>
        <p:blipFill rotWithShape="1">
          <a:blip r:embed="rId2"/>
          <a:srcRect r="68289" b="15627"/>
          <a:stretch/>
        </p:blipFill>
        <p:spPr>
          <a:xfrm>
            <a:off x="8403156" y="2598219"/>
            <a:ext cx="1658471" cy="1661561"/>
          </a:xfrm>
          <a:prstGeom prst="rect">
            <a:avLst/>
          </a:prstGeom>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1DF29B1F-A984-C14A-831B-D2CC86A164E8}"/>
                  </a:ext>
                </a:extLst>
              </p:cNvPr>
              <p:cNvSpPr/>
              <p:nvPr/>
            </p:nvSpPr>
            <p:spPr>
              <a:xfrm>
                <a:off x="5077167" y="5281026"/>
                <a:ext cx="12298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𝑓</m:t>
                      </m:r>
                      <m:d>
                        <m:dPr>
                          <m:ctrlPr>
                            <a:rPr lang="en-US" sz="3200" b="1" i="1">
                              <a:latin typeface="Cambria Math" panose="02040503050406030204" pitchFamily="18" charset="0"/>
                            </a:rPr>
                          </m:ctrlPr>
                        </m:dPr>
                        <m:e>
                          <m:r>
                            <a:rPr lang="en-US" sz="3200" b="1" i="1">
                              <a:solidFill>
                                <a:schemeClr val="accent1">
                                  <a:lumMod val="75000"/>
                                </a:schemeClr>
                              </a:solidFill>
                              <a:latin typeface="Cambria Math" panose="02040503050406030204" pitchFamily="18" charset="0"/>
                            </a:rPr>
                            <m:t>𝑿</m:t>
                          </m:r>
                        </m:e>
                      </m:d>
                      <m:r>
                        <a:rPr lang="en-US" sz="3200" i="1">
                          <a:latin typeface="Cambria Math" panose="02040503050406030204" pitchFamily="18" charset="0"/>
                        </a:rPr>
                        <m:t> </m:t>
                      </m:r>
                    </m:oMath>
                  </m:oMathPara>
                </a14:m>
                <a:endParaRPr lang="en-US" sz="3200" dirty="0"/>
              </a:p>
            </p:txBody>
          </p:sp>
        </mc:Choice>
        <mc:Fallback xmlns="">
          <p:sp>
            <p:nvSpPr>
              <p:cNvPr id="18" name="Rectangle 17">
                <a:extLst>
                  <a:ext uri="{FF2B5EF4-FFF2-40B4-BE49-F238E27FC236}">
                    <a16:creationId xmlns:a16="http://schemas.microsoft.com/office/drawing/2014/main" id="{1DF29B1F-A984-C14A-831B-D2CC86A164E8}"/>
                  </a:ext>
                </a:extLst>
              </p:cNvPr>
              <p:cNvSpPr>
                <a:spLocks noRot="1" noChangeAspect="1" noMove="1" noResize="1" noEditPoints="1" noAdjustHandles="1" noChangeArrowheads="1" noChangeShapeType="1" noTextEdit="1"/>
              </p:cNvSpPr>
              <p:nvPr/>
            </p:nvSpPr>
            <p:spPr>
              <a:xfrm>
                <a:off x="5077167" y="5281026"/>
                <a:ext cx="1229824" cy="584775"/>
              </a:xfrm>
              <a:prstGeom prst="rect">
                <a:avLst/>
              </a:prstGeom>
              <a:blipFill>
                <a:blip r:embed="rId3"/>
                <a:stretch>
                  <a:fillRect l="-3061" r="-5102" b="-2340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D9B7FD0-00BF-DF48-A5AE-BF784553B429}"/>
              </a:ext>
            </a:extLst>
          </p:cNvPr>
          <p:cNvSpPr txBox="1"/>
          <p:nvPr/>
        </p:nvSpPr>
        <p:spPr>
          <a:xfrm>
            <a:off x="1786776" y="5343876"/>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X</a:t>
            </a:r>
          </a:p>
        </p:txBody>
      </p:sp>
      <p:sp>
        <p:nvSpPr>
          <p:cNvPr id="22" name="TextBox 21">
            <a:extLst>
              <a:ext uri="{FF2B5EF4-FFF2-40B4-BE49-F238E27FC236}">
                <a16:creationId xmlns:a16="http://schemas.microsoft.com/office/drawing/2014/main" id="{0CDA349C-04A7-D34B-82D8-C8539B59A502}"/>
              </a:ext>
            </a:extLst>
          </p:cNvPr>
          <p:cNvSpPr txBox="1"/>
          <p:nvPr/>
        </p:nvSpPr>
        <p:spPr>
          <a:xfrm>
            <a:off x="8881692" y="5286452"/>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Y</a:t>
            </a:r>
          </a:p>
        </p:txBody>
      </p:sp>
      <p:sp>
        <p:nvSpPr>
          <p:cNvPr id="28" name="Rectangle 27">
            <a:extLst>
              <a:ext uri="{FF2B5EF4-FFF2-40B4-BE49-F238E27FC236}">
                <a16:creationId xmlns:a16="http://schemas.microsoft.com/office/drawing/2014/main" id="{A0CF628A-7F46-7446-BE77-47C3F8D79B98}"/>
              </a:ext>
            </a:extLst>
          </p:cNvPr>
          <p:cNvSpPr/>
          <p:nvPr/>
        </p:nvSpPr>
        <p:spPr>
          <a:xfrm>
            <a:off x="216408" y="141297"/>
            <a:ext cx="8206083" cy="6440441"/>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ular Callout 1">
            <a:extLst>
              <a:ext uri="{FF2B5EF4-FFF2-40B4-BE49-F238E27FC236}">
                <a16:creationId xmlns:a16="http://schemas.microsoft.com/office/drawing/2014/main" id="{A44F08C7-6E2F-FF47-B629-62E98CC82B39}"/>
              </a:ext>
            </a:extLst>
          </p:cNvPr>
          <p:cNvSpPr/>
          <p:nvPr/>
        </p:nvSpPr>
        <p:spPr>
          <a:xfrm flipH="1">
            <a:off x="838200" y="1561393"/>
            <a:ext cx="9862161" cy="3550222"/>
          </a:xfrm>
          <a:custGeom>
            <a:avLst/>
            <a:gdLst>
              <a:gd name="connsiteX0" fmla="*/ 0 w 10519585"/>
              <a:gd name="connsiteY0" fmla="*/ 0 h 2172078"/>
              <a:gd name="connsiteX1" fmla="*/ 1753264 w 10519585"/>
              <a:gd name="connsiteY1" fmla="*/ 0 h 2172078"/>
              <a:gd name="connsiteX2" fmla="*/ 1753264 w 10519585"/>
              <a:gd name="connsiteY2" fmla="*/ 0 h 2172078"/>
              <a:gd name="connsiteX3" fmla="*/ 4383160 w 10519585"/>
              <a:gd name="connsiteY3" fmla="*/ 0 h 2172078"/>
              <a:gd name="connsiteX4" fmla="*/ 10519585 w 10519585"/>
              <a:gd name="connsiteY4" fmla="*/ 0 h 2172078"/>
              <a:gd name="connsiteX5" fmla="*/ 10519585 w 10519585"/>
              <a:gd name="connsiteY5" fmla="*/ 1267046 h 2172078"/>
              <a:gd name="connsiteX6" fmla="*/ 10519585 w 10519585"/>
              <a:gd name="connsiteY6" fmla="*/ 1267046 h 2172078"/>
              <a:gd name="connsiteX7" fmla="*/ 10519585 w 10519585"/>
              <a:gd name="connsiteY7" fmla="*/ 1810065 h 2172078"/>
              <a:gd name="connsiteX8" fmla="*/ 10519585 w 10519585"/>
              <a:gd name="connsiteY8" fmla="*/ 2172078 h 2172078"/>
              <a:gd name="connsiteX9" fmla="*/ 4383160 w 10519585"/>
              <a:gd name="connsiteY9" fmla="*/ 2172078 h 2172078"/>
              <a:gd name="connsiteX10" fmla="*/ 2750766 w 10519585"/>
              <a:gd name="connsiteY10" fmla="*/ 2519784 h 2172078"/>
              <a:gd name="connsiteX11" fmla="*/ 1753264 w 10519585"/>
              <a:gd name="connsiteY11" fmla="*/ 2172078 h 2172078"/>
              <a:gd name="connsiteX12" fmla="*/ 0 w 10519585"/>
              <a:gd name="connsiteY12" fmla="*/ 2172078 h 2172078"/>
              <a:gd name="connsiteX13" fmla="*/ 0 w 10519585"/>
              <a:gd name="connsiteY13" fmla="*/ 1810065 h 2172078"/>
              <a:gd name="connsiteX14" fmla="*/ 0 w 10519585"/>
              <a:gd name="connsiteY14" fmla="*/ 1267046 h 2172078"/>
              <a:gd name="connsiteX15" fmla="*/ 0 w 10519585"/>
              <a:gd name="connsiteY15" fmla="*/ 1267046 h 2172078"/>
              <a:gd name="connsiteX16" fmla="*/ 0 w 10519585"/>
              <a:gd name="connsiteY16" fmla="*/ 0 h 2172078"/>
              <a:gd name="connsiteX0" fmla="*/ 0 w 10519585"/>
              <a:gd name="connsiteY0" fmla="*/ 0 h 2519784"/>
              <a:gd name="connsiteX1" fmla="*/ 1753264 w 10519585"/>
              <a:gd name="connsiteY1" fmla="*/ 0 h 2519784"/>
              <a:gd name="connsiteX2" fmla="*/ 1753264 w 10519585"/>
              <a:gd name="connsiteY2" fmla="*/ 0 h 2519784"/>
              <a:gd name="connsiteX3" fmla="*/ 4383160 w 10519585"/>
              <a:gd name="connsiteY3" fmla="*/ 0 h 2519784"/>
              <a:gd name="connsiteX4" fmla="*/ 10519585 w 10519585"/>
              <a:gd name="connsiteY4" fmla="*/ 0 h 2519784"/>
              <a:gd name="connsiteX5" fmla="*/ 10519585 w 10519585"/>
              <a:gd name="connsiteY5" fmla="*/ 1267046 h 2519784"/>
              <a:gd name="connsiteX6" fmla="*/ 10519585 w 10519585"/>
              <a:gd name="connsiteY6" fmla="*/ 1267046 h 2519784"/>
              <a:gd name="connsiteX7" fmla="*/ 10519585 w 10519585"/>
              <a:gd name="connsiteY7" fmla="*/ 1810065 h 2519784"/>
              <a:gd name="connsiteX8" fmla="*/ 10519585 w 10519585"/>
              <a:gd name="connsiteY8" fmla="*/ 2172078 h 2519784"/>
              <a:gd name="connsiteX9" fmla="*/ 2833760 w 10519585"/>
              <a:gd name="connsiteY9" fmla="*/ 2172078 h 2519784"/>
              <a:gd name="connsiteX10" fmla="*/ 2750766 w 10519585"/>
              <a:gd name="connsiteY10" fmla="*/ 2519784 h 2519784"/>
              <a:gd name="connsiteX11" fmla="*/ 1753264 w 10519585"/>
              <a:gd name="connsiteY11" fmla="*/ 2172078 h 2519784"/>
              <a:gd name="connsiteX12" fmla="*/ 0 w 10519585"/>
              <a:gd name="connsiteY12" fmla="*/ 2172078 h 2519784"/>
              <a:gd name="connsiteX13" fmla="*/ 0 w 10519585"/>
              <a:gd name="connsiteY13" fmla="*/ 1810065 h 2519784"/>
              <a:gd name="connsiteX14" fmla="*/ 0 w 10519585"/>
              <a:gd name="connsiteY14" fmla="*/ 1267046 h 2519784"/>
              <a:gd name="connsiteX15" fmla="*/ 0 w 10519585"/>
              <a:gd name="connsiteY15" fmla="*/ 1267046 h 2519784"/>
              <a:gd name="connsiteX16" fmla="*/ 0 w 10519585"/>
              <a:gd name="connsiteY16" fmla="*/ 0 h 2519784"/>
              <a:gd name="connsiteX0" fmla="*/ 0 w 10519585"/>
              <a:gd name="connsiteY0" fmla="*/ 0 h 2519784"/>
              <a:gd name="connsiteX1" fmla="*/ 1753264 w 10519585"/>
              <a:gd name="connsiteY1" fmla="*/ 0 h 2519784"/>
              <a:gd name="connsiteX2" fmla="*/ 1753264 w 10519585"/>
              <a:gd name="connsiteY2" fmla="*/ 0 h 2519784"/>
              <a:gd name="connsiteX3" fmla="*/ 4383160 w 10519585"/>
              <a:gd name="connsiteY3" fmla="*/ 0 h 2519784"/>
              <a:gd name="connsiteX4" fmla="*/ 10519585 w 10519585"/>
              <a:gd name="connsiteY4" fmla="*/ 0 h 2519784"/>
              <a:gd name="connsiteX5" fmla="*/ 10519585 w 10519585"/>
              <a:gd name="connsiteY5" fmla="*/ 1267046 h 2519784"/>
              <a:gd name="connsiteX6" fmla="*/ 10519585 w 10519585"/>
              <a:gd name="connsiteY6" fmla="*/ 1267046 h 2519784"/>
              <a:gd name="connsiteX7" fmla="*/ 10519585 w 10519585"/>
              <a:gd name="connsiteY7" fmla="*/ 1810065 h 2519784"/>
              <a:gd name="connsiteX8" fmla="*/ 10519585 w 10519585"/>
              <a:gd name="connsiteY8" fmla="*/ 2172078 h 2519784"/>
              <a:gd name="connsiteX9" fmla="*/ 2833760 w 10519585"/>
              <a:gd name="connsiteY9" fmla="*/ 2172078 h 2519784"/>
              <a:gd name="connsiteX10" fmla="*/ 2750766 w 10519585"/>
              <a:gd name="connsiteY10" fmla="*/ 2519784 h 2519784"/>
              <a:gd name="connsiteX11" fmla="*/ 1753264 w 10519585"/>
              <a:gd name="connsiteY11" fmla="*/ 2172078 h 2519784"/>
              <a:gd name="connsiteX12" fmla="*/ 0 w 10519585"/>
              <a:gd name="connsiteY12" fmla="*/ 2172078 h 2519784"/>
              <a:gd name="connsiteX13" fmla="*/ 0 w 10519585"/>
              <a:gd name="connsiteY13" fmla="*/ 1810065 h 2519784"/>
              <a:gd name="connsiteX14" fmla="*/ 0 w 10519585"/>
              <a:gd name="connsiteY14" fmla="*/ 1267046 h 2519784"/>
              <a:gd name="connsiteX15" fmla="*/ 0 w 10519585"/>
              <a:gd name="connsiteY15" fmla="*/ 1267046 h 2519784"/>
              <a:gd name="connsiteX16" fmla="*/ 0 w 10519585"/>
              <a:gd name="connsiteY16" fmla="*/ 0 h 2519784"/>
              <a:gd name="connsiteX0" fmla="*/ 0 w 10519585"/>
              <a:gd name="connsiteY0" fmla="*/ 0 h 2519784"/>
              <a:gd name="connsiteX1" fmla="*/ 1753264 w 10519585"/>
              <a:gd name="connsiteY1" fmla="*/ 0 h 2519784"/>
              <a:gd name="connsiteX2" fmla="*/ 1753264 w 10519585"/>
              <a:gd name="connsiteY2" fmla="*/ 0 h 2519784"/>
              <a:gd name="connsiteX3" fmla="*/ 4383160 w 10519585"/>
              <a:gd name="connsiteY3" fmla="*/ 0 h 2519784"/>
              <a:gd name="connsiteX4" fmla="*/ 10519585 w 10519585"/>
              <a:gd name="connsiteY4" fmla="*/ 0 h 2519784"/>
              <a:gd name="connsiteX5" fmla="*/ 10519585 w 10519585"/>
              <a:gd name="connsiteY5" fmla="*/ 1267046 h 2519784"/>
              <a:gd name="connsiteX6" fmla="*/ 10519585 w 10519585"/>
              <a:gd name="connsiteY6" fmla="*/ 1267046 h 2519784"/>
              <a:gd name="connsiteX7" fmla="*/ 10519585 w 10519585"/>
              <a:gd name="connsiteY7" fmla="*/ 1810065 h 2519784"/>
              <a:gd name="connsiteX8" fmla="*/ 10519585 w 10519585"/>
              <a:gd name="connsiteY8" fmla="*/ 2172078 h 2519784"/>
              <a:gd name="connsiteX9" fmla="*/ 2833760 w 10519585"/>
              <a:gd name="connsiteY9" fmla="*/ 2172078 h 2519784"/>
              <a:gd name="connsiteX10" fmla="*/ 2750766 w 10519585"/>
              <a:gd name="connsiteY10" fmla="*/ 2519784 h 2519784"/>
              <a:gd name="connsiteX11" fmla="*/ 2419048 w 10519585"/>
              <a:gd name="connsiteY11" fmla="*/ 2184778 h 2519784"/>
              <a:gd name="connsiteX12" fmla="*/ 0 w 10519585"/>
              <a:gd name="connsiteY12" fmla="*/ 2172078 h 2519784"/>
              <a:gd name="connsiteX13" fmla="*/ 0 w 10519585"/>
              <a:gd name="connsiteY13" fmla="*/ 1810065 h 2519784"/>
              <a:gd name="connsiteX14" fmla="*/ 0 w 10519585"/>
              <a:gd name="connsiteY14" fmla="*/ 1267046 h 2519784"/>
              <a:gd name="connsiteX15" fmla="*/ 0 w 10519585"/>
              <a:gd name="connsiteY15" fmla="*/ 1267046 h 2519784"/>
              <a:gd name="connsiteX16" fmla="*/ 0 w 10519585"/>
              <a:gd name="connsiteY16" fmla="*/ 0 h 2519784"/>
              <a:gd name="connsiteX0" fmla="*/ 0 w 10519585"/>
              <a:gd name="connsiteY0" fmla="*/ 0 h 2519784"/>
              <a:gd name="connsiteX1" fmla="*/ 1753264 w 10519585"/>
              <a:gd name="connsiteY1" fmla="*/ 0 h 2519784"/>
              <a:gd name="connsiteX2" fmla="*/ 1753264 w 10519585"/>
              <a:gd name="connsiteY2" fmla="*/ 0 h 2519784"/>
              <a:gd name="connsiteX3" fmla="*/ 4383160 w 10519585"/>
              <a:gd name="connsiteY3" fmla="*/ 0 h 2519784"/>
              <a:gd name="connsiteX4" fmla="*/ 10519585 w 10519585"/>
              <a:gd name="connsiteY4" fmla="*/ 0 h 2519784"/>
              <a:gd name="connsiteX5" fmla="*/ 10519585 w 10519585"/>
              <a:gd name="connsiteY5" fmla="*/ 1267046 h 2519784"/>
              <a:gd name="connsiteX6" fmla="*/ 10519585 w 10519585"/>
              <a:gd name="connsiteY6" fmla="*/ 1267046 h 2519784"/>
              <a:gd name="connsiteX7" fmla="*/ 10519585 w 10519585"/>
              <a:gd name="connsiteY7" fmla="*/ 1810065 h 2519784"/>
              <a:gd name="connsiteX8" fmla="*/ 10519585 w 10519585"/>
              <a:gd name="connsiteY8" fmla="*/ 2172078 h 2519784"/>
              <a:gd name="connsiteX9" fmla="*/ 2833760 w 10519585"/>
              <a:gd name="connsiteY9" fmla="*/ 2172078 h 2519784"/>
              <a:gd name="connsiteX10" fmla="*/ 2750766 w 10519585"/>
              <a:gd name="connsiteY10" fmla="*/ 2519784 h 2519784"/>
              <a:gd name="connsiteX11" fmla="*/ 496635 w 10519585"/>
              <a:gd name="connsiteY11" fmla="*/ 2196480 h 2519784"/>
              <a:gd name="connsiteX12" fmla="*/ 0 w 10519585"/>
              <a:gd name="connsiteY12" fmla="*/ 2172078 h 2519784"/>
              <a:gd name="connsiteX13" fmla="*/ 0 w 10519585"/>
              <a:gd name="connsiteY13" fmla="*/ 1810065 h 2519784"/>
              <a:gd name="connsiteX14" fmla="*/ 0 w 10519585"/>
              <a:gd name="connsiteY14" fmla="*/ 1267046 h 2519784"/>
              <a:gd name="connsiteX15" fmla="*/ 0 w 10519585"/>
              <a:gd name="connsiteY15" fmla="*/ 1267046 h 2519784"/>
              <a:gd name="connsiteX16" fmla="*/ 0 w 10519585"/>
              <a:gd name="connsiteY16" fmla="*/ 0 h 2519784"/>
              <a:gd name="connsiteX0" fmla="*/ 0 w 10519585"/>
              <a:gd name="connsiteY0" fmla="*/ 0 h 2894244"/>
              <a:gd name="connsiteX1" fmla="*/ 1753264 w 10519585"/>
              <a:gd name="connsiteY1" fmla="*/ 0 h 2894244"/>
              <a:gd name="connsiteX2" fmla="*/ 1753264 w 10519585"/>
              <a:gd name="connsiteY2" fmla="*/ 0 h 2894244"/>
              <a:gd name="connsiteX3" fmla="*/ 4383160 w 10519585"/>
              <a:gd name="connsiteY3" fmla="*/ 0 h 2894244"/>
              <a:gd name="connsiteX4" fmla="*/ 10519585 w 10519585"/>
              <a:gd name="connsiteY4" fmla="*/ 0 h 2894244"/>
              <a:gd name="connsiteX5" fmla="*/ 10519585 w 10519585"/>
              <a:gd name="connsiteY5" fmla="*/ 1267046 h 2894244"/>
              <a:gd name="connsiteX6" fmla="*/ 10519585 w 10519585"/>
              <a:gd name="connsiteY6" fmla="*/ 1267046 h 2894244"/>
              <a:gd name="connsiteX7" fmla="*/ 10519585 w 10519585"/>
              <a:gd name="connsiteY7" fmla="*/ 1810065 h 2894244"/>
              <a:gd name="connsiteX8" fmla="*/ 10519585 w 10519585"/>
              <a:gd name="connsiteY8" fmla="*/ 2172078 h 2894244"/>
              <a:gd name="connsiteX9" fmla="*/ 2833760 w 10519585"/>
              <a:gd name="connsiteY9" fmla="*/ 2172078 h 2894244"/>
              <a:gd name="connsiteX10" fmla="*/ 1087401 w 10519585"/>
              <a:gd name="connsiteY10" fmla="*/ 2894244 h 2894244"/>
              <a:gd name="connsiteX11" fmla="*/ 496635 w 10519585"/>
              <a:gd name="connsiteY11" fmla="*/ 2196480 h 2894244"/>
              <a:gd name="connsiteX12" fmla="*/ 0 w 10519585"/>
              <a:gd name="connsiteY12" fmla="*/ 2172078 h 2894244"/>
              <a:gd name="connsiteX13" fmla="*/ 0 w 10519585"/>
              <a:gd name="connsiteY13" fmla="*/ 1810065 h 2894244"/>
              <a:gd name="connsiteX14" fmla="*/ 0 w 10519585"/>
              <a:gd name="connsiteY14" fmla="*/ 1267046 h 2894244"/>
              <a:gd name="connsiteX15" fmla="*/ 0 w 10519585"/>
              <a:gd name="connsiteY15" fmla="*/ 1267046 h 2894244"/>
              <a:gd name="connsiteX16" fmla="*/ 0 w 10519585"/>
              <a:gd name="connsiteY16" fmla="*/ 0 h 2894244"/>
              <a:gd name="connsiteX0" fmla="*/ 0 w 10519585"/>
              <a:gd name="connsiteY0" fmla="*/ 0 h 2894244"/>
              <a:gd name="connsiteX1" fmla="*/ 1753264 w 10519585"/>
              <a:gd name="connsiteY1" fmla="*/ 0 h 2894244"/>
              <a:gd name="connsiteX2" fmla="*/ 1753264 w 10519585"/>
              <a:gd name="connsiteY2" fmla="*/ 0 h 2894244"/>
              <a:gd name="connsiteX3" fmla="*/ 4383160 w 10519585"/>
              <a:gd name="connsiteY3" fmla="*/ 0 h 2894244"/>
              <a:gd name="connsiteX4" fmla="*/ 10519585 w 10519585"/>
              <a:gd name="connsiteY4" fmla="*/ 0 h 2894244"/>
              <a:gd name="connsiteX5" fmla="*/ 10519585 w 10519585"/>
              <a:gd name="connsiteY5" fmla="*/ 1267046 h 2894244"/>
              <a:gd name="connsiteX6" fmla="*/ 10519585 w 10519585"/>
              <a:gd name="connsiteY6" fmla="*/ 1267046 h 2894244"/>
              <a:gd name="connsiteX7" fmla="*/ 10519585 w 10519585"/>
              <a:gd name="connsiteY7" fmla="*/ 1810065 h 2894244"/>
              <a:gd name="connsiteX8" fmla="*/ 10519585 w 10519585"/>
              <a:gd name="connsiteY8" fmla="*/ 2172078 h 2894244"/>
              <a:gd name="connsiteX9" fmla="*/ 1443078 w 10519585"/>
              <a:gd name="connsiteY9" fmla="*/ 2207184 h 2894244"/>
              <a:gd name="connsiteX10" fmla="*/ 1087401 w 10519585"/>
              <a:gd name="connsiteY10" fmla="*/ 2894244 h 2894244"/>
              <a:gd name="connsiteX11" fmla="*/ 496635 w 10519585"/>
              <a:gd name="connsiteY11" fmla="*/ 2196480 h 2894244"/>
              <a:gd name="connsiteX12" fmla="*/ 0 w 10519585"/>
              <a:gd name="connsiteY12" fmla="*/ 2172078 h 2894244"/>
              <a:gd name="connsiteX13" fmla="*/ 0 w 10519585"/>
              <a:gd name="connsiteY13" fmla="*/ 1810065 h 2894244"/>
              <a:gd name="connsiteX14" fmla="*/ 0 w 10519585"/>
              <a:gd name="connsiteY14" fmla="*/ 1267046 h 2894244"/>
              <a:gd name="connsiteX15" fmla="*/ 0 w 10519585"/>
              <a:gd name="connsiteY15" fmla="*/ 1267046 h 2894244"/>
              <a:gd name="connsiteX16" fmla="*/ 0 w 10519585"/>
              <a:gd name="connsiteY16" fmla="*/ 0 h 2894244"/>
              <a:gd name="connsiteX0" fmla="*/ 0 w 10519585"/>
              <a:gd name="connsiteY0" fmla="*/ 0 h 2765523"/>
              <a:gd name="connsiteX1" fmla="*/ 1753264 w 10519585"/>
              <a:gd name="connsiteY1" fmla="*/ 0 h 2765523"/>
              <a:gd name="connsiteX2" fmla="*/ 1753264 w 10519585"/>
              <a:gd name="connsiteY2" fmla="*/ 0 h 2765523"/>
              <a:gd name="connsiteX3" fmla="*/ 4383160 w 10519585"/>
              <a:gd name="connsiteY3" fmla="*/ 0 h 2765523"/>
              <a:gd name="connsiteX4" fmla="*/ 10519585 w 10519585"/>
              <a:gd name="connsiteY4" fmla="*/ 0 h 2765523"/>
              <a:gd name="connsiteX5" fmla="*/ 10519585 w 10519585"/>
              <a:gd name="connsiteY5" fmla="*/ 1267046 h 2765523"/>
              <a:gd name="connsiteX6" fmla="*/ 10519585 w 10519585"/>
              <a:gd name="connsiteY6" fmla="*/ 1267046 h 2765523"/>
              <a:gd name="connsiteX7" fmla="*/ 10519585 w 10519585"/>
              <a:gd name="connsiteY7" fmla="*/ 1810065 h 2765523"/>
              <a:gd name="connsiteX8" fmla="*/ 10519585 w 10519585"/>
              <a:gd name="connsiteY8" fmla="*/ 2172078 h 2765523"/>
              <a:gd name="connsiteX9" fmla="*/ 1443078 w 10519585"/>
              <a:gd name="connsiteY9" fmla="*/ 2207184 h 2765523"/>
              <a:gd name="connsiteX10" fmla="*/ 1019230 w 10519585"/>
              <a:gd name="connsiteY10" fmla="*/ 2765523 h 2765523"/>
              <a:gd name="connsiteX11" fmla="*/ 496635 w 10519585"/>
              <a:gd name="connsiteY11" fmla="*/ 2196480 h 2765523"/>
              <a:gd name="connsiteX12" fmla="*/ 0 w 10519585"/>
              <a:gd name="connsiteY12" fmla="*/ 2172078 h 2765523"/>
              <a:gd name="connsiteX13" fmla="*/ 0 w 10519585"/>
              <a:gd name="connsiteY13" fmla="*/ 1810065 h 2765523"/>
              <a:gd name="connsiteX14" fmla="*/ 0 w 10519585"/>
              <a:gd name="connsiteY14" fmla="*/ 1267046 h 2765523"/>
              <a:gd name="connsiteX15" fmla="*/ 0 w 10519585"/>
              <a:gd name="connsiteY15" fmla="*/ 1267046 h 2765523"/>
              <a:gd name="connsiteX16" fmla="*/ 0 w 10519585"/>
              <a:gd name="connsiteY16" fmla="*/ 0 h 276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19585" h="2765523">
                <a:moveTo>
                  <a:pt x="0" y="0"/>
                </a:moveTo>
                <a:lnTo>
                  <a:pt x="1753264" y="0"/>
                </a:lnTo>
                <a:lnTo>
                  <a:pt x="1753264" y="0"/>
                </a:lnTo>
                <a:lnTo>
                  <a:pt x="4383160" y="0"/>
                </a:lnTo>
                <a:lnTo>
                  <a:pt x="10519585" y="0"/>
                </a:lnTo>
                <a:lnTo>
                  <a:pt x="10519585" y="1267046"/>
                </a:lnTo>
                <a:lnTo>
                  <a:pt x="10519585" y="1267046"/>
                </a:lnTo>
                <a:lnTo>
                  <a:pt x="10519585" y="1810065"/>
                </a:lnTo>
                <a:lnTo>
                  <a:pt x="10519585" y="2172078"/>
                </a:lnTo>
                <a:lnTo>
                  <a:pt x="1443078" y="2207184"/>
                </a:lnTo>
                <a:lnTo>
                  <a:pt x="1019230" y="2765523"/>
                </a:lnTo>
                <a:lnTo>
                  <a:pt x="496635" y="2196480"/>
                </a:lnTo>
                <a:lnTo>
                  <a:pt x="0" y="2172078"/>
                </a:lnTo>
                <a:lnTo>
                  <a:pt x="0" y="1810065"/>
                </a:lnTo>
                <a:lnTo>
                  <a:pt x="0" y="1267046"/>
                </a:lnTo>
                <a:lnTo>
                  <a:pt x="0" y="1267046"/>
                </a:lnTo>
                <a:lnTo>
                  <a:pt x="0" y="0"/>
                </a:lnTo>
                <a:close/>
              </a:path>
            </a:pathLst>
          </a:custGeom>
          <a:solidFill>
            <a:schemeClr val="accent4">
              <a:lumMod val="20000"/>
              <a:lumOff val="80000"/>
            </a:schemeClr>
          </a:solidFill>
          <a:ln w="66675">
            <a:solidFill>
              <a:schemeClr val="tx1"/>
            </a:solidFill>
          </a:ln>
          <a:effectLst>
            <a:outerShdw blurRad="266700" dist="2286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AC6BFAC-C737-FC4B-AAA4-761252699250}"/>
              </a:ext>
            </a:extLst>
          </p:cNvPr>
          <p:cNvSpPr txBox="1"/>
          <p:nvPr/>
        </p:nvSpPr>
        <p:spPr>
          <a:xfrm>
            <a:off x="1141608" y="1803015"/>
            <a:ext cx="9829801" cy="2108269"/>
          </a:xfrm>
          <a:prstGeom prst="rect">
            <a:avLst/>
          </a:prstGeom>
          <a:noFill/>
        </p:spPr>
        <p:txBody>
          <a:bodyPr wrap="square" rtlCol="0">
            <a:spAutoFit/>
          </a:bodyPr>
          <a:lstStyle/>
          <a:p>
            <a:pPr>
              <a:lnSpc>
                <a:spcPts val="4000"/>
              </a:lnSpc>
            </a:pPr>
            <a:r>
              <a:rPr lang="en-US" sz="2400" dirty="0">
                <a:latin typeface="Avenir Next" panose="020B0503020202020204" pitchFamily="34" charset="0"/>
              </a:rPr>
              <a:t>While we don’t necessarily have to produce a </a:t>
            </a:r>
            <a:r>
              <a:rPr lang="en-US" sz="2400" b="1" dirty="0">
                <a:solidFill>
                  <a:schemeClr val="accent1">
                    <a:lumMod val="75000"/>
                  </a:schemeClr>
                </a:solidFill>
                <a:latin typeface="Avenir Next" panose="020B0503020202020204" pitchFamily="34" charset="0"/>
              </a:rPr>
              <a:t>Y </a:t>
            </a:r>
            <a:r>
              <a:rPr lang="en-US" sz="2400" dirty="0">
                <a:latin typeface="Avenir Next" panose="020B0503020202020204" pitchFamily="34" charset="0"/>
              </a:rPr>
              <a:t>for every NLP problem (i.e., supervised learning), most interesting problems do.</a:t>
            </a:r>
          </a:p>
          <a:p>
            <a:pPr>
              <a:lnSpc>
                <a:spcPts val="4000"/>
              </a:lnSpc>
            </a:pPr>
            <a:endParaRPr lang="en-US" sz="2400" dirty="0">
              <a:latin typeface="Avenir Next" panose="020B0503020202020204" pitchFamily="34" charset="0"/>
            </a:endParaRPr>
          </a:p>
          <a:p>
            <a:pPr>
              <a:lnSpc>
                <a:spcPts val="4000"/>
              </a:lnSpc>
            </a:pPr>
            <a:r>
              <a:rPr lang="en-US" sz="2400" dirty="0">
                <a:latin typeface="Avenir Next" panose="020B0503020202020204" pitchFamily="34" charset="0"/>
              </a:rPr>
              <a:t>Luckily, we have tons of (</a:t>
            </a:r>
            <a:r>
              <a:rPr lang="en-US" sz="2400" b="1" dirty="0">
                <a:solidFill>
                  <a:schemeClr val="accent1">
                    <a:lumMod val="75000"/>
                  </a:schemeClr>
                </a:solidFill>
                <a:latin typeface="Avenir Next" panose="020B0503020202020204" pitchFamily="34" charset="0"/>
              </a:rPr>
              <a:t>X</a:t>
            </a:r>
            <a:r>
              <a:rPr lang="en-US" sz="2400" dirty="0">
                <a:latin typeface="Avenir Next" panose="020B0503020202020204" pitchFamily="34" charset="0"/>
              </a:rPr>
              <a:t>,</a:t>
            </a:r>
            <a:r>
              <a:rPr lang="en-US" sz="2400" b="1" dirty="0">
                <a:solidFill>
                  <a:schemeClr val="accent1">
                    <a:lumMod val="75000"/>
                  </a:schemeClr>
                </a:solidFill>
                <a:latin typeface="Avenir Next" panose="020B0503020202020204" pitchFamily="34" charset="0"/>
              </a:rPr>
              <a:t> Y</a:t>
            </a:r>
            <a:r>
              <a:rPr lang="en-US" sz="2400" dirty="0">
                <a:latin typeface="Avenir Next" panose="020B0503020202020204" pitchFamily="34" charset="0"/>
              </a:rPr>
              <a:t>) data pairs, right? Kind of.  </a:t>
            </a:r>
            <a:endParaRPr lang="en-US" sz="2400" dirty="0"/>
          </a:p>
        </p:txBody>
      </p:sp>
    </p:spTree>
    <p:extLst>
      <p:ext uri="{BB962C8B-B14F-4D97-AF65-F5344CB8AC3E}">
        <p14:creationId xmlns:p14="http://schemas.microsoft.com/office/powerpoint/2010/main" val="342003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What’s in the box?!</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19</a:t>
            </a:fld>
            <a:endParaRPr lang="en-US"/>
          </a:p>
        </p:txBody>
      </p:sp>
      <p:pic>
        <p:nvPicPr>
          <p:cNvPr id="16" name="Picture 15">
            <a:extLst>
              <a:ext uri="{FF2B5EF4-FFF2-40B4-BE49-F238E27FC236}">
                <a16:creationId xmlns:a16="http://schemas.microsoft.com/office/drawing/2014/main" id="{11F47A46-F8D7-4343-8FEB-347F38E46731}"/>
              </a:ext>
            </a:extLst>
          </p:cNvPr>
          <p:cNvPicPr>
            <a:picLocks noChangeAspect="1"/>
          </p:cNvPicPr>
          <p:nvPr/>
        </p:nvPicPr>
        <p:blipFill rotWithShape="1">
          <a:blip r:embed="rId2"/>
          <a:srcRect r="68289" b="15627"/>
          <a:stretch/>
        </p:blipFill>
        <p:spPr>
          <a:xfrm>
            <a:off x="1491638" y="2751549"/>
            <a:ext cx="1658471" cy="1661561"/>
          </a:xfrm>
          <a:prstGeom prst="rect">
            <a:avLst/>
          </a:prstGeom>
        </p:spPr>
      </p:pic>
      <p:sp>
        <p:nvSpPr>
          <p:cNvPr id="19" name="Rectangle 18">
            <a:extLst>
              <a:ext uri="{FF2B5EF4-FFF2-40B4-BE49-F238E27FC236}">
                <a16:creationId xmlns:a16="http://schemas.microsoft.com/office/drawing/2014/main" id="{AF71926B-210A-3E4F-904A-2EE644016616}"/>
              </a:ext>
            </a:extLst>
          </p:cNvPr>
          <p:cNvSpPr/>
          <p:nvPr/>
        </p:nvSpPr>
        <p:spPr>
          <a:xfrm>
            <a:off x="4727388" y="2778876"/>
            <a:ext cx="1929382" cy="1163698"/>
          </a:xfrm>
          <a:prstGeom prst="rect">
            <a:avLst/>
          </a:prstGeom>
          <a:solidFill>
            <a:schemeClr val="bg2">
              <a:lumMod val="25000"/>
            </a:schemeClr>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venir Book" panose="02000503020000020003" pitchFamily="2" charset="0"/>
              </a:rPr>
              <a:t>?</a:t>
            </a:r>
          </a:p>
        </p:txBody>
      </p:sp>
      <p:sp>
        <p:nvSpPr>
          <p:cNvPr id="20" name="Down Arrow 19">
            <a:extLst>
              <a:ext uri="{FF2B5EF4-FFF2-40B4-BE49-F238E27FC236}">
                <a16:creationId xmlns:a16="http://schemas.microsoft.com/office/drawing/2014/main" id="{3204C097-9458-1249-9CE7-F668B56E44C0}"/>
              </a:ext>
            </a:extLst>
          </p:cNvPr>
          <p:cNvSpPr/>
          <p:nvPr/>
        </p:nvSpPr>
        <p:spPr>
          <a:xfrm rot="16200000">
            <a:off x="3599998" y="2895547"/>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75316F79-7357-914A-9F59-CE8DE576B484}"/>
              </a:ext>
            </a:extLst>
          </p:cNvPr>
          <p:cNvSpPr/>
          <p:nvPr/>
        </p:nvSpPr>
        <p:spPr>
          <a:xfrm rot="16200000">
            <a:off x="7315313" y="2897365"/>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75AB67AB-B5DA-F848-841C-44B6EE39A0C3}"/>
              </a:ext>
            </a:extLst>
          </p:cNvPr>
          <p:cNvSpPr txBox="1">
            <a:spLocks/>
          </p:cNvSpPr>
          <p:nvPr/>
        </p:nvSpPr>
        <p:spPr>
          <a:xfrm>
            <a:off x="1181099" y="444255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English sentences</a:t>
            </a:r>
          </a:p>
        </p:txBody>
      </p:sp>
      <p:sp>
        <p:nvSpPr>
          <p:cNvPr id="26" name="Title 1">
            <a:extLst>
              <a:ext uri="{FF2B5EF4-FFF2-40B4-BE49-F238E27FC236}">
                <a16:creationId xmlns:a16="http://schemas.microsoft.com/office/drawing/2014/main" id="{4B38CE1C-1ADF-174C-AE2C-2301B524E9B4}"/>
              </a:ext>
            </a:extLst>
          </p:cNvPr>
          <p:cNvSpPr txBox="1">
            <a:spLocks/>
          </p:cNvSpPr>
          <p:nvPr/>
        </p:nvSpPr>
        <p:spPr>
          <a:xfrm>
            <a:off x="8154093" y="442839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Spanish sentences</a:t>
            </a:r>
          </a:p>
        </p:txBody>
      </p:sp>
      <p:sp>
        <p:nvSpPr>
          <p:cNvPr id="27" name="Title 1">
            <a:extLst>
              <a:ext uri="{FF2B5EF4-FFF2-40B4-BE49-F238E27FC236}">
                <a16:creationId xmlns:a16="http://schemas.microsoft.com/office/drawing/2014/main" id="{870510DE-4DFD-0242-AA6B-D171D9EC7634}"/>
              </a:ext>
            </a:extLst>
          </p:cNvPr>
          <p:cNvSpPr txBox="1">
            <a:spLocks/>
          </p:cNvSpPr>
          <p:nvPr/>
        </p:nvSpPr>
        <p:spPr>
          <a:xfrm>
            <a:off x="4489582" y="4428391"/>
            <a:ext cx="2563428"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Model</a:t>
            </a:r>
          </a:p>
        </p:txBody>
      </p:sp>
      <p:pic>
        <p:nvPicPr>
          <p:cNvPr id="17" name="Picture 16">
            <a:extLst>
              <a:ext uri="{FF2B5EF4-FFF2-40B4-BE49-F238E27FC236}">
                <a16:creationId xmlns:a16="http://schemas.microsoft.com/office/drawing/2014/main" id="{593F811B-F5DF-3845-86A9-C76918D659A5}"/>
              </a:ext>
            </a:extLst>
          </p:cNvPr>
          <p:cNvPicPr>
            <a:picLocks noChangeAspect="1"/>
          </p:cNvPicPr>
          <p:nvPr/>
        </p:nvPicPr>
        <p:blipFill rotWithShape="1">
          <a:blip r:embed="rId2"/>
          <a:srcRect r="68289" b="15627"/>
          <a:stretch/>
        </p:blipFill>
        <p:spPr>
          <a:xfrm>
            <a:off x="8403156" y="2598219"/>
            <a:ext cx="1658471" cy="1661561"/>
          </a:xfrm>
          <a:prstGeom prst="rect">
            <a:avLst/>
          </a:prstGeom>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1DF29B1F-A984-C14A-831B-D2CC86A164E8}"/>
                  </a:ext>
                </a:extLst>
              </p:cNvPr>
              <p:cNvSpPr/>
              <p:nvPr/>
            </p:nvSpPr>
            <p:spPr>
              <a:xfrm>
                <a:off x="5077167" y="5281026"/>
                <a:ext cx="12298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𝑓</m:t>
                      </m:r>
                      <m:d>
                        <m:dPr>
                          <m:ctrlPr>
                            <a:rPr lang="en-US" sz="3200" b="1" i="1">
                              <a:latin typeface="Cambria Math" panose="02040503050406030204" pitchFamily="18" charset="0"/>
                            </a:rPr>
                          </m:ctrlPr>
                        </m:dPr>
                        <m:e>
                          <m:r>
                            <a:rPr lang="en-US" sz="3200" b="1" i="1">
                              <a:solidFill>
                                <a:schemeClr val="accent1">
                                  <a:lumMod val="75000"/>
                                </a:schemeClr>
                              </a:solidFill>
                              <a:latin typeface="Cambria Math" panose="02040503050406030204" pitchFamily="18" charset="0"/>
                            </a:rPr>
                            <m:t>𝑿</m:t>
                          </m:r>
                        </m:e>
                      </m:d>
                      <m:r>
                        <a:rPr lang="en-US" sz="3200" i="1">
                          <a:latin typeface="Cambria Math" panose="02040503050406030204" pitchFamily="18" charset="0"/>
                        </a:rPr>
                        <m:t> </m:t>
                      </m:r>
                    </m:oMath>
                  </m:oMathPara>
                </a14:m>
                <a:endParaRPr lang="en-US" sz="3200" dirty="0"/>
              </a:p>
            </p:txBody>
          </p:sp>
        </mc:Choice>
        <mc:Fallback xmlns="">
          <p:sp>
            <p:nvSpPr>
              <p:cNvPr id="18" name="Rectangle 17">
                <a:extLst>
                  <a:ext uri="{FF2B5EF4-FFF2-40B4-BE49-F238E27FC236}">
                    <a16:creationId xmlns:a16="http://schemas.microsoft.com/office/drawing/2014/main" id="{1DF29B1F-A984-C14A-831B-D2CC86A164E8}"/>
                  </a:ext>
                </a:extLst>
              </p:cNvPr>
              <p:cNvSpPr>
                <a:spLocks noRot="1" noChangeAspect="1" noMove="1" noResize="1" noEditPoints="1" noAdjustHandles="1" noChangeArrowheads="1" noChangeShapeType="1" noTextEdit="1"/>
              </p:cNvSpPr>
              <p:nvPr/>
            </p:nvSpPr>
            <p:spPr>
              <a:xfrm>
                <a:off x="5077167" y="5281026"/>
                <a:ext cx="1229824" cy="584775"/>
              </a:xfrm>
              <a:prstGeom prst="rect">
                <a:avLst/>
              </a:prstGeom>
              <a:blipFill>
                <a:blip r:embed="rId3"/>
                <a:stretch>
                  <a:fillRect l="-3061" r="-5102" b="-2340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D9B7FD0-00BF-DF48-A5AE-BF784553B429}"/>
              </a:ext>
            </a:extLst>
          </p:cNvPr>
          <p:cNvSpPr txBox="1"/>
          <p:nvPr/>
        </p:nvSpPr>
        <p:spPr>
          <a:xfrm>
            <a:off x="1786776" y="5343876"/>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X</a:t>
            </a:r>
          </a:p>
        </p:txBody>
      </p:sp>
      <p:sp>
        <p:nvSpPr>
          <p:cNvPr id="22" name="TextBox 21">
            <a:extLst>
              <a:ext uri="{FF2B5EF4-FFF2-40B4-BE49-F238E27FC236}">
                <a16:creationId xmlns:a16="http://schemas.microsoft.com/office/drawing/2014/main" id="{0CDA349C-04A7-D34B-82D8-C8539B59A502}"/>
              </a:ext>
            </a:extLst>
          </p:cNvPr>
          <p:cNvSpPr txBox="1"/>
          <p:nvPr/>
        </p:nvSpPr>
        <p:spPr>
          <a:xfrm>
            <a:off x="8881692" y="5286452"/>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Y</a:t>
            </a:r>
          </a:p>
        </p:txBody>
      </p:sp>
      <p:sp>
        <p:nvSpPr>
          <p:cNvPr id="28" name="Rectangle 27">
            <a:extLst>
              <a:ext uri="{FF2B5EF4-FFF2-40B4-BE49-F238E27FC236}">
                <a16:creationId xmlns:a16="http://schemas.microsoft.com/office/drawing/2014/main" id="{1983EF81-3305-CE43-A0BA-773B8F6C0752}"/>
              </a:ext>
            </a:extLst>
          </p:cNvPr>
          <p:cNvSpPr/>
          <p:nvPr/>
        </p:nvSpPr>
        <p:spPr>
          <a:xfrm>
            <a:off x="386541" y="1938528"/>
            <a:ext cx="3944608" cy="46240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735E607-6E31-8241-ADAF-49AB566913CD}"/>
              </a:ext>
            </a:extLst>
          </p:cNvPr>
          <p:cNvSpPr/>
          <p:nvPr/>
        </p:nvSpPr>
        <p:spPr>
          <a:xfrm>
            <a:off x="6880345" y="2004558"/>
            <a:ext cx="5153586" cy="46240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Se7en GIFs | Tenor">
            <a:extLst>
              <a:ext uri="{FF2B5EF4-FFF2-40B4-BE49-F238E27FC236}">
                <a16:creationId xmlns:a16="http://schemas.microsoft.com/office/drawing/2014/main" id="{3B7432EB-6295-4B4E-BF94-98D1D6EB0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5996" y="636777"/>
            <a:ext cx="3439596" cy="2579697"/>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C9FBA17A-0C97-4B4D-B9A7-6A98289E29F3}"/>
              </a:ext>
            </a:extLst>
          </p:cNvPr>
          <p:cNvSpPr txBox="1">
            <a:spLocks/>
          </p:cNvSpPr>
          <p:nvPr/>
        </p:nvSpPr>
        <p:spPr>
          <a:xfrm>
            <a:off x="476632" y="1408032"/>
            <a:ext cx="4027181" cy="4227363"/>
          </a:xfrm>
          <a:prstGeom prst="rect">
            <a:avLst/>
          </a:prstGeom>
          <a:solidFill>
            <a:schemeClr val="bg1"/>
          </a:solidFill>
          <a:ln w="63500">
            <a:solidFill>
              <a:schemeClr val="tx1">
                <a:lumMod val="85000"/>
                <a:lumOff val="15000"/>
              </a:schemeClr>
            </a:solidFill>
          </a:ln>
          <a:effectLst>
            <a:outerShdw blurRad="172342" dist="50800" dir="5400000" sx="101000" sy="101000" algn="ctr" rotWithShape="0">
              <a:srgbClr val="000000">
                <a:alpha val="33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nSpc>
                <a:spcPct val="150000"/>
              </a:lnSpc>
            </a:pPr>
            <a:r>
              <a:rPr lang="en-US" sz="2000" dirty="0"/>
              <a:t>Our computational model could be anything:</a:t>
            </a:r>
          </a:p>
          <a:p>
            <a:pPr marL="342900" indent="-342900">
              <a:lnSpc>
                <a:spcPct val="150000"/>
              </a:lnSpc>
              <a:buFont typeface="Arial" panose="020B0604020202020204" pitchFamily="34" charset="0"/>
              <a:buChar char="•"/>
            </a:pPr>
            <a:r>
              <a:rPr lang="en-US" sz="2000" dirty="0"/>
              <a:t>Rule-based system</a:t>
            </a:r>
          </a:p>
          <a:p>
            <a:pPr marL="342900" indent="-342900">
              <a:lnSpc>
                <a:spcPct val="150000"/>
              </a:lnSpc>
              <a:buFont typeface="Arial" panose="020B0604020202020204" pitchFamily="34" charset="0"/>
              <a:buChar char="•"/>
            </a:pPr>
            <a:r>
              <a:rPr lang="en-US" sz="2000" dirty="0"/>
              <a:t>CRF</a:t>
            </a:r>
          </a:p>
          <a:p>
            <a:pPr marL="342900" indent="-342900">
              <a:lnSpc>
                <a:spcPct val="150000"/>
              </a:lnSpc>
              <a:buFont typeface="Arial" panose="020B0604020202020204" pitchFamily="34" charset="0"/>
              <a:buChar char="•"/>
            </a:pPr>
            <a:r>
              <a:rPr lang="en-US" sz="2000" dirty="0"/>
              <a:t>HMM</a:t>
            </a:r>
          </a:p>
          <a:p>
            <a:pPr marL="342900" indent="-342900">
              <a:lnSpc>
                <a:spcPct val="150000"/>
              </a:lnSpc>
              <a:buFont typeface="Arial" panose="020B0604020202020204" pitchFamily="34" charset="0"/>
              <a:buChar char="•"/>
            </a:pPr>
            <a:r>
              <a:rPr lang="en-US" sz="2000" dirty="0"/>
              <a:t>Statistical Alignment Model (e.g., IBM Models)</a:t>
            </a:r>
          </a:p>
          <a:p>
            <a:pPr marL="342900" indent="-342900">
              <a:lnSpc>
                <a:spcPct val="150000"/>
              </a:lnSpc>
              <a:buFont typeface="Arial" panose="020B0604020202020204" pitchFamily="34" charset="0"/>
              <a:buChar char="•"/>
            </a:pPr>
            <a:r>
              <a:rPr lang="en-US" sz="2000" dirty="0"/>
              <a:t>Probabilistic Graphical Model</a:t>
            </a:r>
          </a:p>
          <a:p>
            <a:pPr marL="342900" indent="-342900">
              <a:lnSpc>
                <a:spcPct val="150000"/>
              </a:lnSpc>
              <a:buFont typeface="Arial" panose="020B0604020202020204" pitchFamily="34" charset="0"/>
              <a:buChar char="•"/>
            </a:pPr>
            <a:r>
              <a:rPr lang="en-US" sz="2000" dirty="0"/>
              <a:t>Neural Network</a:t>
            </a:r>
          </a:p>
          <a:p>
            <a:pPr marL="342900" indent="-342900">
              <a:lnSpc>
                <a:spcPct val="150000"/>
              </a:lnSpc>
              <a:buFont typeface="Arial" panose="020B0604020202020204" pitchFamily="34" charset="0"/>
              <a:buChar char="•"/>
            </a:pPr>
            <a:endParaRPr lang="en-US" sz="2000" dirty="0"/>
          </a:p>
        </p:txBody>
      </p:sp>
      <p:sp>
        <p:nvSpPr>
          <p:cNvPr id="3" name="Rectangle 2">
            <a:extLst>
              <a:ext uri="{FF2B5EF4-FFF2-40B4-BE49-F238E27FC236}">
                <a16:creationId xmlns:a16="http://schemas.microsoft.com/office/drawing/2014/main" id="{314A6480-91B8-E54E-9B55-A7D88B40353F}"/>
              </a:ext>
            </a:extLst>
          </p:cNvPr>
          <p:cNvSpPr/>
          <p:nvPr/>
        </p:nvSpPr>
        <p:spPr>
          <a:xfrm>
            <a:off x="10485053" y="3227766"/>
            <a:ext cx="1490539" cy="369332"/>
          </a:xfrm>
          <a:prstGeom prst="rect">
            <a:avLst/>
          </a:prstGeom>
        </p:spPr>
        <p:txBody>
          <a:bodyPr wrap="square">
            <a:spAutoFit/>
          </a:bodyPr>
          <a:lstStyle/>
          <a:p>
            <a:r>
              <a:rPr lang="en-US" dirty="0">
                <a:latin typeface="-apple-system"/>
                <a:hlinkClick r:id="rId5"/>
              </a:rPr>
              <a:t>Se7en</a:t>
            </a:r>
            <a:r>
              <a:rPr lang="en-US" dirty="0">
                <a:latin typeface="-apple-system"/>
              </a:rPr>
              <a:t> (1995)</a:t>
            </a:r>
          </a:p>
        </p:txBody>
      </p:sp>
    </p:spTree>
    <p:extLst>
      <p:ext uri="{BB962C8B-B14F-4D97-AF65-F5344CB8AC3E}">
        <p14:creationId xmlns:p14="http://schemas.microsoft.com/office/powerpoint/2010/main" val="3306641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DB92AA-4414-B04D-93DB-EB6D4E2E05AE}"/>
              </a:ext>
            </a:extLst>
          </p:cNvPr>
          <p:cNvSpPr/>
          <p:nvPr/>
        </p:nvSpPr>
        <p:spPr>
          <a:xfrm>
            <a:off x="0" y="0"/>
            <a:ext cx="12192000" cy="6858000"/>
          </a:xfrm>
          <a:prstGeom prst="rect">
            <a:avLst/>
          </a:prstGeom>
          <a:solidFill>
            <a:srgbClr val="FF7C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026" name="Picture 2" descr="Nas – 10 of the best | Music | The Guardian">
            <a:extLst>
              <a:ext uri="{FF2B5EF4-FFF2-40B4-BE49-F238E27FC236}">
                <a16:creationId xmlns:a16="http://schemas.microsoft.com/office/drawing/2014/main" id="{3E0FF821-EC9C-0E47-87E6-677390525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0CCD812-98E4-654D-AFB7-CCC7166FCDA5}"/>
              </a:ext>
            </a:extLst>
          </p:cNvPr>
          <p:cNvSpPr/>
          <p:nvPr/>
        </p:nvSpPr>
        <p:spPr>
          <a:xfrm>
            <a:off x="7042150" y="179136"/>
            <a:ext cx="4965700" cy="5684698"/>
          </a:xfrm>
          <a:prstGeom prst="rect">
            <a:avLst/>
          </a:prstGeom>
          <a:solidFill>
            <a:schemeClr val="bg1"/>
          </a:solidFill>
          <a:ln w="60325">
            <a:solidFill>
              <a:schemeClr val="accent1">
                <a:shade val="50000"/>
              </a:schemeClr>
            </a:solidFill>
          </a:ln>
        </p:spPr>
        <p:txBody>
          <a:bodyPr wrap="square">
            <a:spAutoFit/>
          </a:bodyPr>
          <a:lstStyle/>
          <a:p>
            <a:pPr>
              <a:lnSpc>
                <a:spcPct val="150000"/>
              </a:lnSpc>
            </a:pPr>
            <a:r>
              <a:rPr lang="en-US" sz="2800" b="1" dirty="0">
                <a:solidFill>
                  <a:schemeClr val="tx1">
                    <a:lumMod val="95000"/>
                    <a:lumOff val="5000"/>
                  </a:schemeClr>
                </a:solidFill>
                <a:latin typeface="Avenir Book" panose="02000503020000020003" pitchFamily="2" charset="0"/>
              </a:rPr>
              <a:t>“All I need is one mic [and a team of TFs/CAs, an A/V support staff, teaching resources like Canvas and </a:t>
            </a:r>
            <a:r>
              <a:rPr lang="en-US" sz="2800" b="1" dirty="0" err="1">
                <a:solidFill>
                  <a:schemeClr val="tx1">
                    <a:lumMod val="95000"/>
                    <a:lumOff val="5000"/>
                  </a:schemeClr>
                </a:solidFill>
                <a:latin typeface="Avenir Book" panose="02000503020000020003" pitchFamily="2" charset="0"/>
              </a:rPr>
              <a:t>EdStem</a:t>
            </a:r>
            <a:r>
              <a:rPr lang="en-US" sz="2800" b="1" dirty="0">
                <a:solidFill>
                  <a:schemeClr val="tx1">
                    <a:lumMod val="95000"/>
                    <a:lumOff val="5000"/>
                  </a:schemeClr>
                </a:solidFill>
                <a:latin typeface="Avenir Book" panose="02000503020000020003" pitchFamily="2" charset="0"/>
              </a:rPr>
              <a:t>, and 55 students who are engaged, curious, and motivated]”</a:t>
            </a:r>
          </a:p>
          <a:p>
            <a:pPr>
              <a:lnSpc>
                <a:spcPct val="150000"/>
              </a:lnSpc>
            </a:pPr>
            <a:endParaRPr lang="en-US" sz="2800" b="1" dirty="0">
              <a:solidFill>
                <a:schemeClr val="tx1">
                  <a:lumMod val="95000"/>
                  <a:lumOff val="5000"/>
                </a:schemeClr>
              </a:solidFill>
              <a:latin typeface="Avenir Book" panose="02000503020000020003" pitchFamily="2" charset="0"/>
            </a:endParaRPr>
          </a:p>
          <a:p>
            <a:pPr>
              <a:lnSpc>
                <a:spcPct val="150000"/>
              </a:lnSpc>
            </a:pPr>
            <a:r>
              <a:rPr lang="en-US" sz="2000" b="1" dirty="0">
                <a:solidFill>
                  <a:schemeClr val="tx1">
                    <a:lumMod val="95000"/>
                    <a:lumOff val="5000"/>
                  </a:schemeClr>
                </a:solidFill>
                <a:latin typeface="Avenir Book" panose="02000503020000020003" pitchFamily="2" charset="0"/>
              </a:rPr>
              <a:t>-- Nasir Jones, </a:t>
            </a:r>
            <a:r>
              <a:rPr lang="en-US" sz="2000" b="1" i="1" dirty="0">
                <a:solidFill>
                  <a:schemeClr val="tx1">
                    <a:lumMod val="95000"/>
                    <a:lumOff val="5000"/>
                  </a:schemeClr>
                </a:solidFill>
                <a:latin typeface="Avenir Book" panose="02000503020000020003" pitchFamily="2" charset="0"/>
              </a:rPr>
              <a:t>One Mic</a:t>
            </a:r>
            <a:r>
              <a:rPr lang="en-US" sz="2000" b="1" dirty="0">
                <a:solidFill>
                  <a:schemeClr val="tx1">
                    <a:lumMod val="95000"/>
                    <a:lumOff val="5000"/>
                  </a:schemeClr>
                </a:solidFill>
                <a:latin typeface="Avenir Book" panose="02000503020000020003" pitchFamily="2" charset="0"/>
              </a:rPr>
              <a:t>. April 16, 2002</a:t>
            </a:r>
          </a:p>
        </p:txBody>
      </p:sp>
      <p:sp>
        <p:nvSpPr>
          <p:cNvPr id="5" name="Slide Number Placeholder 4">
            <a:extLst>
              <a:ext uri="{FF2B5EF4-FFF2-40B4-BE49-F238E27FC236}">
                <a16:creationId xmlns:a16="http://schemas.microsoft.com/office/drawing/2014/main" id="{40D72B3B-B881-1F4B-89C6-B0B68CF68565}"/>
              </a:ext>
            </a:extLst>
          </p:cNvPr>
          <p:cNvSpPr>
            <a:spLocks noGrp="1"/>
          </p:cNvSpPr>
          <p:nvPr>
            <p:ph type="sldNum" sz="quarter" idx="12"/>
          </p:nvPr>
        </p:nvSpPr>
        <p:spPr/>
        <p:txBody>
          <a:bodyPr/>
          <a:lstStyle/>
          <a:p>
            <a:fld id="{6BCA73C5-4051-2D45-AC51-FD5A1C1C157A}" type="slidenum">
              <a:rPr lang="en-US" smtClean="0"/>
              <a:t>2</a:t>
            </a:fld>
            <a:endParaRPr lang="en-US"/>
          </a:p>
        </p:txBody>
      </p:sp>
    </p:spTree>
    <p:extLst>
      <p:ext uri="{BB962C8B-B14F-4D97-AF65-F5344CB8AC3E}">
        <p14:creationId xmlns:p14="http://schemas.microsoft.com/office/powerpoint/2010/main" val="4201335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What’s in the box?!</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20</a:t>
            </a:fld>
            <a:endParaRPr lang="en-US"/>
          </a:p>
        </p:txBody>
      </p:sp>
      <p:pic>
        <p:nvPicPr>
          <p:cNvPr id="16" name="Picture 15">
            <a:extLst>
              <a:ext uri="{FF2B5EF4-FFF2-40B4-BE49-F238E27FC236}">
                <a16:creationId xmlns:a16="http://schemas.microsoft.com/office/drawing/2014/main" id="{11F47A46-F8D7-4343-8FEB-347F38E46731}"/>
              </a:ext>
            </a:extLst>
          </p:cNvPr>
          <p:cNvPicPr>
            <a:picLocks noChangeAspect="1"/>
          </p:cNvPicPr>
          <p:nvPr/>
        </p:nvPicPr>
        <p:blipFill rotWithShape="1">
          <a:blip r:embed="rId2"/>
          <a:srcRect r="68289" b="15627"/>
          <a:stretch/>
        </p:blipFill>
        <p:spPr>
          <a:xfrm>
            <a:off x="1491638" y="2751549"/>
            <a:ext cx="1658471" cy="1661561"/>
          </a:xfrm>
          <a:prstGeom prst="rect">
            <a:avLst/>
          </a:prstGeom>
        </p:spPr>
      </p:pic>
      <p:sp>
        <p:nvSpPr>
          <p:cNvPr id="19" name="Rectangle 18">
            <a:extLst>
              <a:ext uri="{FF2B5EF4-FFF2-40B4-BE49-F238E27FC236}">
                <a16:creationId xmlns:a16="http://schemas.microsoft.com/office/drawing/2014/main" id="{AF71926B-210A-3E4F-904A-2EE644016616}"/>
              </a:ext>
            </a:extLst>
          </p:cNvPr>
          <p:cNvSpPr/>
          <p:nvPr/>
        </p:nvSpPr>
        <p:spPr>
          <a:xfrm>
            <a:off x="4727388" y="2778876"/>
            <a:ext cx="1929382" cy="1163698"/>
          </a:xfrm>
          <a:prstGeom prst="rect">
            <a:avLst/>
          </a:prstGeom>
          <a:solidFill>
            <a:schemeClr val="bg2">
              <a:lumMod val="25000"/>
            </a:schemeClr>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venir Book" panose="02000503020000020003" pitchFamily="2" charset="0"/>
              </a:rPr>
              <a:t>?</a:t>
            </a:r>
          </a:p>
        </p:txBody>
      </p:sp>
      <p:sp>
        <p:nvSpPr>
          <p:cNvPr id="20" name="Down Arrow 19">
            <a:extLst>
              <a:ext uri="{FF2B5EF4-FFF2-40B4-BE49-F238E27FC236}">
                <a16:creationId xmlns:a16="http://schemas.microsoft.com/office/drawing/2014/main" id="{3204C097-9458-1249-9CE7-F668B56E44C0}"/>
              </a:ext>
            </a:extLst>
          </p:cNvPr>
          <p:cNvSpPr/>
          <p:nvPr/>
        </p:nvSpPr>
        <p:spPr>
          <a:xfrm rot="16200000">
            <a:off x="3599998" y="2895547"/>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75316F79-7357-914A-9F59-CE8DE576B484}"/>
              </a:ext>
            </a:extLst>
          </p:cNvPr>
          <p:cNvSpPr/>
          <p:nvPr/>
        </p:nvSpPr>
        <p:spPr>
          <a:xfrm rot="16200000">
            <a:off x="7315313" y="2897365"/>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75AB67AB-B5DA-F848-841C-44B6EE39A0C3}"/>
              </a:ext>
            </a:extLst>
          </p:cNvPr>
          <p:cNvSpPr txBox="1">
            <a:spLocks/>
          </p:cNvSpPr>
          <p:nvPr/>
        </p:nvSpPr>
        <p:spPr>
          <a:xfrm>
            <a:off x="1181099" y="444255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English sentences</a:t>
            </a:r>
          </a:p>
        </p:txBody>
      </p:sp>
      <p:sp>
        <p:nvSpPr>
          <p:cNvPr id="26" name="Title 1">
            <a:extLst>
              <a:ext uri="{FF2B5EF4-FFF2-40B4-BE49-F238E27FC236}">
                <a16:creationId xmlns:a16="http://schemas.microsoft.com/office/drawing/2014/main" id="{4B38CE1C-1ADF-174C-AE2C-2301B524E9B4}"/>
              </a:ext>
            </a:extLst>
          </p:cNvPr>
          <p:cNvSpPr txBox="1">
            <a:spLocks/>
          </p:cNvSpPr>
          <p:nvPr/>
        </p:nvSpPr>
        <p:spPr>
          <a:xfrm>
            <a:off x="8154093" y="442839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Spanish sentences</a:t>
            </a:r>
          </a:p>
        </p:txBody>
      </p:sp>
      <p:sp>
        <p:nvSpPr>
          <p:cNvPr id="27" name="Title 1">
            <a:extLst>
              <a:ext uri="{FF2B5EF4-FFF2-40B4-BE49-F238E27FC236}">
                <a16:creationId xmlns:a16="http://schemas.microsoft.com/office/drawing/2014/main" id="{870510DE-4DFD-0242-AA6B-D171D9EC7634}"/>
              </a:ext>
            </a:extLst>
          </p:cNvPr>
          <p:cNvSpPr txBox="1">
            <a:spLocks/>
          </p:cNvSpPr>
          <p:nvPr/>
        </p:nvSpPr>
        <p:spPr>
          <a:xfrm>
            <a:off x="4489582" y="4428391"/>
            <a:ext cx="2563428"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Model</a:t>
            </a:r>
          </a:p>
        </p:txBody>
      </p:sp>
      <p:pic>
        <p:nvPicPr>
          <p:cNvPr id="17" name="Picture 16">
            <a:extLst>
              <a:ext uri="{FF2B5EF4-FFF2-40B4-BE49-F238E27FC236}">
                <a16:creationId xmlns:a16="http://schemas.microsoft.com/office/drawing/2014/main" id="{593F811B-F5DF-3845-86A9-C76918D659A5}"/>
              </a:ext>
            </a:extLst>
          </p:cNvPr>
          <p:cNvPicPr>
            <a:picLocks noChangeAspect="1"/>
          </p:cNvPicPr>
          <p:nvPr/>
        </p:nvPicPr>
        <p:blipFill rotWithShape="1">
          <a:blip r:embed="rId2"/>
          <a:srcRect r="68289" b="15627"/>
          <a:stretch/>
        </p:blipFill>
        <p:spPr>
          <a:xfrm>
            <a:off x="8403156" y="2598219"/>
            <a:ext cx="1658471" cy="1661561"/>
          </a:xfrm>
          <a:prstGeom prst="rect">
            <a:avLst/>
          </a:prstGeom>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1DF29B1F-A984-C14A-831B-D2CC86A164E8}"/>
                  </a:ext>
                </a:extLst>
              </p:cNvPr>
              <p:cNvSpPr/>
              <p:nvPr/>
            </p:nvSpPr>
            <p:spPr>
              <a:xfrm>
                <a:off x="5077167" y="5281026"/>
                <a:ext cx="12298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𝑓</m:t>
                      </m:r>
                      <m:d>
                        <m:dPr>
                          <m:ctrlPr>
                            <a:rPr lang="en-US" sz="3200" b="1" i="1">
                              <a:latin typeface="Cambria Math" panose="02040503050406030204" pitchFamily="18" charset="0"/>
                            </a:rPr>
                          </m:ctrlPr>
                        </m:dPr>
                        <m:e>
                          <m:r>
                            <a:rPr lang="en-US" sz="3200" b="1" i="1">
                              <a:solidFill>
                                <a:schemeClr val="accent1">
                                  <a:lumMod val="75000"/>
                                </a:schemeClr>
                              </a:solidFill>
                              <a:latin typeface="Cambria Math" panose="02040503050406030204" pitchFamily="18" charset="0"/>
                            </a:rPr>
                            <m:t>𝑿</m:t>
                          </m:r>
                        </m:e>
                      </m:d>
                      <m:r>
                        <a:rPr lang="en-US" sz="3200" i="1">
                          <a:latin typeface="Cambria Math" panose="02040503050406030204" pitchFamily="18" charset="0"/>
                        </a:rPr>
                        <m:t> </m:t>
                      </m:r>
                    </m:oMath>
                  </m:oMathPara>
                </a14:m>
                <a:endParaRPr lang="en-US" sz="3200" dirty="0"/>
              </a:p>
            </p:txBody>
          </p:sp>
        </mc:Choice>
        <mc:Fallback xmlns="">
          <p:sp>
            <p:nvSpPr>
              <p:cNvPr id="18" name="Rectangle 17">
                <a:extLst>
                  <a:ext uri="{FF2B5EF4-FFF2-40B4-BE49-F238E27FC236}">
                    <a16:creationId xmlns:a16="http://schemas.microsoft.com/office/drawing/2014/main" id="{1DF29B1F-A984-C14A-831B-D2CC86A164E8}"/>
                  </a:ext>
                </a:extLst>
              </p:cNvPr>
              <p:cNvSpPr>
                <a:spLocks noRot="1" noChangeAspect="1" noMove="1" noResize="1" noEditPoints="1" noAdjustHandles="1" noChangeArrowheads="1" noChangeShapeType="1" noTextEdit="1"/>
              </p:cNvSpPr>
              <p:nvPr/>
            </p:nvSpPr>
            <p:spPr>
              <a:xfrm>
                <a:off x="5077167" y="5281026"/>
                <a:ext cx="1229824" cy="584775"/>
              </a:xfrm>
              <a:prstGeom prst="rect">
                <a:avLst/>
              </a:prstGeom>
              <a:blipFill>
                <a:blip r:embed="rId3"/>
                <a:stretch>
                  <a:fillRect l="-3061" r="-5102" b="-2340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D9B7FD0-00BF-DF48-A5AE-BF784553B429}"/>
              </a:ext>
            </a:extLst>
          </p:cNvPr>
          <p:cNvSpPr txBox="1"/>
          <p:nvPr/>
        </p:nvSpPr>
        <p:spPr>
          <a:xfrm>
            <a:off x="1786776" y="5343876"/>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X</a:t>
            </a:r>
          </a:p>
        </p:txBody>
      </p:sp>
      <p:sp>
        <p:nvSpPr>
          <p:cNvPr id="22" name="TextBox 21">
            <a:extLst>
              <a:ext uri="{FF2B5EF4-FFF2-40B4-BE49-F238E27FC236}">
                <a16:creationId xmlns:a16="http://schemas.microsoft.com/office/drawing/2014/main" id="{0CDA349C-04A7-D34B-82D8-C8539B59A502}"/>
              </a:ext>
            </a:extLst>
          </p:cNvPr>
          <p:cNvSpPr txBox="1"/>
          <p:nvPr/>
        </p:nvSpPr>
        <p:spPr>
          <a:xfrm>
            <a:off x="8881692" y="5286452"/>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Y</a:t>
            </a:r>
          </a:p>
        </p:txBody>
      </p:sp>
      <p:sp>
        <p:nvSpPr>
          <p:cNvPr id="28" name="Rectangle 27">
            <a:extLst>
              <a:ext uri="{FF2B5EF4-FFF2-40B4-BE49-F238E27FC236}">
                <a16:creationId xmlns:a16="http://schemas.microsoft.com/office/drawing/2014/main" id="{1983EF81-3305-CE43-A0BA-773B8F6C0752}"/>
              </a:ext>
            </a:extLst>
          </p:cNvPr>
          <p:cNvSpPr/>
          <p:nvPr/>
        </p:nvSpPr>
        <p:spPr>
          <a:xfrm>
            <a:off x="386541" y="1938528"/>
            <a:ext cx="3944608" cy="46240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735E607-6E31-8241-ADAF-49AB566913CD}"/>
              </a:ext>
            </a:extLst>
          </p:cNvPr>
          <p:cNvSpPr/>
          <p:nvPr/>
        </p:nvSpPr>
        <p:spPr>
          <a:xfrm>
            <a:off x="6880345" y="2004558"/>
            <a:ext cx="5153586" cy="46240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3B98984B-BE2D-6D4A-8BFD-347F173A5695}"/>
              </a:ext>
            </a:extLst>
          </p:cNvPr>
          <p:cNvSpPr txBox="1">
            <a:spLocks/>
          </p:cNvSpPr>
          <p:nvPr/>
        </p:nvSpPr>
        <p:spPr>
          <a:xfrm>
            <a:off x="1491638" y="1185771"/>
            <a:ext cx="10072117" cy="13416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dirty="0"/>
              <a:t>Regardless of the model, it doesn’t actually “understand” language. It simply </a:t>
            </a:r>
            <a:r>
              <a:rPr lang="en-US" i="1" dirty="0"/>
              <a:t>approximates</a:t>
            </a:r>
            <a:r>
              <a:rPr lang="en-US" dirty="0"/>
              <a:t> understanding for a particular objective. This seems good enough.</a:t>
            </a:r>
          </a:p>
        </p:txBody>
      </p:sp>
    </p:spTree>
    <p:extLst>
      <p:ext uri="{BB962C8B-B14F-4D97-AF65-F5344CB8AC3E}">
        <p14:creationId xmlns:p14="http://schemas.microsoft.com/office/powerpoint/2010/main" val="2250585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What’s in the box?!</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21</a:t>
            </a:fld>
            <a:endParaRPr lang="en-US"/>
          </a:p>
        </p:txBody>
      </p:sp>
      <p:pic>
        <p:nvPicPr>
          <p:cNvPr id="16" name="Picture 15">
            <a:extLst>
              <a:ext uri="{FF2B5EF4-FFF2-40B4-BE49-F238E27FC236}">
                <a16:creationId xmlns:a16="http://schemas.microsoft.com/office/drawing/2014/main" id="{11F47A46-F8D7-4343-8FEB-347F38E46731}"/>
              </a:ext>
            </a:extLst>
          </p:cNvPr>
          <p:cNvPicPr>
            <a:picLocks noChangeAspect="1"/>
          </p:cNvPicPr>
          <p:nvPr/>
        </p:nvPicPr>
        <p:blipFill rotWithShape="1">
          <a:blip r:embed="rId2"/>
          <a:srcRect r="68289" b="15627"/>
          <a:stretch/>
        </p:blipFill>
        <p:spPr>
          <a:xfrm>
            <a:off x="1491638" y="2751549"/>
            <a:ext cx="1658471" cy="1661561"/>
          </a:xfrm>
          <a:prstGeom prst="rect">
            <a:avLst/>
          </a:prstGeom>
        </p:spPr>
      </p:pic>
      <p:sp>
        <p:nvSpPr>
          <p:cNvPr id="19" name="Rectangle 18">
            <a:extLst>
              <a:ext uri="{FF2B5EF4-FFF2-40B4-BE49-F238E27FC236}">
                <a16:creationId xmlns:a16="http://schemas.microsoft.com/office/drawing/2014/main" id="{AF71926B-210A-3E4F-904A-2EE644016616}"/>
              </a:ext>
            </a:extLst>
          </p:cNvPr>
          <p:cNvSpPr/>
          <p:nvPr/>
        </p:nvSpPr>
        <p:spPr>
          <a:xfrm>
            <a:off x="4727388" y="2778876"/>
            <a:ext cx="1929382" cy="1163698"/>
          </a:xfrm>
          <a:prstGeom prst="rect">
            <a:avLst/>
          </a:prstGeom>
          <a:solidFill>
            <a:schemeClr val="bg2">
              <a:lumMod val="25000"/>
            </a:schemeClr>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venir Book" panose="02000503020000020003" pitchFamily="2" charset="0"/>
              </a:rPr>
              <a:t>?</a:t>
            </a:r>
          </a:p>
        </p:txBody>
      </p:sp>
      <p:sp>
        <p:nvSpPr>
          <p:cNvPr id="20" name="Down Arrow 19">
            <a:extLst>
              <a:ext uri="{FF2B5EF4-FFF2-40B4-BE49-F238E27FC236}">
                <a16:creationId xmlns:a16="http://schemas.microsoft.com/office/drawing/2014/main" id="{3204C097-9458-1249-9CE7-F668B56E44C0}"/>
              </a:ext>
            </a:extLst>
          </p:cNvPr>
          <p:cNvSpPr/>
          <p:nvPr/>
        </p:nvSpPr>
        <p:spPr>
          <a:xfrm rot="16200000">
            <a:off x="3599998" y="2895547"/>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75316F79-7357-914A-9F59-CE8DE576B484}"/>
              </a:ext>
            </a:extLst>
          </p:cNvPr>
          <p:cNvSpPr/>
          <p:nvPr/>
        </p:nvSpPr>
        <p:spPr>
          <a:xfrm rot="16200000">
            <a:off x="7315313" y="2897365"/>
            <a:ext cx="402114" cy="926719"/>
          </a:xfrm>
          <a:prstGeom prst="downArrow">
            <a:avLst>
              <a:gd name="adj1" fmla="val 23830"/>
              <a:gd name="adj2" fmla="val 101351"/>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75AB67AB-B5DA-F848-841C-44B6EE39A0C3}"/>
              </a:ext>
            </a:extLst>
          </p:cNvPr>
          <p:cNvSpPr txBox="1">
            <a:spLocks/>
          </p:cNvSpPr>
          <p:nvPr/>
        </p:nvSpPr>
        <p:spPr>
          <a:xfrm>
            <a:off x="1181099" y="444255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English sentences</a:t>
            </a:r>
          </a:p>
        </p:txBody>
      </p:sp>
      <p:sp>
        <p:nvSpPr>
          <p:cNvPr id="26" name="Title 1">
            <a:extLst>
              <a:ext uri="{FF2B5EF4-FFF2-40B4-BE49-F238E27FC236}">
                <a16:creationId xmlns:a16="http://schemas.microsoft.com/office/drawing/2014/main" id="{4B38CE1C-1ADF-174C-AE2C-2301B524E9B4}"/>
              </a:ext>
            </a:extLst>
          </p:cNvPr>
          <p:cNvSpPr txBox="1">
            <a:spLocks/>
          </p:cNvSpPr>
          <p:nvPr/>
        </p:nvSpPr>
        <p:spPr>
          <a:xfrm>
            <a:off x="8154093" y="4428391"/>
            <a:ext cx="2156596"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Spanish sentences</a:t>
            </a:r>
          </a:p>
        </p:txBody>
      </p:sp>
      <p:sp>
        <p:nvSpPr>
          <p:cNvPr id="27" name="Title 1">
            <a:extLst>
              <a:ext uri="{FF2B5EF4-FFF2-40B4-BE49-F238E27FC236}">
                <a16:creationId xmlns:a16="http://schemas.microsoft.com/office/drawing/2014/main" id="{870510DE-4DFD-0242-AA6B-D171D9EC7634}"/>
              </a:ext>
            </a:extLst>
          </p:cNvPr>
          <p:cNvSpPr txBox="1">
            <a:spLocks/>
          </p:cNvSpPr>
          <p:nvPr/>
        </p:nvSpPr>
        <p:spPr>
          <a:xfrm>
            <a:off x="4489582" y="4428391"/>
            <a:ext cx="2563428" cy="612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000" dirty="0">
                <a:solidFill>
                  <a:srgbClr val="0070C0"/>
                </a:solidFill>
              </a:rPr>
              <a:t>Model</a:t>
            </a:r>
          </a:p>
        </p:txBody>
      </p:sp>
      <p:pic>
        <p:nvPicPr>
          <p:cNvPr id="17" name="Picture 16">
            <a:extLst>
              <a:ext uri="{FF2B5EF4-FFF2-40B4-BE49-F238E27FC236}">
                <a16:creationId xmlns:a16="http://schemas.microsoft.com/office/drawing/2014/main" id="{593F811B-F5DF-3845-86A9-C76918D659A5}"/>
              </a:ext>
            </a:extLst>
          </p:cNvPr>
          <p:cNvPicPr>
            <a:picLocks noChangeAspect="1"/>
          </p:cNvPicPr>
          <p:nvPr/>
        </p:nvPicPr>
        <p:blipFill rotWithShape="1">
          <a:blip r:embed="rId2"/>
          <a:srcRect r="68289" b="15627"/>
          <a:stretch/>
        </p:blipFill>
        <p:spPr>
          <a:xfrm>
            <a:off x="8403156" y="2598219"/>
            <a:ext cx="1658471" cy="1661561"/>
          </a:xfrm>
          <a:prstGeom prst="rect">
            <a:avLst/>
          </a:prstGeom>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1DF29B1F-A984-C14A-831B-D2CC86A164E8}"/>
                  </a:ext>
                </a:extLst>
              </p:cNvPr>
              <p:cNvSpPr/>
              <p:nvPr/>
            </p:nvSpPr>
            <p:spPr>
              <a:xfrm>
                <a:off x="5077167" y="5281026"/>
                <a:ext cx="12298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𝑓</m:t>
                      </m:r>
                      <m:d>
                        <m:dPr>
                          <m:ctrlPr>
                            <a:rPr lang="en-US" sz="3200" b="1" i="1">
                              <a:latin typeface="Cambria Math" panose="02040503050406030204" pitchFamily="18" charset="0"/>
                            </a:rPr>
                          </m:ctrlPr>
                        </m:dPr>
                        <m:e>
                          <m:r>
                            <a:rPr lang="en-US" sz="3200" b="1" i="1">
                              <a:solidFill>
                                <a:schemeClr val="accent1">
                                  <a:lumMod val="75000"/>
                                </a:schemeClr>
                              </a:solidFill>
                              <a:latin typeface="Cambria Math" panose="02040503050406030204" pitchFamily="18" charset="0"/>
                            </a:rPr>
                            <m:t>𝑿</m:t>
                          </m:r>
                        </m:e>
                      </m:d>
                      <m:r>
                        <a:rPr lang="en-US" sz="3200" i="1">
                          <a:latin typeface="Cambria Math" panose="02040503050406030204" pitchFamily="18" charset="0"/>
                        </a:rPr>
                        <m:t> </m:t>
                      </m:r>
                    </m:oMath>
                  </m:oMathPara>
                </a14:m>
                <a:endParaRPr lang="en-US" sz="3200" dirty="0"/>
              </a:p>
            </p:txBody>
          </p:sp>
        </mc:Choice>
        <mc:Fallback xmlns="">
          <p:sp>
            <p:nvSpPr>
              <p:cNvPr id="18" name="Rectangle 17">
                <a:extLst>
                  <a:ext uri="{FF2B5EF4-FFF2-40B4-BE49-F238E27FC236}">
                    <a16:creationId xmlns:a16="http://schemas.microsoft.com/office/drawing/2014/main" id="{1DF29B1F-A984-C14A-831B-D2CC86A164E8}"/>
                  </a:ext>
                </a:extLst>
              </p:cNvPr>
              <p:cNvSpPr>
                <a:spLocks noRot="1" noChangeAspect="1" noMove="1" noResize="1" noEditPoints="1" noAdjustHandles="1" noChangeArrowheads="1" noChangeShapeType="1" noTextEdit="1"/>
              </p:cNvSpPr>
              <p:nvPr/>
            </p:nvSpPr>
            <p:spPr>
              <a:xfrm>
                <a:off x="5077167" y="5281026"/>
                <a:ext cx="1229824" cy="584775"/>
              </a:xfrm>
              <a:prstGeom prst="rect">
                <a:avLst/>
              </a:prstGeom>
              <a:blipFill>
                <a:blip r:embed="rId3"/>
                <a:stretch>
                  <a:fillRect l="-3061" r="-5102" b="-2340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D9B7FD0-00BF-DF48-A5AE-BF784553B429}"/>
              </a:ext>
            </a:extLst>
          </p:cNvPr>
          <p:cNvSpPr txBox="1"/>
          <p:nvPr/>
        </p:nvSpPr>
        <p:spPr>
          <a:xfrm>
            <a:off x="1786776" y="5343876"/>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X</a:t>
            </a:r>
          </a:p>
        </p:txBody>
      </p:sp>
      <p:sp>
        <p:nvSpPr>
          <p:cNvPr id="22" name="TextBox 21">
            <a:extLst>
              <a:ext uri="{FF2B5EF4-FFF2-40B4-BE49-F238E27FC236}">
                <a16:creationId xmlns:a16="http://schemas.microsoft.com/office/drawing/2014/main" id="{0CDA349C-04A7-D34B-82D8-C8539B59A502}"/>
              </a:ext>
            </a:extLst>
          </p:cNvPr>
          <p:cNvSpPr txBox="1"/>
          <p:nvPr/>
        </p:nvSpPr>
        <p:spPr>
          <a:xfrm>
            <a:off x="8881692" y="5286452"/>
            <a:ext cx="945242" cy="646331"/>
          </a:xfrm>
          <a:prstGeom prst="rect">
            <a:avLst/>
          </a:prstGeom>
          <a:noFill/>
        </p:spPr>
        <p:txBody>
          <a:bodyPr wrap="square" rtlCol="0">
            <a:spAutoFit/>
          </a:bodyPr>
          <a:lstStyle/>
          <a:p>
            <a:pPr algn="ctr"/>
            <a:r>
              <a:rPr lang="en-US" sz="3600" b="1" dirty="0">
                <a:solidFill>
                  <a:schemeClr val="accent1">
                    <a:lumMod val="75000"/>
                  </a:schemeClr>
                </a:solidFill>
                <a:latin typeface="Avenir Next" panose="020B0503020202020204" pitchFamily="34" charset="0"/>
              </a:rPr>
              <a:t>Y</a:t>
            </a:r>
          </a:p>
        </p:txBody>
      </p:sp>
      <p:sp>
        <p:nvSpPr>
          <p:cNvPr id="28" name="Rectangle 27">
            <a:extLst>
              <a:ext uri="{FF2B5EF4-FFF2-40B4-BE49-F238E27FC236}">
                <a16:creationId xmlns:a16="http://schemas.microsoft.com/office/drawing/2014/main" id="{1983EF81-3305-CE43-A0BA-773B8F6C0752}"/>
              </a:ext>
            </a:extLst>
          </p:cNvPr>
          <p:cNvSpPr/>
          <p:nvPr/>
        </p:nvSpPr>
        <p:spPr>
          <a:xfrm>
            <a:off x="386541" y="1938528"/>
            <a:ext cx="3944608" cy="46240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735E607-6E31-8241-ADAF-49AB566913CD}"/>
              </a:ext>
            </a:extLst>
          </p:cNvPr>
          <p:cNvSpPr/>
          <p:nvPr/>
        </p:nvSpPr>
        <p:spPr>
          <a:xfrm>
            <a:off x="6880345" y="2004558"/>
            <a:ext cx="5153586" cy="46240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3B98984B-BE2D-6D4A-8BFD-347F173A5695}"/>
              </a:ext>
            </a:extLst>
          </p:cNvPr>
          <p:cNvSpPr txBox="1">
            <a:spLocks/>
          </p:cNvSpPr>
          <p:nvPr/>
        </p:nvSpPr>
        <p:spPr>
          <a:xfrm>
            <a:off x="1491638" y="1185771"/>
            <a:ext cx="10072117" cy="13416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dirty="0"/>
              <a:t>Neural Networks, specifically </a:t>
            </a:r>
            <a:r>
              <a:rPr lang="en-US" dirty="0">
                <a:solidFill>
                  <a:srgbClr val="C00000"/>
                </a:solidFill>
              </a:rPr>
              <a:t>Deep Neural Networks</a:t>
            </a:r>
            <a:r>
              <a:rPr lang="en-US" dirty="0"/>
              <a:t>, dominate all of machine learning these days, including NLP.</a:t>
            </a:r>
          </a:p>
        </p:txBody>
      </p:sp>
    </p:spTree>
    <p:extLst>
      <p:ext uri="{BB962C8B-B14F-4D97-AF65-F5344CB8AC3E}">
        <p14:creationId xmlns:p14="http://schemas.microsoft.com/office/powerpoint/2010/main" val="2862351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What is this course?</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22</a:t>
            </a:fld>
            <a:endParaRPr lang="en-US"/>
          </a:p>
        </p:txBody>
      </p:sp>
      <p:sp>
        <p:nvSpPr>
          <p:cNvPr id="28" name="Rectangle 27">
            <a:extLst>
              <a:ext uri="{FF2B5EF4-FFF2-40B4-BE49-F238E27FC236}">
                <a16:creationId xmlns:a16="http://schemas.microsoft.com/office/drawing/2014/main" id="{1983EF81-3305-CE43-A0BA-773B8F6C0752}"/>
              </a:ext>
            </a:extLst>
          </p:cNvPr>
          <p:cNvSpPr/>
          <p:nvPr/>
        </p:nvSpPr>
        <p:spPr>
          <a:xfrm>
            <a:off x="386541" y="1938528"/>
            <a:ext cx="3944608" cy="46240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3B98984B-BE2D-6D4A-8BFD-347F173A5695}"/>
              </a:ext>
            </a:extLst>
          </p:cNvPr>
          <p:cNvSpPr txBox="1">
            <a:spLocks/>
          </p:cNvSpPr>
          <p:nvPr/>
        </p:nvSpPr>
        <p:spPr>
          <a:xfrm>
            <a:off x="1059941" y="2230602"/>
            <a:ext cx="10072117" cy="130507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fontAlgn="base">
              <a:lnSpc>
                <a:spcPct val="150000"/>
              </a:lnSpc>
            </a:pPr>
            <a:r>
              <a:rPr lang="en-US" dirty="0"/>
              <a:t>You will learn advanced, </a:t>
            </a:r>
            <a:r>
              <a:rPr lang="en-US" b="1" dirty="0">
                <a:solidFill>
                  <a:srgbClr val="C00000"/>
                </a:solidFill>
              </a:rPr>
              <a:t>deep learning </a:t>
            </a:r>
            <a:r>
              <a:rPr lang="en-US" dirty="0"/>
              <a:t>approaches to </a:t>
            </a:r>
            <a:r>
              <a:rPr lang="en-US" b="1" dirty="0">
                <a:solidFill>
                  <a:srgbClr val="C00000"/>
                </a:solidFill>
              </a:rPr>
              <a:t>NLP</a:t>
            </a:r>
            <a:r>
              <a:rPr lang="en-US" dirty="0"/>
              <a:t> and conduct research on a significant project with classmates.</a:t>
            </a:r>
          </a:p>
        </p:txBody>
      </p:sp>
    </p:spTree>
    <p:extLst>
      <p:ext uri="{BB962C8B-B14F-4D97-AF65-F5344CB8AC3E}">
        <p14:creationId xmlns:p14="http://schemas.microsoft.com/office/powerpoint/2010/main" val="2899454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Learning Objectives</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23</a:t>
            </a:fld>
            <a:endParaRPr lang="en-US"/>
          </a:p>
        </p:txBody>
      </p:sp>
      <p:sp>
        <p:nvSpPr>
          <p:cNvPr id="25" name="Title 1">
            <a:extLst>
              <a:ext uri="{FF2B5EF4-FFF2-40B4-BE49-F238E27FC236}">
                <a16:creationId xmlns:a16="http://schemas.microsoft.com/office/drawing/2014/main" id="{3B98984B-BE2D-6D4A-8BFD-347F173A5695}"/>
              </a:ext>
            </a:extLst>
          </p:cNvPr>
          <p:cNvSpPr txBox="1">
            <a:spLocks/>
          </p:cNvSpPr>
          <p:nvPr/>
        </p:nvSpPr>
        <p:spPr>
          <a:xfrm>
            <a:off x="706373" y="932000"/>
            <a:ext cx="10072117" cy="55825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457200" indent="-457200" fontAlgn="base">
              <a:lnSpc>
                <a:spcPct val="150000"/>
              </a:lnSpc>
              <a:spcBef>
                <a:spcPts val="1000"/>
              </a:spcBef>
              <a:buFont typeface="Arial" panose="020B0604020202020204" pitchFamily="34" charset="0"/>
              <a:buChar char="•"/>
            </a:pPr>
            <a:r>
              <a:rPr lang="en-US" sz="2400" dirty="0"/>
              <a:t>understand the theoretical concepts behind NLP tasks and models</a:t>
            </a:r>
          </a:p>
          <a:p>
            <a:pPr marL="914400" lvl="1" indent="-457200" fontAlgn="base">
              <a:lnSpc>
                <a:spcPct val="150000"/>
              </a:lnSpc>
              <a:spcBef>
                <a:spcPts val="1000"/>
              </a:spcBef>
              <a:buFont typeface="Arial" panose="020B0604020202020204" pitchFamily="34" charset="0"/>
              <a:buChar char="•"/>
            </a:pPr>
            <a:r>
              <a:rPr lang="en-US" sz="2000" dirty="0">
                <a:latin typeface="Avenir Book" panose="02000503020000020003" pitchFamily="2" charset="0"/>
              </a:rPr>
              <a:t>Not just a surface-level understanding of LSTMs, Transformers;</a:t>
            </a:r>
          </a:p>
          <a:p>
            <a:pPr marL="914400" lvl="1" indent="-457200" fontAlgn="base">
              <a:lnSpc>
                <a:spcPct val="150000"/>
              </a:lnSpc>
              <a:spcBef>
                <a:spcPts val="1000"/>
              </a:spcBef>
              <a:buFont typeface="Arial" panose="020B0604020202020204" pitchFamily="34" charset="0"/>
              <a:buChar char="•"/>
            </a:pPr>
            <a:r>
              <a:rPr lang="en-US" sz="2000" dirty="0">
                <a:latin typeface="Avenir Book" panose="02000503020000020003" pitchFamily="2" charset="0"/>
              </a:rPr>
              <a:t>What is the model </a:t>
            </a:r>
            <a:r>
              <a:rPr lang="en-US" sz="2000" i="1" dirty="0">
                <a:latin typeface="Avenir Book" panose="02000503020000020003" pitchFamily="2" charset="0"/>
              </a:rPr>
              <a:t>actually</a:t>
            </a:r>
            <a:r>
              <a:rPr lang="en-US" sz="2000" dirty="0">
                <a:latin typeface="Avenir Book" panose="02000503020000020003" pitchFamily="2" charset="0"/>
              </a:rPr>
              <a:t> doing? How does it work? Why does it work? What are its limitations? Past approaches? What are alternatives? </a:t>
            </a:r>
          </a:p>
          <a:p>
            <a:pPr marL="457200" indent="-457200" fontAlgn="base">
              <a:lnSpc>
                <a:spcPct val="150000"/>
              </a:lnSpc>
              <a:spcBef>
                <a:spcPts val="1000"/>
              </a:spcBef>
              <a:buFont typeface="Arial" panose="020B0604020202020204" pitchFamily="34" charset="0"/>
              <a:buChar char="•"/>
            </a:pPr>
            <a:r>
              <a:rPr lang="en-US" sz="2400" dirty="0"/>
              <a:t>write effective programming solutions to popular problems in NLP</a:t>
            </a:r>
          </a:p>
          <a:p>
            <a:pPr marL="457200" indent="-457200" fontAlgn="base">
              <a:lnSpc>
                <a:spcPct val="150000"/>
              </a:lnSpc>
              <a:spcBef>
                <a:spcPts val="1000"/>
              </a:spcBef>
              <a:buFont typeface="Arial" panose="020B0604020202020204" pitchFamily="34" charset="0"/>
              <a:buChar char="•"/>
            </a:pPr>
            <a:r>
              <a:rPr lang="en-US" sz="2400" dirty="0"/>
              <a:t>tackle your own, novel goals with text data once this course is over</a:t>
            </a:r>
          </a:p>
          <a:p>
            <a:pPr marL="457200" indent="-457200" fontAlgn="base">
              <a:lnSpc>
                <a:spcPct val="150000"/>
              </a:lnSpc>
              <a:spcBef>
                <a:spcPts val="1000"/>
              </a:spcBef>
              <a:buFont typeface="Arial" panose="020B0604020202020204" pitchFamily="34" charset="0"/>
              <a:buChar char="•"/>
            </a:pPr>
            <a:r>
              <a:rPr lang="en-US" sz="2400" dirty="0"/>
              <a:t>conduct substantial, original NLP research</a:t>
            </a:r>
          </a:p>
        </p:txBody>
      </p:sp>
    </p:spTree>
    <p:extLst>
      <p:ext uri="{BB962C8B-B14F-4D97-AF65-F5344CB8AC3E}">
        <p14:creationId xmlns:p14="http://schemas.microsoft.com/office/powerpoint/2010/main" val="3693756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Learning Objectives</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24</a:t>
            </a:fld>
            <a:endParaRPr lang="en-US"/>
          </a:p>
        </p:txBody>
      </p:sp>
      <p:sp>
        <p:nvSpPr>
          <p:cNvPr id="25" name="Title 1">
            <a:extLst>
              <a:ext uri="{FF2B5EF4-FFF2-40B4-BE49-F238E27FC236}">
                <a16:creationId xmlns:a16="http://schemas.microsoft.com/office/drawing/2014/main" id="{3B98984B-BE2D-6D4A-8BFD-347F173A5695}"/>
              </a:ext>
            </a:extLst>
          </p:cNvPr>
          <p:cNvSpPr txBox="1">
            <a:spLocks/>
          </p:cNvSpPr>
          <p:nvPr/>
        </p:nvSpPr>
        <p:spPr>
          <a:xfrm>
            <a:off x="706373" y="932000"/>
            <a:ext cx="10072117" cy="55825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457200" indent="-457200" fontAlgn="base">
              <a:lnSpc>
                <a:spcPct val="150000"/>
              </a:lnSpc>
              <a:spcBef>
                <a:spcPts val="1000"/>
              </a:spcBef>
              <a:buFont typeface="Arial" panose="020B0604020202020204" pitchFamily="34" charset="0"/>
              <a:buChar char="•"/>
            </a:pPr>
            <a:r>
              <a:rPr lang="en-US" sz="2400" dirty="0"/>
              <a:t>understand the theoretical concepts behind NLP tasks and models</a:t>
            </a:r>
          </a:p>
          <a:p>
            <a:pPr marL="914400" lvl="1" indent="-457200" fontAlgn="base">
              <a:lnSpc>
                <a:spcPct val="150000"/>
              </a:lnSpc>
              <a:spcBef>
                <a:spcPts val="1000"/>
              </a:spcBef>
              <a:buFont typeface="Arial" panose="020B0604020202020204" pitchFamily="34" charset="0"/>
              <a:buChar char="•"/>
            </a:pPr>
            <a:r>
              <a:rPr lang="en-US" sz="2000" dirty="0">
                <a:latin typeface="Avenir Book" panose="02000503020000020003" pitchFamily="2" charset="0"/>
              </a:rPr>
              <a:t>Not just a surface-level understanding of LSTMs, Transformers;</a:t>
            </a:r>
          </a:p>
          <a:p>
            <a:pPr marL="914400" lvl="1" indent="-457200" fontAlgn="base">
              <a:lnSpc>
                <a:spcPct val="150000"/>
              </a:lnSpc>
              <a:spcBef>
                <a:spcPts val="1000"/>
              </a:spcBef>
              <a:buFont typeface="Arial" panose="020B0604020202020204" pitchFamily="34" charset="0"/>
              <a:buChar char="•"/>
            </a:pPr>
            <a:r>
              <a:rPr lang="en-US" sz="2000" dirty="0">
                <a:latin typeface="Avenir Book" panose="02000503020000020003" pitchFamily="2" charset="0"/>
              </a:rPr>
              <a:t>What is the model </a:t>
            </a:r>
            <a:r>
              <a:rPr lang="en-US" sz="2000" i="1" dirty="0">
                <a:latin typeface="Avenir Book" panose="02000503020000020003" pitchFamily="2" charset="0"/>
              </a:rPr>
              <a:t>actually</a:t>
            </a:r>
            <a:r>
              <a:rPr lang="en-US" sz="2000" dirty="0">
                <a:latin typeface="Avenir Book" panose="02000503020000020003" pitchFamily="2" charset="0"/>
              </a:rPr>
              <a:t> doing? How does it work? Why does it work? What are its limitations? Past approaches? What are alternatives? </a:t>
            </a:r>
          </a:p>
          <a:p>
            <a:pPr marL="457200" indent="-457200" fontAlgn="base">
              <a:lnSpc>
                <a:spcPct val="150000"/>
              </a:lnSpc>
              <a:spcBef>
                <a:spcPts val="1000"/>
              </a:spcBef>
              <a:buFont typeface="Arial" panose="020B0604020202020204" pitchFamily="34" charset="0"/>
              <a:buChar char="•"/>
            </a:pPr>
            <a:r>
              <a:rPr lang="en-US" sz="2400" dirty="0"/>
              <a:t>write effective programming solutions to popular problems in NLP</a:t>
            </a:r>
          </a:p>
          <a:p>
            <a:pPr marL="457200" indent="-457200" fontAlgn="base">
              <a:lnSpc>
                <a:spcPct val="150000"/>
              </a:lnSpc>
              <a:spcBef>
                <a:spcPts val="1000"/>
              </a:spcBef>
              <a:buFont typeface="Arial" panose="020B0604020202020204" pitchFamily="34" charset="0"/>
              <a:buChar char="•"/>
            </a:pPr>
            <a:r>
              <a:rPr lang="en-US" sz="2400" dirty="0"/>
              <a:t>tackle your own, novel goals with text data once this course is over</a:t>
            </a:r>
          </a:p>
          <a:p>
            <a:pPr marL="457200" indent="-457200" fontAlgn="base">
              <a:lnSpc>
                <a:spcPct val="150000"/>
              </a:lnSpc>
              <a:spcBef>
                <a:spcPts val="1000"/>
              </a:spcBef>
              <a:buFont typeface="Arial" panose="020B0604020202020204" pitchFamily="34" charset="0"/>
              <a:buChar char="•"/>
            </a:pPr>
            <a:r>
              <a:rPr lang="en-US" sz="2400" dirty="0"/>
              <a:t>conduct substantial, original NLP research</a:t>
            </a:r>
          </a:p>
        </p:txBody>
      </p:sp>
      <p:sp>
        <p:nvSpPr>
          <p:cNvPr id="7" name="Rectangle 6">
            <a:extLst>
              <a:ext uri="{FF2B5EF4-FFF2-40B4-BE49-F238E27FC236}">
                <a16:creationId xmlns:a16="http://schemas.microsoft.com/office/drawing/2014/main" id="{8EFC3390-E3CF-BD40-BBCB-9606D7F9929C}"/>
              </a:ext>
            </a:extLst>
          </p:cNvPr>
          <p:cNvSpPr/>
          <p:nvPr/>
        </p:nvSpPr>
        <p:spPr>
          <a:xfrm>
            <a:off x="786004" y="5253024"/>
            <a:ext cx="10591037" cy="1261504"/>
          </a:xfrm>
          <a:prstGeom prst="rect">
            <a:avLst/>
          </a:prstGeom>
          <a:solidFill>
            <a:srgbClr val="FFC3C4"/>
          </a:solidFill>
          <a:ln w="66675">
            <a:solidFill>
              <a:schemeClr val="tx1"/>
            </a:solidFill>
          </a:ln>
          <a:effectLst>
            <a:outerShdw blurRad="266700" dist="228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B90FE47-E37C-2D47-B68B-31ACC57776F5}"/>
              </a:ext>
            </a:extLst>
          </p:cNvPr>
          <p:cNvSpPr/>
          <p:nvPr/>
        </p:nvSpPr>
        <p:spPr>
          <a:xfrm>
            <a:off x="1167685" y="5436469"/>
            <a:ext cx="9655848" cy="830997"/>
          </a:xfrm>
          <a:prstGeom prst="rect">
            <a:avLst/>
          </a:prstGeom>
        </p:spPr>
        <p:txBody>
          <a:bodyPr wrap="square">
            <a:spAutoFit/>
          </a:bodyPr>
          <a:lstStyle/>
          <a:p>
            <a:pPr algn="ctr"/>
            <a:r>
              <a:rPr lang="en-US" sz="2400" dirty="0">
                <a:latin typeface="Avenir Book" panose="02000503020000020003" pitchFamily="2" charset="0"/>
              </a:rPr>
              <a:t>I want everyone to finish the course feeling confident and empowered to develop NLP solutions and embark on novel research</a:t>
            </a:r>
          </a:p>
        </p:txBody>
      </p:sp>
    </p:spTree>
    <p:extLst>
      <p:ext uri="{BB962C8B-B14F-4D97-AF65-F5344CB8AC3E}">
        <p14:creationId xmlns:p14="http://schemas.microsoft.com/office/powerpoint/2010/main" val="3366781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D2AB77F5-B141-644A-BB5E-4A9B2BE17C39}"/>
              </a:ext>
            </a:extLst>
          </p:cNvPr>
          <p:cNvSpPr/>
          <p:nvPr/>
        </p:nvSpPr>
        <p:spPr>
          <a:xfrm>
            <a:off x="349292" y="1231820"/>
            <a:ext cx="11967247" cy="3583866"/>
          </a:xfrm>
          <a:prstGeom prst="rect">
            <a:avLst/>
          </a:prstGeom>
        </p:spPr>
        <p:txBody>
          <a:bodyPr wrap="square">
            <a:spAutoFit/>
          </a:bodyPr>
          <a:lstStyle/>
          <a:p>
            <a:pPr marL="457200" indent="-457200">
              <a:lnSpc>
                <a:spcPct val="150000"/>
              </a:lnSpc>
              <a:spcBef>
                <a:spcPts val="2000"/>
              </a:spcBef>
              <a:buFont typeface="Arial" panose="020B0604020202020204" pitchFamily="34" charset="0"/>
              <a:buChar char="•"/>
            </a:pPr>
            <a:r>
              <a:rPr lang="en-US" sz="2400" dirty="0">
                <a:latin typeface="Avenir Book" panose="02000503020000020003" pitchFamily="2" charset="0"/>
              </a:rPr>
              <a:t>Knowledge, about anything in our world, is created via </a:t>
            </a:r>
            <a:r>
              <a:rPr lang="en-US" sz="2400" dirty="0">
                <a:solidFill>
                  <a:srgbClr val="C00000"/>
                </a:solidFill>
                <a:latin typeface="Avenir Book" panose="02000503020000020003" pitchFamily="2" charset="0"/>
              </a:rPr>
              <a:t>research</a:t>
            </a:r>
            <a:r>
              <a:rPr lang="en-US" sz="2400" dirty="0">
                <a:latin typeface="Avenir Book" panose="02000503020000020003" pitchFamily="2" charset="0"/>
              </a:rPr>
              <a:t> and publishing</a:t>
            </a:r>
          </a:p>
          <a:p>
            <a:pPr marL="457200" indent="-457200">
              <a:lnSpc>
                <a:spcPct val="150000"/>
              </a:lnSpc>
              <a:spcBef>
                <a:spcPts val="2000"/>
              </a:spcBef>
              <a:buFont typeface="Arial" panose="020B0604020202020204" pitchFamily="34" charset="0"/>
              <a:buChar char="•"/>
            </a:pPr>
            <a:r>
              <a:rPr lang="en-US" sz="2400" dirty="0">
                <a:latin typeface="Avenir Book" panose="02000503020000020003" pitchFamily="2" charset="0"/>
              </a:rPr>
              <a:t>It’s further explored and experimented with</a:t>
            </a:r>
          </a:p>
          <a:p>
            <a:pPr marL="457200" indent="-457200">
              <a:lnSpc>
                <a:spcPct val="150000"/>
              </a:lnSpc>
              <a:spcBef>
                <a:spcPts val="2000"/>
              </a:spcBef>
              <a:buFont typeface="Arial" panose="020B0604020202020204" pitchFamily="34" charset="0"/>
              <a:buChar char="•"/>
            </a:pPr>
            <a:r>
              <a:rPr lang="en-US" sz="2400" dirty="0">
                <a:latin typeface="Avenir Book" panose="02000503020000020003" pitchFamily="2" charset="0"/>
              </a:rPr>
              <a:t>Knowledge/models/approaches that seem sufficiently good and important make their way into </a:t>
            </a:r>
            <a:r>
              <a:rPr lang="en-US" sz="2400" dirty="0">
                <a:solidFill>
                  <a:srgbClr val="C00000"/>
                </a:solidFill>
                <a:latin typeface="Avenir Book" panose="02000503020000020003" pitchFamily="2" charset="0"/>
              </a:rPr>
              <a:t>courses</a:t>
            </a:r>
            <a:r>
              <a:rPr lang="en-US" sz="2400" dirty="0">
                <a:latin typeface="Avenir Book" panose="02000503020000020003" pitchFamily="2" charset="0"/>
              </a:rPr>
              <a:t> and </a:t>
            </a:r>
            <a:r>
              <a:rPr lang="en-US" sz="2400" dirty="0">
                <a:solidFill>
                  <a:srgbClr val="C00000"/>
                </a:solidFill>
                <a:latin typeface="Avenir Book" panose="02000503020000020003" pitchFamily="2" charset="0"/>
              </a:rPr>
              <a:t>books</a:t>
            </a:r>
          </a:p>
          <a:p>
            <a:pPr marL="457200" indent="-457200">
              <a:lnSpc>
                <a:spcPct val="150000"/>
              </a:lnSpc>
              <a:spcBef>
                <a:spcPts val="2000"/>
              </a:spcBef>
              <a:buFont typeface="Arial" panose="020B0604020202020204" pitchFamily="34" charset="0"/>
              <a:buChar char="•"/>
            </a:pPr>
            <a:r>
              <a:rPr lang="en-US" sz="2400" dirty="0">
                <a:latin typeface="Avenir Book" panose="02000503020000020003" pitchFamily="2" charset="0"/>
              </a:rPr>
              <a:t>Some of this knowledge gets added to the field’s foundation</a:t>
            </a:r>
            <a:endParaRPr lang="en-US" sz="2000" dirty="0">
              <a:latin typeface="Avenir Book" panose="02000503020000020003" pitchFamily="2" charset="0"/>
            </a:endParaRPr>
          </a:p>
        </p:txBody>
      </p:sp>
      <p:sp>
        <p:nvSpPr>
          <p:cNvPr id="9" name="Title 1">
            <a:extLst>
              <a:ext uri="{FF2B5EF4-FFF2-40B4-BE49-F238E27FC236}">
                <a16:creationId xmlns:a16="http://schemas.microsoft.com/office/drawing/2014/main" id="{EF92FE0F-D1B4-FD49-807F-146123DD10E9}"/>
              </a:ext>
            </a:extLst>
          </p:cNvPr>
          <p:cNvSpPr>
            <a:spLocks noGrp="1"/>
          </p:cNvSpPr>
          <p:nvPr>
            <p:ph type="title"/>
          </p:nvPr>
        </p:nvSpPr>
        <p:spPr>
          <a:xfrm>
            <a:off x="838201" y="276262"/>
            <a:ext cx="4623816" cy="612738"/>
          </a:xfrm>
        </p:spPr>
        <p:txBody>
          <a:bodyPr/>
          <a:lstStyle/>
          <a:p>
            <a:r>
              <a:rPr lang="en-US" dirty="0"/>
              <a:t>Why so research-heavy?</a:t>
            </a:r>
          </a:p>
        </p:txBody>
      </p:sp>
      <p:sp>
        <p:nvSpPr>
          <p:cNvPr id="11" name="Rectangle 10">
            <a:extLst>
              <a:ext uri="{FF2B5EF4-FFF2-40B4-BE49-F238E27FC236}">
                <a16:creationId xmlns:a16="http://schemas.microsoft.com/office/drawing/2014/main" id="{AEA69DC6-5450-E549-9E6A-A7F085EE2BCA}"/>
              </a:ext>
            </a:extLst>
          </p:cNvPr>
          <p:cNvSpPr/>
          <p:nvPr/>
        </p:nvSpPr>
        <p:spPr>
          <a:xfrm>
            <a:off x="903804" y="771482"/>
            <a:ext cx="391203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9">
            <a:extLst>
              <a:ext uri="{FF2B5EF4-FFF2-40B4-BE49-F238E27FC236}">
                <a16:creationId xmlns:a16="http://schemas.microsoft.com/office/drawing/2014/main" id="{1B1BA33B-3512-E14B-B70C-822CDAA34E13}"/>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25</a:t>
            </a:fld>
            <a:endParaRPr lang="en-US" dirty="0"/>
          </a:p>
        </p:txBody>
      </p:sp>
    </p:spTree>
    <p:extLst>
      <p:ext uri="{BB962C8B-B14F-4D97-AF65-F5344CB8AC3E}">
        <p14:creationId xmlns:p14="http://schemas.microsoft.com/office/powerpoint/2010/main" val="3990369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D2AB77F5-B141-644A-BB5E-4A9B2BE17C39}"/>
              </a:ext>
            </a:extLst>
          </p:cNvPr>
          <p:cNvSpPr/>
          <p:nvPr/>
        </p:nvSpPr>
        <p:spPr>
          <a:xfrm>
            <a:off x="345017" y="1023213"/>
            <a:ext cx="10420308" cy="4811574"/>
          </a:xfrm>
          <a:prstGeom prst="rect">
            <a:avLst/>
          </a:prstGeom>
        </p:spPr>
        <p:txBody>
          <a:bodyPr wrap="square">
            <a:spAutoFit/>
          </a:bodyPr>
          <a:lstStyle/>
          <a:p>
            <a:pPr>
              <a:spcBef>
                <a:spcPts val="1000"/>
              </a:spcBef>
            </a:pPr>
            <a:r>
              <a:rPr lang="en-US" sz="2400" dirty="0">
                <a:solidFill>
                  <a:srgbClr val="C00000"/>
                </a:solidFill>
                <a:latin typeface="Avenir Book" panose="02000503020000020003" pitchFamily="2" charset="0"/>
              </a:rPr>
              <a:t>Researcher:</a:t>
            </a:r>
          </a:p>
          <a:p>
            <a:pPr marL="914400" lvl="1" indent="-457200">
              <a:spcBef>
                <a:spcPts val="1000"/>
              </a:spcBef>
              <a:buFont typeface="Arial" panose="020B0604020202020204" pitchFamily="34" charset="0"/>
              <a:buChar char="•"/>
            </a:pPr>
            <a:r>
              <a:rPr lang="en-US" sz="2400" dirty="0">
                <a:latin typeface="Avenir Book" panose="02000503020000020003" pitchFamily="2" charset="0"/>
              </a:rPr>
              <a:t>What is possible to build?</a:t>
            </a:r>
          </a:p>
          <a:p>
            <a:pPr marL="914400" lvl="1" indent="-457200">
              <a:spcBef>
                <a:spcPts val="1000"/>
              </a:spcBef>
              <a:buFont typeface="Arial" panose="020B0604020202020204" pitchFamily="34" charset="0"/>
              <a:buChar char="•"/>
            </a:pPr>
            <a:r>
              <a:rPr lang="en-US" sz="2400" dirty="0">
                <a:latin typeface="Avenir Book" panose="02000503020000020003" pitchFamily="2" charset="0"/>
              </a:rPr>
              <a:t>How can we use existing blocks in new ways?</a:t>
            </a:r>
          </a:p>
          <a:p>
            <a:pPr marL="914400" lvl="1" indent="-457200">
              <a:spcBef>
                <a:spcPts val="1000"/>
              </a:spcBef>
              <a:buFont typeface="Arial" panose="020B0604020202020204" pitchFamily="34" charset="0"/>
              <a:buChar char="•"/>
            </a:pPr>
            <a:r>
              <a:rPr lang="en-US" sz="2400" dirty="0">
                <a:latin typeface="Avenir Book" panose="02000503020000020003" pitchFamily="2" charset="0"/>
              </a:rPr>
              <a:t>What are the limitations of current blocks?</a:t>
            </a:r>
          </a:p>
          <a:p>
            <a:pPr>
              <a:spcBef>
                <a:spcPts val="1000"/>
              </a:spcBef>
            </a:pPr>
            <a:r>
              <a:rPr lang="en-US" sz="2400" dirty="0">
                <a:solidFill>
                  <a:srgbClr val="C00000"/>
                </a:solidFill>
                <a:latin typeface="Avenir Book" panose="02000503020000020003" pitchFamily="2" charset="0"/>
              </a:rPr>
              <a:t>Software Developer:</a:t>
            </a:r>
          </a:p>
          <a:p>
            <a:pPr marL="914400" lvl="1" indent="-457200">
              <a:spcBef>
                <a:spcPts val="1000"/>
              </a:spcBef>
              <a:buFont typeface="Arial" panose="020B0604020202020204" pitchFamily="34" charset="0"/>
              <a:buChar char="•"/>
            </a:pPr>
            <a:r>
              <a:rPr lang="en-US" sz="2400" dirty="0">
                <a:latin typeface="Avenir Book" panose="02000503020000020003" pitchFamily="2" charset="0"/>
              </a:rPr>
              <a:t>The Builders. Creators.</a:t>
            </a:r>
          </a:p>
          <a:p>
            <a:pPr marL="914400" lvl="1" indent="-457200">
              <a:spcBef>
                <a:spcPts val="1000"/>
              </a:spcBef>
              <a:buFont typeface="Arial" panose="020B0604020202020204" pitchFamily="34" charset="0"/>
              <a:buChar char="•"/>
            </a:pPr>
            <a:r>
              <a:rPr lang="en-US" sz="2400" dirty="0">
                <a:latin typeface="Avenir Book" panose="02000503020000020003" pitchFamily="2" charset="0"/>
              </a:rPr>
              <a:t>Interested in tools to build better, quicker, organized, useful structures</a:t>
            </a:r>
            <a:endParaRPr lang="en-US" sz="2400" dirty="0">
              <a:solidFill>
                <a:srgbClr val="C00000"/>
              </a:solidFill>
              <a:latin typeface="Avenir Book" panose="02000503020000020003" pitchFamily="2" charset="0"/>
            </a:endParaRPr>
          </a:p>
          <a:p>
            <a:pPr>
              <a:spcBef>
                <a:spcPts val="1000"/>
              </a:spcBef>
            </a:pPr>
            <a:r>
              <a:rPr lang="en-US" sz="2400" dirty="0">
                <a:solidFill>
                  <a:srgbClr val="C00000"/>
                </a:solidFill>
                <a:latin typeface="Avenir Book" panose="02000503020000020003" pitchFamily="2" charset="0"/>
              </a:rPr>
              <a:t>Manager:</a:t>
            </a:r>
          </a:p>
          <a:p>
            <a:pPr marL="914400" lvl="1" indent="-457200">
              <a:spcBef>
                <a:spcPts val="1000"/>
              </a:spcBef>
              <a:buFont typeface="Arial" panose="020B0604020202020204" pitchFamily="34" charset="0"/>
              <a:buChar char="•"/>
            </a:pPr>
            <a:r>
              <a:rPr lang="en-US" sz="2400" dirty="0">
                <a:latin typeface="Avenir Book" panose="02000503020000020003" pitchFamily="2" charset="0"/>
              </a:rPr>
              <a:t>Bridges everyone’s skills to make great things actually happen</a:t>
            </a:r>
          </a:p>
        </p:txBody>
      </p:sp>
      <p:pic>
        <p:nvPicPr>
          <p:cNvPr id="2" name="Picture 1">
            <a:extLst>
              <a:ext uri="{FF2B5EF4-FFF2-40B4-BE49-F238E27FC236}">
                <a16:creationId xmlns:a16="http://schemas.microsoft.com/office/drawing/2014/main" id="{57EE6743-0FE3-D543-B0EB-D6102EEE2216}"/>
              </a:ext>
            </a:extLst>
          </p:cNvPr>
          <p:cNvPicPr>
            <a:picLocks noChangeAspect="1"/>
          </p:cNvPicPr>
          <p:nvPr/>
        </p:nvPicPr>
        <p:blipFill>
          <a:blip r:embed="rId3"/>
          <a:stretch>
            <a:fillRect/>
          </a:stretch>
        </p:blipFill>
        <p:spPr>
          <a:xfrm>
            <a:off x="7759700" y="297523"/>
            <a:ext cx="4087283" cy="3065462"/>
          </a:xfrm>
          <a:prstGeom prst="rect">
            <a:avLst/>
          </a:prstGeom>
        </p:spPr>
      </p:pic>
      <p:sp>
        <p:nvSpPr>
          <p:cNvPr id="7" name="Title 1">
            <a:extLst>
              <a:ext uri="{FF2B5EF4-FFF2-40B4-BE49-F238E27FC236}">
                <a16:creationId xmlns:a16="http://schemas.microsoft.com/office/drawing/2014/main" id="{F7586CA0-F1A6-7D43-9AC9-FBE369095D74}"/>
              </a:ext>
            </a:extLst>
          </p:cNvPr>
          <p:cNvSpPr txBox="1">
            <a:spLocks/>
          </p:cNvSpPr>
          <p:nvPr/>
        </p:nvSpPr>
        <p:spPr>
          <a:xfrm>
            <a:off x="9005249" y="3362985"/>
            <a:ext cx="2051008" cy="334665"/>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464646"/>
                </a:solidFill>
                <a:latin typeface="Avenir Next" panose="020B0503020202020204" pitchFamily="34" charset="0"/>
                <a:ea typeface="+mj-ea"/>
                <a:cs typeface="+mj-cs"/>
              </a:defRPr>
            </a:lvl1pPr>
          </a:lstStyle>
          <a:p>
            <a:r>
              <a:rPr lang="en-US" sz="1200" dirty="0">
                <a:solidFill>
                  <a:schemeClr val="tx1">
                    <a:lumMod val="85000"/>
                    <a:lumOff val="15000"/>
                  </a:schemeClr>
                </a:solidFill>
                <a:latin typeface="Avenir" panose="02000503020000020003" pitchFamily="2" charset="0"/>
              </a:rPr>
              <a:t>Image source: </a:t>
            </a:r>
            <a:r>
              <a:rPr lang="en-US" sz="1200" dirty="0" err="1">
                <a:solidFill>
                  <a:schemeClr val="tx1">
                    <a:lumMod val="85000"/>
                    <a:lumOff val="15000"/>
                  </a:schemeClr>
                </a:solidFill>
                <a:latin typeface="Avenir" panose="02000503020000020003" pitchFamily="2" charset="0"/>
              </a:rPr>
              <a:t>lego.com</a:t>
            </a:r>
            <a:endParaRPr lang="en-US" sz="1200" dirty="0">
              <a:solidFill>
                <a:schemeClr val="tx1">
                  <a:lumMod val="85000"/>
                  <a:lumOff val="15000"/>
                </a:schemeClr>
              </a:solidFill>
              <a:latin typeface="Avenir" panose="02000503020000020003" pitchFamily="2" charset="0"/>
            </a:endParaRPr>
          </a:p>
        </p:txBody>
      </p:sp>
      <p:sp>
        <p:nvSpPr>
          <p:cNvPr id="10" name="Title 1">
            <a:extLst>
              <a:ext uri="{FF2B5EF4-FFF2-40B4-BE49-F238E27FC236}">
                <a16:creationId xmlns:a16="http://schemas.microsoft.com/office/drawing/2014/main" id="{B762DB3D-AEBA-9047-8611-42D81AB77624}"/>
              </a:ext>
            </a:extLst>
          </p:cNvPr>
          <p:cNvSpPr>
            <a:spLocks noGrp="1"/>
          </p:cNvSpPr>
          <p:nvPr>
            <p:ph type="title"/>
          </p:nvPr>
        </p:nvSpPr>
        <p:spPr>
          <a:xfrm>
            <a:off x="838201" y="276262"/>
            <a:ext cx="4623816" cy="612738"/>
          </a:xfrm>
        </p:spPr>
        <p:txBody>
          <a:bodyPr/>
          <a:lstStyle/>
          <a:p>
            <a:r>
              <a:rPr lang="en-US" dirty="0"/>
              <a:t>Why so research-heavy?</a:t>
            </a:r>
          </a:p>
        </p:txBody>
      </p:sp>
      <p:sp>
        <p:nvSpPr>
          <p:cNvPr id="11" name="Rectangle 10">
            <a:extLst>
              <a:ext uri="{FF2B5EF4-FFF2-40B4-BE49-F238E27FC236}">
                <a16:creationId xmlns:a16="http://schemas.microsoft.com/office/drawing/2014/main" id="{0DF09275-E01F-3C44-957A-E979A9FA9640}"/>
              </a:ext>
            </a:extLst>
          </p:cNvPr>
          <p:cNvSpPr/>
          <p:nvPr/>
        </p:nvSpPr>
        <p:spPr>
          <a:xfrm>
            <a:off x="903804" y="771482"/>
            <a:ext cx="391203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9">
            <a:extLst>
              <a:ext uri="{FF2B5EF4-FFF2-40B4-BE49-F238E27FC236}">
                <a16:creationId xmlns:a16="http://schemas.microsoft.com/office/drawing/2014/main" id="{F7D4B7D6-30B1-FA49-858A-F54EF21419AB}"/>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26</a:t>
            </a:fld>
            <a:endParaRPr lang="en-US" dirty="0"/>
          </a:p>
        </p:txBody>
      </p:sp>
    </p:spTree>
    <p:extLst>
      <p:ext uri="{BB962C8B-B14F-4D97-AF65-F5344CB8AC3E}">
        <p14:creationId xmlns:p14="http://schemas.microsoft.com/office/powerpoint/2010/main" val="133156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D2AB77F5-B141-644A-BB5E-4A9B2BE17C39}"/>
              </a:ext>
            </a:extLst>
          </p:cNvPr>
          <p:cNvSpPr/>
          <p:nvPr/>
        </p:nvSpPr>
        <p:spPr>
          <a:xfrm>
            <a:off x="774193" y="1384220"/>
            <a:ext cx="10247375" cy="4053482"/>
          </a:xfrm>
          <a:prstGeom prst="rect">
            <a:avLst/>
          </a:prstGeom>
        </p:spPr>
        <p:txBody>
          <a:bodyPr wrap="square">
            <a:spAutoFit/>
          </a:bodyPr>
          <a:lstStyle/>
          <a:p>
            <a:pPr marL="342900"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Projects will last most of the semester (</a:t>
            </a:r>
            <a:r>
              <a:rPr lang="en-US" sz="2000" b="1" dirty="0">
                <a:solidFill>
                  <a:srgbClr val="C00000"/>
                </a:solidFill>
                <a:latin typeface="Avenir Book" panose="02000503020000020003" pitchFamily="2" charset="0"/>
              </a:rPr>
              <a:t>12 weeks</a:t>
            </a:r>
            <a:r>
              <a:rPr lang="en-US" sz="2000" dirty="0">
                <a:latin typeface="Avenir Book" panose="02000503020000020003" pitchFamily="2" charset="0"/>
              </a:rPr>
              <a:t>)</a:t>
            </a:r>
          </a:p>
          <a:p>
            <a:pPr marL="342900"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Should explore a significant question that </a:t>
            </a:r>
            <a:r>
              <a:rPr lang="en-US" sz="2000" i="1" dirty="0">
                <a:latin typeface="Avenir Book" panose="02000503020000020003" pitchFamily="2" charset="0"/>
              </a:rPr>
              <a:t>nobody</a:t>
            </a:r>
            <a:r>
              <a:rPr lang="en-US" sz="2000" dirty="0">
                <a:latin typeface="Avenir Book" panose="02000503020000020003" pitchFamily="2" charset="0"/>
              </a:rPr>
              <a:t> knows the answer to</a:t>
            </a:r>
          </a:p>
          <a:p>
            <a:pPr marL="342900"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You will work in teams of </a:t>
            </a:r>
            <a:r>
              <a:rPr lang="en-US" sz="2000" b="1" dirty="0">
                <a:solidFill>
                  <a:srgbClr val="C00000"/>
                </a:solidFill>
                <a:latin typeface="Avenir Book" panose="02000503020000020003" pitchFamily="2" charset="0"/>
              </a:rPr>
              <a:t>3 students</a:t>
            </a:r>
          </a:p>
          <a:p>
            <a:pPr marL="342900"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Propose ideas, we approve, all students select which projects to join</a:t>
            </a:r>
          </a:p>
          <a:p>
            <a:pPr marL="342900"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Final product will be a </a:t>
            </a:r>
            <a:r>
              <a:rPr lang="en-US" sz="2000" b="1" dirty="0">
                <a:solidFill>
                  <a:srgbClr val="C00000"/>
                </a:solidFill>
                <a:latin typeface="Avenir Book" panose="02000503020000020003" pitchFamily="2" charset="0"/>
              </a:rPr>
              <a:t>4-5 page short paper </a:t>
            </a:r>
            <a:r>
              <a:rPr lang="en-US" sz="2000" dirty="0">
                <a:latin typeface="Avenir Book" panose="02000503020000020003" pitchFamily="2" charset="0"/>
              </a:rPr>
              <a:t>(plus other deliverables)</a:t>
            </a:r>
          </a:p>
          <a:p>
            <a:pPr marL="342900"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Goal is for it to be worthy of submitting to a top conference or workshop</a:t>
            </a:r>
          </a:p>
          <a:p>
            <a:pPr marL="342900" indent="-342900">
              <a:lnSpc>
                <a:spcPct val="150000"/>
              </a:lnSpc>
              <a:spcBef>
                <a:spcPts val="1000"/>
              </a:spcBef>
              <a:buFont typeface="Arial" panose="020B0604020202020204" pitchFamily="34" charset="0"/>
              <a:buChar char="•"/>
            </a:pPr>
            <a:r>
              <a:rPr lang="en-US" sz="2000" b="1" dirty="0">
                <a:latin typeface="Avenir Book" panose="02000503020000020003" pitchFamily="2" charset="0"/>
              </a:rPr>
              <a:t>It’s okay if your results aren’t SOTA</a:t>
            </a:r>
            <a:r>
              <a:rPr lang="en-US" sz="2000" dirty="0">
                <a:latin typeface="Avenir Book" panose="02000503020000020003" pitchFamily="2" charset="0"/>
              </a:rPr>
              <a:t>; your approach/methodology is what matters</a:t>
            </a:r>
          </a:p>
        </p:txBody>
      </p:sp>
      <p:sp>
        <p:nvSpPr>
          <p:cNvPr id="10" name="Title 1">
            <a:extLst>
              <a:ext uri="{FF2B5EF4-FFF2-40B4-BE49-F238E27FC236}">
                <a16:creationId xmlns:a16="http://schemas.microsoft.com/office/drawing/2014/main" id="{B762DB3D-AEBA-9047-8611-42D81AB77624}"/>
              </a:ext>
            </a:extLst>
          </p:cNvPr>
          <p:cNvSpPr>
            <a:spLocks noGrp="1"/>
          </p:cNvSpPr>
          <p:nvPr>
            <p:ph type="title"/>
          </p:nvPr>
        </p:nvSpPr>
        <p:spPr>
          <a:xfrm>
            <a:off x="838201" y="276262"/>
            <a:ext cx="4623816" cy="612738"/>
          </a:xfrm>
        </p:spPr>
        <p:txBody>
          <a:bodyPr/>
          <a:lstStyle/>
          <a:p>
            <a:r>
              <a:rPr lang="en-US" dirty="0"/>
              <a:t>Research Project</a:t>
            </a:r>
          </a:p>
        </p:txBody>
      </p:sp>
      <p:sp>
        <p:nvSpPr>
          <p:cNvPr id="11" name="Rectangle 10">
            <a:extLst>
              <a:ext uri="{FF2B5EF4-FFF2-40B4-BE49-F238E27FC236}">
                <a16:creationId xmlns:a16="http://schemas.microsoft.com/office/drawing/2014/main" id="{0DF09275-E01F-3C44-957A-E979A9FA9640}"/>
              </a:ext>
            </a:extLst>
          </p:cNvPr>
          <p:cNvSpPr/>
          <p:nvPr/>
        </p:nvSpPr>
        <p:spPr>
          <a:xfrm>
            <a:off x="903804" y="771482"/>
            <a:ext cx="391203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9">
            <a:extLst>
              <a:ext uri="{FF2B5EF4-FFF2-40B4-BE49-F238E27FC236}">
                <a16:creationId xmlns:a16="http://schemas.microsoft.com/office/drawing/2014/main" id="{F7D4B7D6-30B1-FA49-858A-F54EF21419AB}"/>
              </a:ext>
            </a:extLst>
          </p:cNvPr>
          <p:cNvSpPr>
            <a:spLocks noGrp="1"/>
          </p:cNvSpPr>
          <p:nvPr>
            <p:ph type="sldNum" sz="quarter" idx="12"/>
          </p:nvPr>
        </p:nvSpPr>
        <p:spPr>
          <a:xfrm>
            <a:off x="11021568" y="6331966"/>
            <a:ext cx="9540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27</a:t>
            </a:fld>
            <a:endParaRPr lang="en-US" dirty="0"/>
          </a:p>
        </p:txBody>
      </p:sp>
    </p:spTree>
    <p:extLst>
      <p:ext uri="{BB962C8B-B14F-4D97-AF65-F5344CB8AC3E}">
        <p14:creationId xmlns:p14="http://schemas.microsoft.com/office/powerpoint/2010/main" val="1930509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D2AB77F5-B141-644A-BB5E-4A9B2BE17C39}"/>
              </a:ext>
            </a:extLst>
          </p:cNvPr>
          <p:cNvSpPr/>
          <p:nvPr/>
        </p:nvSpPr>
        <p:spPr>
          <a:xfrm>
            <a:off x="548641" y="1031467"/>
            <a:ext cx="10643615" cy="4643387"/>
          </a:xfrm>
          <a:prstGeom prst="rect">
            <a:avLst/>
          </a:prstGeom>
        </p:spPr>
        <p:txBody>
          <a:bodyPr wrap="square">
            <a:spAutoFit/>
          </a:bodyPr>
          <a:lstStyle/>
          <a:p>
            <a:pPr marL="342900"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“Only” pushing the SOTA results is a weak research finding*</a:t>
            </a:r>
          </a:p>
          <a:p>
            <a:pPr marL="342900"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Common approaches:</a:t>
            </a:r>
          </a:p>
          <a:p>
            <a:pPr marL="800100" lvl="1"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Poke holes into the current understanding/papers/models</a:t>
            </a:r>
          </a:p>
          <a:p>
            <a:pPr marL="800100" lvl="1"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Exploit/leverage data in a novel way</a:t>
            </a:r>
          </a:p>
          <a:p>
            <a:pPr marL="800100" lvl="1"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Make assumptions or relax constraints to reveal new insights</a:t>
            </a:r>
          </a:p>
          <a:p>
            <a:pPr marL="800100" lvl="1"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Combine past approaches to yield a better approach</a:t>
            </a:r>
          </a:p>
          <a:p>
            <a:pPr marL="800100" lvl="1" indent="-342900">
              <a:lnSpc>
                <a:spcPct val="150000"/>
              </a:lnSpc>
              <a:spcBef>
                <a:spcPts val="1000"/>
              </a:spcBef>
              <a:buFont typeface="Arial" panose="020B0604020202020204" pitchFamily="34" charset="0"/>
              <a:buChar char="•"/>
            </a:pPr>
            <a:r>
              <a:rPr lang="en-US" sz="2000" dirty="0">
                <a:latin typeface="Avenir Book" panose="02000503020000020003" pitchFamily="2" charset="0"/>
              </a:rPr>
              <a:t>Make models faster or easy-to-use without losing much performance</a:t>
            </a:r>
          </a:p>
          <a:p>
            <a:pPr>
              <a:lnSpc>
                <a:spcPct val="150000"/>
              </a:lnSpc>
              <a:spcBef>
                <a:spcPts val="1000"/>
              </a:spcBef>
            </a:pPr>
            <a:r>
              <a:rPr lang="en-US" sz="2000" dirty="0">
                <a:solidFill>
                  <a:srgbClr val="C00000"/>
                </a:solidFill>
                <a:latin typeface="Avenir Book" panose="02000503020000020003" pitchFamily="2" charset="0"/>
              </a:rPr>
              <a:t>* unless the method was novel (e.g., new architecture, approach, way of using data, </a:t>
            </a:r>
            <a:r>
              <a:rPr lang="en-US" sz="2000" dirty="0" err="1">
                <a:solidFill>
                  <a:srgbClr val="C00000"/>
                </a:solidFill>
                <a:latin typeface="Avenir Book" panose="02000503020000020003" pitchFamily="2" charset="0"/>
              </a:rPr>
              <a:t>etc</a:t>
            </a:r>
            <a:r>
              <a:rPr lang="en-US" sz="2000" dirty="0">
                <a:solidFill>
                  <a:srgbClr val="C00000"/>
                </a:solidFill>
                <a:latin typeface="Avenir Book" panose="02000503020000020003" pitchFamily="2" charset="0"/>
              </a:rPr>
              <a:t>)</a:t>
            </a:r>
          </a:p>
        </p:txBody>
      </p:sp>
      <p:sp>
        <p:nvSpPr>
          <p:cNvPr id="10" name="Title 1">
            <a:extLst>
              <a:ext uri="{FF2B5EF4-FFF2-40B4-BE49-F238E27FC236}">
                <a16:creationId xmlns:a16="http://schemas.microsoft.com/office/drawing/2014/main" id="{B762DB3D-AEBA-9047-8611-42D81AB77624}"/>
              </a:ext>
            </a:extLst>
          </p:cNvPr>
          <p:cNvSpPr>
            <a:spLocks noGrp="1"/>
          </p:cNvSpPr>
          <p:nvPr>
            <p:ph type="title"/>
          </p:nvPr>
        </p:nvSpPr>
        <p:spPr>
          <a:xfrm>
            <a:off x="838201" y="276262"/>
            <a:ext cx="4623816" cy="612738"/>
          </a:xfrm>
        </p:spPr>
        <p:txBody>
          <a:bodyPr/>
          <a:lstStyle/>
          <a:p>
            <a:r>
              <a:rPr lang="en-US" dirty="0"/>
              <a:t>Research Project</a:t>
            </a:r>
          </a:p>
        </p:txBody>
      </p:sp>
      <p:sp>
        <p:nvSpPr>
          <p:cNvPr id="11" name="Rectangle 10">
            <a:extLst>
              <a:ext uri="{FF2B5EF4-FFF2-40B4-BE49-F238E27FC236}">
                <a16:creationId xmlns:a16="http://schemas.microsoft.com/office/drawing/2014/main" id="{0DF09275-E01F-3C44-957A-E979A9FA9640}"/>
              </a:ext>
            </a:extLst>
          </p:cNvPr>
          <p:cNvSpPr/>
          <p:nvPr/>
        </p:nvSpPr>
        <p:spPr>
          <a:xfrm>
            <a:off x="903804" y="771482"/>
            <a:ext cx="391203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9">
            <a:extLst>
              <a:ext uri="{FF2B5EF4-FFF2-40B4-BE49-F238E27FC236}">
                <a16:creationId xmlns:a16="http://schemas.microsoft.com/office/drawing/2014/main" id="{F7D4B7D6-30B1-FA49-858A-F54EF21419AB}"/>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28</a:t>
            </a:fld>
            <a:endParaRPr lang="en-US" dirty="0"/>
          </a:p>
        </p:txBody>
      </p:sp>
    </p:spTree>
    <p:extLst>
      <p:ext uri="{BB962C8B-B14F-4D97-AF65-F5344CB8AC3E}">
        <p14:creationId xmlns:p14="http://schemas.microsoft.com/office/powerpoint/2010/main" val="722548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D2AB77F5-B141-644A-BB5E-4A9B2BE17C39}"/>
              </a:ext>
            </a:extLst>
          </p:cNvPr>
          <p:cNvSpPr/>
          <p:nvPr/>
        </p:nvSpPr>
        <p:spPr>
          <a:xfrm>
            <a:off x="838201" y="1153387"/>
            <a:ext cx="10427207" cy="4683333"/>
          </a:xfrm>
          <a:prstGeom prst="rect">
            <a:avLst/>
          </a:prstGeom>
        </p:spPr>
        <p:txBody>
          <a:bodyPr wrap="square">
            <a:spAutoFit/>
          </a:bodyPr>
          <a:lstStyle/>
          <a:p>
            <a:pPr>
              <a:spcBef>
                <a:spcPts val="1000"/>
              </a:spcBef>
            </a:pPr>
            <a:r>
              <a:rPr lang="en-US" sz="2400" dirty="0">
                <a:latin typeface="Avenir Book" panose="02000503020000020003" pitchFamily="2" charset="0"/>
              </a:rPr>
              <a:t>Inappropriate projects:</a:t>
            </a:r>
          </a:p>
          <a:p>
            <a:pPr marL="342900" indent="-342900">
              <a:spcBef>
                <a:spcPts val="1000"/>
              </a:spcBef>
              <a:buFont typeface="Arial" panose="020B0604020202020204" pitchFamily="34" charset="0"/>
              <a:buChar char="•"/>
            </a:pPr>
            <a:r>
              <a:rPr lang="en-US" sz="2400" dirty="0">
                <a:latin typeface="Avenir Book" panose="02000503020000020003" pitchFamily="2" charset="0"/>
              </a:rPr>
              <a:t>Make a chatbot for ____</a:t>
            </a:r>
          </a:p>
          <a:p>
            <a:pPr marL="342900" indent="-342900">
              <a:spcBef>
                <a:spcPts val="1000"/>
              </a:spcBef>
              <a:buFont typeface="Arial" panose="020B0604020202020204" pitchFamily="34" charset="0"/>
              <a:buChar char="•"/>
            </a:pPr>
            <a:r>
              <a:rPr lang="en-US" sz="2400" dirty="0">
                <a:latin typeface="Avenir Book" panose="02000503020000020003" pitchFamily="2" charset="0"/>
              </a:rPr>
              <a:t>Run a Transformer on ____ data</a:t>
            </a:r>
          </a:p>
          <a:p>
            <a:pPr marL="342900" indent="-342900">
              <a:spcBef>
                <a:spcPts val="1000"/>
              </a:spcBef>
              <a:buFont typeface="Arial" panose="020B0604020202020204" pitchFamily="34" charset="0"/>
              <a:buChar char="•"/>
            </a:pPr>
            <a:r>
              <a:rPr lang="en-US" sz="2400" dirty="0">
                <a:latin typeface="Avenir Book" panose="02000503020000020003" pitchFamily="2" charset="0"/>
              </a:rPr>
              <a:t>Run a summarizing system on a new, ____ corpus</a:t>
            </a:r>
          </a:p>
          <a:p>
            <a:pPr marL="342900" indent="-342900">
              <a:spcBef>
                <a:spcPts val="1000"/>
              </a:spcBef>
              <a:buFont typeface="Arial" panose="020B0604020202020204" pitchFamily="34" charset="0"/>
              <a:buChar char="•"/>
            </a:pPr>
            <a:endParaRPr lang="en-US" sz="2400" dirty="0">
              <a:latin typeface="Avenir Book" panose="02000503020000020003" pitchFamily="2" charset="0"/>
            </a:endParaRPr>
          </a:p>
          <a:p>
            <a:pPr>
              <a:spcBef>
                <a:spcPts val="1000"/>
              </a:spcBef>
            </a:pPr>
            <a:r>
              <a:rPr lang="en-US" sz="2400" dirty="0">
                <a:solidFill>
                  <a:srgbClr val="C00000"/>
                </a:solidFill>
                <a:latin typeface="Avenir Book" panose="02000503020000020003" pitchFamily="2" charset="0"/>
              </a:rPr>
              <a:t>This demonstrates software development and NLP applications, not research.</a:t>
            </a:r>
          </a:p>
          <a:p>
            <a:pPr>
              <a:spcBef>
                <a:spcPts val="1000"/>
              </a:spcBef>
            </a:pPr>
            <a:endParaRPr lang="en-US" sz="2400" dirty="0">
              <a:solidFill>
                <a:srgbClr val="C00000"/>
              </a:solidFill>
              <a:latin typeface="Avenir Book" panose="02000503020000020003" pitchFamily="2" charset="0"/>
            </a:endParaRPr>
          </a:p>
          <a:p>
            <a:pPr>
              <a:spcBef>
                <a:spcPts val="1000"/>
              </a:spcBef>
            </a:pPr>
            <a:r>
              <a:rPr lang="en-US" sz="2400" dirty="0">
                <a:latin typeface="Avenir Book" panose="02000503020000020003" pitchFamily="2" charset="0"/>
              </a:rPr>
              <a:t>They </a:t>
            </a:r>
            <a:r>
              <a:rPr lang="en-US" sz="2400" i="1" dirty="0">
                <a:latin typeface="Avenir Book" panose="02000503020000020003" pitchFamily="2" charset="0"/>
              </a:rPr>
              <a:t>might</a:t>
            </a:r>
            <a:r>
              <a:rPr lang="en-US" sz="2400" dirty="0">
                <a:latin typeface="Avenir Book" panose="02000503020000020003" pitchFamily="2" charset="0"/>
              </a:rPr>
              <a:t> serve as the starting points for research, but research questions should be your entry point and driving force.</a:t>
            </a:r>
          </a:p>
        </p:txBody>
      </p:sp>
      <p:sp>
        <p:nvSpPr>
          <p:cNvPr id="10" name="Title 1">
            <a:extLst>
              <a:ext uri="{FF2B5EF4-FFF2-40B4-BE49-F238E27FC236}">
                <a16:creationId xmlns:a16="http://schemas.microsoft.com/office/drawing/2014/main" id="{B762DB3D-AEBA-9047-8611-42D81AB77624}"/>
              </a:ext>
            </a:extLst>
          </p:cNvPr>
          <p:cNvSpPr>
            <a:spLocks noGrp="1"/>
          </p:cNvSpPr>
          <p:nvPr>
            <p:ph type="title"/>
          </p:nvPr>
        </p:nvSpPr>
        <p:spPr>
          <a:xfrm>
            <a:off x="838201" y="276262"/>
            <a:ext cx="4623816" cy="612738"/>
          </a:xfrm>
        </p:spPr>
        <p:txBody>
          <a:bodyPr/>
          <a:lstStyle/>
          <a:p>
            <a:r>
              <a:rPr lang="en-US" dirty="0"/>
              <a:t>Research Project</a:t>
            </a:r>
          </a:p>
        </p:txBody>
      </p:sp>
      <p:sp>
        <p:nvSpPr>
          <p:cNvPr id="11" name="Rectangle 10">
            <a:extLst>
              <a:ext uri="{FF2B5EF4-FFF2-40B4-BE49-F238E27FC236}">
                <a16:creationId xmlns:a16="http://schemas.microsoft.com/office/drawing/2014/main" id="{0DF09275-E01F-3C44-957A-E979A9FA9640}"/>
              </a:ext>
            </a:extLst>
          </p:cNvPr>
          <p:cNvSpPr/>
          <p:nvPr/>
        </p:nvSpPr>
        <p:spPr>
          <a:xfrm>
            <a:off x="903804" y="771482"/>
            <a:ext cx="391203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9">
            <a:extLst>
              <a:ext uri="{FF2B5EF4-FFF2-40B4-BE49-F238E27FC236}">
                <a16:creationId xmlns:a16="http://schemas.microsoft.com/office/drawing/2014/main" id="{F7D4B7D6-30B1-FA49-858A-F54EF21419AB}"/>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29</a:t>
            </a:fld>
            <a:endParaRPr lang="en-US" dirty="0"/>
          </a:p>
        </p:txBody>
      </p:sp>
    </p:spTree>
    <p:extLst>
      <p:ext uri="{BB962C8B-B14F-4D97-AF65-F5344CB8AC3E}">
        <p14:creationId xmlns:p14="http://schemas.microsoft.com/office/powerpoint/2010/main" val="148908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3</a:t>
            </a:fld>
            <a:endParaRPr lang="en-US"/>
          </a:p>
        </p:txBody>
      </p:sp>
      <p:sp>
        <p:nvSpPr>
          <p:cNvPr id="14" name="Title 1">
            <a:extLst>
              <a:ext uri="{FF2B5EF4-FFF2-40B4-BE49-F238E27FC236}">
                <a16:creationId xmlns:a16="http://schemas.microsoft.com/office/drawing/2014/main" id="{3F791E0B-008D-2D4D-BAF8-C19F81F112E4}"/>
              </a:ext>
            </a:extLst>
          </p:cNvPr>
          <p:cNvSpPr>
            <a:spLocks noGrp="1"/>
          </p:cNvSpPr>
          <p:nvPr>
            <p:ph type="title" idx="4294967295"/>
          </p:nvPr>
        </p:nvSpPr>
        <p:spPr>
          <a:xfrm>
            <a:off x="483326" y="279400"/>
            <a:ext cx="5612674" cy="612775"/>
          </a:xfrm>
        </p:spPr>
        <p:txBody>
          <a:bodyPr>
            <a:noAutofit/>
          </a:bodyPr>
          <a:lstStyle/>
          <a:p>
            <a:r>
              <a:rPr lang="en-US" sz="4000" b="1" dirty="0">
                <a:solidFill>
                  <a:srgbClr val="DE55B3"/>
                </a:solidFill>
                <a:latin typeface="Avenir Black" panose="02000503020000020003" pitchFamily="2" charset="0"/>
              </a:rPr>
              <a:t>ANNOUNCEMENTS</a:t>
            </a:r>
          </a:p>
        </p:txBody>
      </p:sp>
      <p:sp>
        <p:nvSpPr>
          <p:cNvPr id="8" name="Rectangle 7">
            <a:extLst>
              <a:ext uri="{FF2B5EF4-FFF2-40B4-BE49-F238E27FC236}">
                <a16:creationId xmlns:a16="http://schemas.microsoft.com/office/drawing/2014/main" id="{6DC880AC-9A27-734E-B6F8-26783E30FB60}"/>
              </a:ext>
            </a:extLst>
          </p:cNvPr>
          <p:cNvSpPr/>
          <p:nvPr/>
        </p:nvSpPr>
        <p:spPr>
          <a:xfrm>
            <a:off x="391886" y="1218757"/>
            <a:ext cx="11967247" cy="4430252"/>
          </a:xfrm>
          <a:prstGeom prst="rect">
            <a:avLst/>
          </a:prstGeom>
        </p:spPr>
        <p:txBody>
          <a:bodyPr wrap="square">
            <a:spAutoFit/>
          </a:bodyPr>
          <a:lstStyle/>
          <a:p>
            <a:pPr marL="342900" indent="-342900">
              <a:lnSpc>
                <a:spcPct val="200000"/>
              </a:lnSpc>
              <a:buFont typeface="Arial" panose="020B0604020202020204" pitchFamily="34" charset="0"/>
              <a:buChar char="•"/>
            </a:pPr>
            <a:r>
              <a:rPr lang="en-US" sz="2400" b="1" dirty="0">
                <a:latin typeface="Avenir Light" panose="020B0402020203020204" pitchFamily="34" charset="77"/>
              </a:rPr>
              <a:t>Attendance</a:t>
            </a:r>
            <a:r>
              <a:rPr lang="en-US" sz="2400" dirty="0">
                <a:latin typeface="Avenir Light" panose="020B0402020203020204" pitchFamily="34" charset="77"/>
              </a:rPr>
              <a:t> is checked today. See a TF before you leave today.</a:t>
            </a:r>
          </a:p>
          <a:p>
            <a:pPr marL="342900" indent="-342900">
              <a:lnSpc>
                <a:spcPct val="200000"/>
              </a:lnSpc>
              <a:buFont typeface="Arial" panose="020B0604020202020204" pitchFamily="34" charset="0"/>
              <a:buChar char="•"/>
            </a:pPr>
            <a:r>
              <a:rPr lang="en-US" sz="2400" b="1" dirty="0" err="1">
                <a:latin typeface="Avenir Light" panose="020B0402020203020204" pitchFamily="34" charset="77"/>
              </a:rPr>
              <a:t>EdStem</a:t>
            </a:r>
            <a:r>
              <a:rPr lang="en-US" sz="2400" dirty="0">
                <a:latin typeface="Avenir Light" panose="020B0402020203020204" pitchFamily="34" charset="77"/>
              </a:rPr>
              <a:t> (linked from Canvas) – introduce yourself</a:t>
            </a:r>
          </a:p>
          <a:p>
            <a:pPr marL="342900" indent="-342900">
              <a:lnSpc>
                <a:spcPct val="200000"/>
              </a:lnSpc>
              <a:buFont typeface="Arial" panose="020B0604020202020204" pitchFamily="34" charset="0"/>
              <a:buChar char="•"/>
            </a:pPr>
            <a:r>
              <a:rPr lang="en-US" sz="2400" b="1" dirty="0" err="1">
                <a:latin typeface="Avenir Light" panose="020B0402020203020204" pitchFamily="34" charset="77"/>
              </a:rPr>
              <a:t>PyTorch</a:t>
            </a:r>
            <a:r>
              <a:rPr lang="en-US" sz="2400" b="1" dirty="0">
                <a:latin typeface="Avenir Light" panose="020B0402020203020204" pitchFamily="34" charset="77"/>
              </a:rPr>
              <a:t> tutorial </a:t>
            </a:r>
            <a:r>
              <a:rPr lang="en-US" sz="2400" dirty="0">
                <a:latin typeface="Avenir Light" panose="020B0402020203020204" pitchFamily="34" charset="77"/>
              </a:rPr>
              <a:t>will be </a:t>
            </a:r>
            <a:r>
              <a:rPr lang="en-US" sz="2400" dirty="0">
                <a:solidFill>
                  <a:srgbClr val="C00000"/>
                </a:solidFill>
                <a:latin typeface="Avenir Light" panose="020B0402020203020204" pitchFamily="34" charset="77"/>
              </a:rPr>
              <a:t>Tues evening </a:t>
            </a:r>
            <a:r>
              <a:rPr lang="en-US" sz="2400" dirty="0">
                <a:latin typeface="Avenir Light" panose="020B0402020203020204" pitchFamily="34" charset="77"/>
              </a:rPr>
              <a:t>(more details will be posted on Ed)</a:t>
            </a:r>
          </a:p>
          <a:p>
            <a:pPr marL="342900" indent="-342900">
              <a:lnSpc>
                <a:spcPct val="200000"/>
              </a:lnSpc>
              <a:buFont typeface="Arial" panose="020B0604020202020204" pitchFamily="34" charset="0"/>
              <a:buChar char="•"/>
            </a:pPr>
            <a:r>
              <a:rPr lang="en-US" sz="2400" b="1" dirty="0">
                <a:latin typeface="Avenir Light" panose="020B0402020203020204" pitchFamily="34" charset="77"/>
              </a:rPr>
              <a:t>Homework 1 </a:t>
            </a:r>
            <a:r>
              <a:rPr lang="en-US" sz="2400" dirty="0">
                <a:latin typeface="Avenir Light" panose="020B0402020203020204" pitchFamily="34" charset="77"/>
              </a:rPr>
              <a:t>will be released </a:t>
            </a:r>
            <a:r>
              <a:rPr lang="en-US" sz="2400" dirty="0">
                <a:solidFill>
                  <a:srgbClr val="C00000"/>
                </a:solidFill>
                <a:latin typeface="Avenir Light" panose="020B0402020203020204" pitchFamily="34" charset="77"/>
              </a:rPr>
              <a:t>Tues</a:t>
            </a:r>
          </a:p>
          <a:p>
            <a:pPr marL="342900" indent="-342900">
              <a:lnSpc>
                <a:spcPct val="200000"/>
              </a:lnSpc>
              <a:buFont typeface="Arial" panose="020B0604020202020204" pitchFamily="34" charset="0"/>
              <a:buChar char="•"/>
            </a:pPr>
            <a:r>
              <a:rPr lang="en-US" sz="2400" b="1" dirty="0">
                <a:latin typeface="Avenir Light" panose="020B0402020203020204" pitchFamily="34" charset="77"/>
              </a:rPr>
              <a:t>Lectures slides </a:t>
            </a:r>
            <a:r>
              <a:rPr lang="en-US" sz="2400" dirty="0">
                <a:latin typeface="Avenir Light" panose="020B0402020203020204" pitchFamily="34" charset="77"/>
              </a:rPr>
              <a:t>will be posted on the website and our Twitter </a:t>
            </a:r>
            <a:r>
              <a:rPr lang="en-US" sz="2400" b="1" dirty="0">
                <a:solidFill>
                  <a:srgbClr val="0070C0"/>
                </a:solidFill>
                <a:latin typeface="Avenir Light" panose="020B0402020203020204" pitchFamily="34" charset="77"/>
              </a:rPr>
              <a:t>@CS287_NLP</a:t>
            </a:r>
          </a:p>
          <a:p>
            <a:pPr marL="342900" indent="-342900">
              <a:lnSpc>
                <a:spcPct val="200000"/>
              </a:lnSpc>
              <a:buFont typeface="Arial" panose="020B0604020202020204" pitchFamily="34" charset="0"/>
              <a:buChar char="•"/>
            </a:pPr>
            <a:r>
              <a:rPr lang="en-US" sz="2400" b="1" dirty="0">
                <a:latin typeface="Avenir Light" panose="020B0402020203020204" pitchFamily="34" charset="77"/>
              </a:rPr>
              <a:t>Office Hours </a:t>
            </a:r>
            <a:r>
              <a:rPr lang="en-US" sz="2400" dirty="0">
                <a:latin typeface="Avenir Light" panose="020B0402020203020204" pitchFamily="34" charset="77"/>
              </a:rPr>
              <a:t>start next </a:t>
            </a:r>
            <a:r>
              <a:rPr lang="en-US" sz="2400" dirty="0">
                <a:solidFill>
                  <a:srgbClr val="C00000"/>
                </a:solidFill>
                <a:latin typeface="Avenir Light" panose="020B0402020203020204" pitchFamily="34" charset="77"/>
              </a:rPr>
              <a:t>Wednesday @ 5pm </a:t>
            </a:r>
            <a:r>
              <a:rPr lang="en-US" sz="2400" dirty="0">
                <a:latin typeface="Avenir Light" panose="020B0402020203020204" pitchFamily="34" charset="77"/>
              </a:rPr>
              <a:t>(see website for all OH)</a:t>
            </a:r>
          </a:p>
        </p:txBody>
      </p:sp>
    </p:spTree>
    <p:extLst>
      <p:ext uri="{BB962C8B-B14F-4D97-AF65-F5344CB8AC3E}">
        <p14:creationId xmlns:p14="http://schemas.microsoft.com/office/powerpoint/2010/main" val="2811529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D2AB77F5-B141-644A-BB5E-4A9B2BE17C39}"/>
              </a:ext>
            </a:extLst>
          </p:cNvPr>
          <p:cNvSpPr/>
          <p:nvPr/>
        </p:nvSpPr>
        <p:spPr>
          <a:xfrm>
            <a:off x="838201" y="1153387"/>
            <a:ext cx="10427207" cy="3327386"/>
          </a:xfrm>
          <a:prstGeom prst="rect">
            <a:avLst/>
          </a:prstGeom>
        </p:spPr>
        <p:txBody>
          <a:bodyPr wrap="square">
            <a:spAutoFit/>
          </a:bodyPr>
          <a:lstStyle/>
          <a:p>
            <a:pPr>
              <a:lnSpc>
                <a:spcPct val="150000"/>
              </a:lnSpc>
              <a:spcBef>
                <a:spcPts val="1000"/>
              </a:spcBef>
            </a:pPr>
            <a:r>
              <a:rPr lang="en-US" sz="2400" dirty="0">
                <a:latin typeface="Avenir Book" panose="02000503020000020003" pitchFamily="2" charset="0"/>
              </a:rPr>
              <a:t>You </a:t>
            </a:r>
            <a:r>
              <a:rPr lang="en-US" sz="2400" b="1" dirty="0">
                <a:solidFill>
                  <a:srgbClr val="C00000"/>
                </a:solidFill>
                <a:latin typeface="Avenir Book" panose="02000503020000020003" pitchFamily="2" charset="0"/>
              </a:rPr>
              <a:t>cannot</a:t>
            </a:r>
            <a:r>
              <a:rPr lang="en-US" sz="2400" dirty="0">
                <a:latin typeface="Avenir Book" panose="02000503020000020003" pitchFamily="2" charset="0"/>
              </a:rPr>
              <a:t> do a research project on stock market data / prediction.</a:t>
            </a:r>
          </a:p>
          <a:p>
            <a:pPr marL="342900" indent="-342900">
              <a:lnSpc>
                <a:spcPct val="150000"/>
              </a:lnSpc>
              <a:spcBef>
                <a:spcPts val="1000"/>
              </a:spcBef>
              <a:buFont typeface="Arial" panose="020B0604020202020204" pitchFamily="34" charset="0"/>
              <a:buChar char="•"/>
            </a:pPr>
            <a:r>
              <a:rPr lang="en-US" sz="2400" dirty="0">
                <a:latin typeface="Avenir Book" panose="02000503020000020003" pitchFamily="2" charset="0"/>
              </a:rPr>
              <a:t>Not research-y enough</a:t>
            </a:r>
          </a:p>
          <a:p>
            <a:pPr marL="342900" indent="-342900">
              <a:lnSpc>
                <a:spcPct val="150000"/>
              </a:lnSpc>
              <a:spcBef>
                <a:spcPts val="1000"/>
              </a:spcBef>
              <a:buFont typeface="Arial" panose="020B0604020202020204" pitchFamily="34" charset="0"/>
              <a:buChar char="•"/>
            </a:pPr>
            <a:r>
              <a:rPr lang="en-US" sz="2400" dirty="0">
                <a:latin typeface="Avenir Book" panose="02000503020000020003" pitchFamily="2" charset="0"/>
              </a:rPr>
              <a:t>Too difficult (way too latent)</a:t>
            </a:r>
          </a:p>
          <a:p>
            <a:pPr marL="342900" indent="-342900">
              <a:lnSpc>
                <a:spcPct val="150000"/>
              </a:lnSpc>
              <a:spcBef>
                <a:spcPts val="1000"/>
              </a:spcBef>
              <a:buFont typeface="Arial" panose="020B0604020202020204" pitchFamily="34" charset="0"/>
              <a:buChar char="•"/>
            </a:pPr>
            <a:r>
              <a:rPr lang="en-US" sz="2400" dirty="0">
                <a:latin typeface="Avenir Book" panose="02000503020000020003" pitchFamily="2" charset="0"/>
              </a:rPr>
              <a:t>Not interesting</a:t>
            </a:r>
          </a:p>
          <a:p>
            <a:pPr marL="342900" indent="-342900">
              <a:lnSpc>
                <a:spcPct val="150000"/>
              </a:lnSpc>
              <a:spcBef>
                <a:spcPts val="1000"/>
              </a:spcBef>
              <a:buFont typeface="Arial" panose="020B0604020202020204" pitchFamily="34" charset="0"/>
              <a:buChar char="•"/>
            </a:pPr>
            <a:r>
              <a:rPr lang="en-US" sz="2400" dirty="0">
                <a:latin typeface="Avenir Book" panose="02000503020000020003" pitchFamily="2" charset="0"/>
              </a:rPr>
              <a:t>Difficult metrics for comparison</a:t>
            </a:r>
          </a:p>
        </p:txBody>
      </p:sp>
      <p:sp>
        <p:nvSpPr>
          <p:cNvPr id="10" name="Title 1">
            <a:extLst>
              <a:ext uri="{FF2B5EF4-FFF2-40B4-BE49-F238E27FC236}">
                <a16:creationId xmlns:a16="http://schemas.microsoft.com/office/drawing/2014/main" id="{B762DB3D-AEBA-9047-8611-42D81AB77624}"/>
              </a:ext>
            </a:extLst>
          </p:cNvPr>
          <p:cNvSpPr>
            <a:spLocks noGrp="1"/>
          </p:cNvSpPr>
          <p:nvPr>
            <p:ph type="title"/>
          </p:nvPr>
        </p:nvSpPr>
        <p:spPr>
          <a:xfrm>
            <a:off x="838201" y="276262"/>
            <a:ext cx="4623816" cy="612738"/>
          </a:xfrm>
        </p:spPr>
        <p:txBody>
          <a:bodyPr/>
          <a:lstStyle/>
          <a:p>
            <a:r>
              <a:rPr lang="en-US" dirty="0"/>
              <a:t>Research Project</a:t>
            </a:r>
          </a:p>
        </p:txBody>
      </p:sp>
      <p:sp>
        <p:nvSpPr>
          <p:cNvPr id="11" name="Rectangle 10">
            <a:extLst>
              <a:ext uri="{FF2B5EF4-FFF2-40B4-BE49-F238E27FC236}">
                <a16:creationId xmlns:a16="http://schemas.microsoft.com/office/drawing/2014/main" id="{0DF09275-E01F-3C44-957A-E979A9FA9640}"/>
              </a:ext>
            </a:extLst>
          </p:cNvPr>
          <p:cNvSpPr/>
          <p:nvPr/>
        </p:nvSpPr>
        <p:spPr>
          <a:xfrm>
            <a:off x="903804" y="771482"/>
            <a:ext cx="391203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9">
            <a:extLst>
              <a:ext uri="{FF2B5EF4-FFF2-40B4-BE49-F238E27FC236}">
                <a16:creationId xmlns:a16="http://schemas.microsoft.com/office/drawing/2014/main" id="{F7D4B7D6-30B1-FA49-858A-F54EF21419AB}"/>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30</a:t>
            </a:fld>
            <a:endParaRPr lang="en-US" dirty="0"/>
          </a:p>
        </p:txBody>
      </p:sp>
    </p:spTree>
    <p:extLst>
      <p:ext uri="{BB962C8B-B14F-4D97-AF65-F5344CB8AC3E}">
        <p14:creationId xmlns:p14="http://schemas.microsoft.com/office/powerpoint/2010/main" val="3685809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0" y="276262"/>
            <a:ext cx="5964935" cy="612738"/>
          </a:xfrm>
        </p:spPr>
        <p:txBody>
          <a:bodyPr/>
          <a:lstStyle/>
          <a:p>
            <a:r>
              <a:rPr lang="en-US" dirty="0"/>
              <a:t>What is this course NOT about?</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5058084" cy="96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31</a:t>
            </a:fld>
            <a:endParaRPr lang="en-US"/>
          </a:p>
        </p:txBody>
      </p:sp>
      <p:sp>
        <p:nvSpPr>
          <p:cNvPr id="25" name="Title 1">
            <a:extLst>
              <a:ext uri="{FF2B5EF4-FFF2-40B4-BE49-F238E27FC236}">
                <a16:creationId xmlns:a16="http://schemas.microsoft.com/office/drawing/2014/main" id="{3B98984B-BE2D-6D4A-8BFD-347F173A5695}"/>
              </a:ext>
            </a:extLst>
          </p:cNvPr>
          <p:cNvSpPr txBox="1">
            <a:spLocks/>
          </p:cNvSpPr>
          <p:nvPr/>
        </p:nvSpPr>
        <p:spPr>
          <a:xfrm>
            <a:off x="706373" y="932000"/>
            <a:ext cx="10072117" cy="55825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457200" indent="-457200" fontAlgn="base">
              <a:lnSpc>
                <a:spcPct val="150000"/>
              </a:lnSpc>
              <a:spcBef>
                <a:spcPts val="1000"/>
              </a:spcBef>
              <a:buFont typeface="Arial" panose="020B0604020202020204" pitchFamily="34" charset="0"/>
              <a:buChar char="•"/>
            </a:pPr>
            <a:r>
              <a:rPr lang="en-US" sz="2400" dirty="0"/>
              <a:t>This is not a linguistics course</a:t>
            </a:r>
          </a:p>
          <a:p>
            <a:pPr marL="457200" indent="-457200" fontAlgn="base">
              <a:lnSpc>
                <a:spcPct val="150000"/>
              </a:lnSpc>
              <a:spcBef>
                <a:spcPts val="1000"/>
              </a:spcBef>
              <a:buFont typeface="Arial" panose="020B0604020202020204" pitchFamily="34" charset="0"/>
              <a:buChar char="•"/>
            </a:pPr>
            <a:r>
              <a:rPr lang="en-US" sz="2400" dirty="0"/>
              <a:t>Not a </a:t>
            </a:r>
            <a:r>
              <a:rPr lang="en-US" sz="2400" i="1" dirty="0"/>
              <a:t>foundational</a:t>
            </a:r>
            <a:r>
              <a:rPr lang="en-US" sz="2400" dirty="0"/>
              <a:t> machine learning course (we expect you have this foundation already). This course adds to your foundation.</a:t>
            </a:r>
          </a:p>
          <a:p>
            <a:pPr marL="457200" indent="-457200" fontAlgn="base">
              <a:lnSpc>
                <a:spcPct val="150000"/>
              </a:lnSpc>
              <a:spcBef>
                <a:spcPts val="1000"/>
              </a:spcBef>
              <a:buFont typeface="Arial" panose="020B0604020202020204" pitchFamily="34" charset="0"/>
              <a:buChar char="•"/>
            </a:pPr>
            <a:r>
              <a:rPr lang="en-US" sz="2400" dirty="0"/>
              <a:t>Not about teaching you </a:t>
            </a:r>
            <a:r>
              <a:rPr lang="en-US" sz="2400" dirty="0" err="1"/>
              <a:t>PyTorch</a:t>
            </a:r>
            <a:r>
              <a:rPr lang="en-US" sz="2400" dirty="0"/>
              <a:t> or TensorFlow</a:t>
            </a:r>
          </a:p>
          <a:p>
            <a:pPr marL="457200" indent="-457200" fontAlgn="base">
              <a:lnSpc>
                <a:spcPct val="150000"/>
              </a:lnSpc>
              <a:spcBef>
                <a:spcPts val="1000"/>
              </a:spcBef>
              <a:buFont typeface="Arial" panose="020B0604020202020204" pitchFamily="34" charset="0"/>
              <a:buChar char="•"/>
            </a:pPr>
            <a:r>
              <a:rPr lang="en-US" sz="2400" dirty="0"/>
              <a:t>Not exclusively about your demonstrating the </a:t>
            </a:r>
            <a:r>
              <a:rPr lang="en-US" sz="2400" i="1" dirty="0"/>
              <a:t>learned</a:t>
            </a:r>
            <a:r>
              <a:rPr lang="en-US" sz="2400" dirty="0"/>
              <a:t> concepts; it includes your ability to leverage what you’re learning and extend it further (i.e., research project)</a:t>
            </a:r>
          </a:p>
          <a:p>
            <a:pPr marL="457200" indent="-457200" fontAlgn="base">
              <a:lnSpc>
                <a:spcPct val="150000"/>
              </a:lnSpc>
              <a:spcBef>
                <a:spcPts val="10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1491245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0" y="276262"/>
            <a:ext cx="5964935" cy="612738"/>
          </a:xfrm>
        </p:spPr>
        <p:txBody>
          <a:bodyPr/>
          <a:lstStyle/>
          <a:p>
            <a:r>
              <a:rPr lang="en-US" dirty="0"/>
              <a:t>NLP vs Computational Linguistics</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5350692"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32</a:t>
            </a:fld>
            <a:endParaRPr lang="en-US"/>
          </a:p>
        </p:txBody>
      </p:sp>
      <p:pic>
        <p:nvPicPr>
          <p:cNvPr id="3" name="Picture 2">
            <a:extLst>
              <a:ext uri="{FF2B5EF4-FFF2-40B4-BE49-F238E27FC236}">
                <a16:creationId xmlns:a16="http://schemas.microsoft.com/office/drawing/2014/main" id="{D7F6A8ED-33C8-D14B-8D5A-2C46B1B5DC09}"/>
              </a:ext>
            </a:extLst>
          </p:cNvPr>
          <p:cNvPicPr>
            <a:picLocks noChangeAspect="1"/>
          </p:cNvPicPr>
          <p:nvPr/>
        </p:nvPicPr>
        <p:blipFill>
          <a:blip r:embed="rId2"/>
          <a:stretch>
            <a:fillRect/>
          </a:stretch>
        </p:blipFill>
        <p:spPr>
          <a:xfrm>
            <a:off x="1193800" y="1362720"/>
            <a:ext cx="9804400" cy="4292600"/>
          </a:xfrm>
          <a:prstGeom prst="rect">
            <a:avLst/>
          </a:prstGeom>
        </p:spPr>
      </p:pic>
      <p:sp>
        <p:nvSpPr>
          <p:cNvPr id="7" name="Rectangle 6">
            <a:extLst>
              <a:ext uri="{FF2B5EF4-FFF2-40B4-BE49-F238E27FC236}">
                <a16:creationId xmlns:a16="http://schemas.microsoft.com/office/drawing/2014/main" id="{264E7304-2D4F-F942-90AC-C3968E36A765}"/>
              </a:ext>
            </a:extLst>
          </p:cNvPr>
          <p:cNvSpPr/>
          <p:nvPr/>
        </p:nvSpPr>
        <p:spPr>
          <a:xfrm>
            <a:off x="7711747" y="6376028"/>
            <a:ext cx="3565853" cy="276999"/>
          </a:xfrm>
          <a:prstGeom prst="rect">
            <a:avLst/>
          </a:prstGeom>
        </p:spPr>
        <p:txBody>
          <a:bodyPr wrap="square">
            <a:spAutoFit/>
          </a:bodyPr>
          <a:lstStyle/>
          <a:p>
            <a:r>
              <a:rPr lang="en-US" sz="1200" b="1" dirty="0">
                <a:solidFill>
                  <a:srgbClr val="0070C0"/>
                </a:solidFill>
                <a:latin typeface="Avenir Book" panose="02000503020000020003" pitchFamily="2" charset="0"/>
              </a:rPr>
              <a:t>From Sam Bowman’s LING-GA 1012 Spring 2020</a:t>
            </a:r>
            <a:endParaRPr lang="en-US" sz="1200" b="1" i="0" dirty="0">
              <a:solidFill>
                <a:srgbClr val="0070C0"/>
              </a:solidFill>
              <a:effectLst/>
              <a:latin typeface="Avenir Book" panose="02000503020000020003" pitchFamily="2" charset="0"/>
            </a:endParaRPr>
          </a:p>
        </p:txBody>
      </p:sp>
    </p:spTree>
    <p:extLst>
      <p:ext uri="{BB962C8B-B14F-4D97-AF65-F5344CB8AC3E}">
        <p14:creationId xmlns:p14="http://schemas.microsoft.com/office/powerpoint/2010/main" val="3952397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0" y="276262"/>
            <a:ext cx="5964935" cy="612738"/>
          </a:xfrm>
        </p:spPr>
        <p:txBody>
          <a:bodyPr/>
          <a:lstStyle/>
          <a:p>
            <a:r>
              <a:rPr lang="en-US" b="1" dirty="0">
                <a:solidFill>
                  <a:srgbClr val="C00000"/>
                </a:solidFill>
              </a:rPr>
              <a:t>CS287</a:t>
            </a:r>
            <a:r>
              <a:rPr lang="en-US" dirty="0"/>
              <a:t> vs </a:t>
            </a:r>
            <a:r>
              <a:rPr lang="en-US" b="1" dirty="0">
                <a:solidFill>
                  <a:schemeClr val="accent1">
                    <a:lumMod val="75000"/>
                  </a:schemeClr>
                </a:solidFill>
              </a:rPr>
              <a:t>CS187</a:t>
            </a:r>
            <a:endParaRPr lang="en-US" dirty="0"/>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5350692"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33</a:t>
            </a:fld>
            <a:endParaRPr lang="en-US"/>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838200" y="987552"/>
            <a:ext cx="10034779" cy="55941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fontAlgn="base">
              <a:lnSpc>
                <a:spcPct val="150000"/>
              </a:lnSpc>
              <a:spcBef>
                <a:spcPts val="1000"/>
              </a:spcBef>
            </a:pPr>
            <a:r>
              <a:rPr lang="en-US" sz="2400" b="1" dirty="0">
                <a:solidFill>
                  <a:srgbClr val="C00000"/>
                </a:solidFill>
              </a:rPr>
              <a:t>CS287</a:t>
            </a:r>
          </a:p>
          <a:p>
            <a:pPr marL="457200" indent="-457200" fontAlgn="base">
              <a:lnSpc>
                <a:spcPct val="150000"/>
              </a:lnSpc>
              <a:spcBef>
                <a:spcPts val="1000"/>
              </a:spcBef>
              <a:buFont typeface="Arial" panose="020B0604020202020204" pitchFamily="34" charset="0"/>
              <a:buChar char="•"/>
            </a:pPr>
            <a:r>
              <a:rPr lang="en-US" sz="2400" dirty="0"/>
              <a:t>This class is new and I’m making it from scratch</a:t>
            </a:r>
          </a:p>
          <a:p>
            <a:pPr marL="457200" indent="-457200" fontAlgn="base">
              <a:lnSpc>
                <a:spcPct val="150000"/>
              </a:lnSpc>
              <a:spcBef>
                <a:spcPts val="1000"/>
              </a:spcBef>
              <a:buFont typeface="Arial" panose="020B0604020202020204" pitchFamily="34" charset="0"/>
              <a:buChar char="•"/>
            </a:pPr>
            <a:r>
              <a:rPr lang="en-US" sz="2400" dirty="0"/>
              <a:t>Graduate course</a:t>
            </a:r>
          </a:p>
          <a:p>
            <a:pPr marL="457200" indent="-457200" fontAlgn="base">
              <a:lnSpc>
                <a:spcPct val="150000"/>
              </a:lnSpc>
              <a:spcBef>
                <a:spcPts val="1000"/>
              </a:spcBef>
              <a:buFont typeface="Arial" panose="020B0604020202020204" pitchFamily="34" charset="0"/>
              <a:buChar char="•"/>
            </a:pPr>
            <a:r>
              <a:rPr lang="en-US" sz="2400" dirty="0"/>
              <a:t>Assumes you’ve taken an ML course and understand the basics of a Neural Net</a:t>
            </a:r>
          </a:p>
          <a:p>
            <a:pPr marL="457200" indent="-457200" fontAlgn="base">
              <a:lnSpc>
                <a:spcPct val="150000"/>
              </a:lnSpc>
              <a:spcBef>
                <a:spcPts val="1000"/>
              </a:spcBef>
              <a:buFont typeface="Arial" panose="020B0604020202020204" pitchFamily="34" charset="0"/>
              <a:buChar char="•"/>
            </a:pPr>
            <a:r>
              <a:rPr lang="en-US" sz="2400" dirty="0"/>
              <a:t>Research-heavy (project counts 50%)</a:t>
            </a:r>
          </a:p>
          <a:p>
            <a:pPr marL="457200" indent="-457200" fontAlgn="base">
              <a:lnSpc>
                <a:spcPct val="150000"/>
              </a:lnSpc>
              <a:spcBef>
                <a:spcPts val="1000"/>
              </a:spcBef>
              <a:buFont typeface="Arial" panose="020B0604020202020204" pitchFamily="34" charset="0"/>
              <a:buChar char="•"/>
            </a:pPr>
            <a:r>
              <a:rPr lang="en-US" sz="2400" dirty="0"/>
              <a:t>Many lectures, no labs</a:t>
            </a:r>
          </a:p>
          <a:p>
            <a:pPr marL="457200" indent="-457200" fontAlgn="base">
              <a:lnSpc>
                <a:spcPct val="150000"/>
              </a:lnSpc>
              <a:spcBef>
                <a:spcPts val="1000"/>
              </a:spcBef>
              <a:buFont typeface="Arial" panose="020B0604020202020204" pitchFamily="34" charset="0"/>
              <a:buChar char="•"/>
            </a:pPr>
            <a:r>
              <a:rPr lang="en-US" sz="2400" dirty="0"/>
              <a:t>Covers more advanced topics and more NLP tasks than </a:t>
            </a:r>
            <a:r>
              <a:rPr lang="en-US" sz="2400" b="1" dirty="0">
                <a:solidFill>
                  <a:schemeClr val="accent1">
                    <a:lumMod val="75000"/>
                  </a:schemeClr>
                </a:solidFill>
              </a:rPr>
              <a:t>CS187</a:t>
            </a:r>
            <a:endParaRPr lang="en-US" sz="2400" dirty="0">
              <a:solidFill>
                <a:srgbClr val="0070C0"/>
              </a:solidFill>
            </a:endParaRPr>
          </a:p>
          <a:p>
            <a:pPr marL="457200" indent="-457200" fontAlgn="base">
              <a:lnSpc>
                <a:spcPct val="150000"/>
              </a:lnSpc>
              <a:spcBef>
                <a:spcPts val="1000"/>
              </a:spcBef>
              <a:buFont typeface="Arial" panose="020B0604020202020204" pitchFamily="34" charset="0"/>
              <a:buChar char="•"/>
            </a:pPr>
            <a:endParaRPr lang="en-US" sz="2400" dirty="0"/>
          </a:p>
          <a:p>
            <a:pPr marL="457200" indent="-457200" fontAlgn="base">
              <a:lnSpc>
                <a:spcPct val="150000"/>
              </a:lnSpc>
              <a:spcBef>
                <a:spcPts val="1000"/>
              </a:spcBef>
              <a:buFont typeface="Arial" panose="020B0604020202020204" pitchFamily="34" charset="0"/>
              <a:buChar char="•"/>
            </a:pPr>
            <a:endParaRPr lang="en-US" sz="2400" dirty="0"/>
          </a:p>
          <a:p>
            <a:pPr marL="457200" indent="-457200" fontAlgn="base">
              <a:lnSpc>
                <a:spcPct val="150000"/>
              </a:lnSpc>
              <a:spcBef>
                <a:spcPts val="10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640586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0" y="276262"/>
            <a:ext cx="5964935" cy="612738"/>
          </a:xfrm>
        </p:spPr>
        <p:txBody>
          <a:bodyPr/>
          <a:lstStyle/>
          <a:p>
            <a:r>
              <a:rPr lang="en-US" b="1" dirty="0">
                <a:solidFill>
                  <a:srgbClr val="C00000"/>
                </a:solidFill>
              </a:rPr>
              <a:t>CS287</a:t>
            </a:r>
            <a:r>
              <a:rPr lang="en-US" dirty="0"/>
              <a:t> vs </a:t>
            </a:r>
            <a:r>
              <a:rPr lang="en-US" b="1" dirty="0">
                <a:solidFill>
                  <a:schemeClr val="accent1">
                    <a:lumMod val="75000"/>
                  </a:schemeClr>
                </a:solidFill>
              </a:rPr>
              <a:t>CS187</a:t>
            </a:r>
            <a:endParaRPr lang="en-US" dirty="0"/>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5350692"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34</a:t>
            </a:fld>
            <a:endParaRPr lang="en-US"/>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838200" y="987552"/>
            <a:ext cx="10034779" cy="55941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fontAlgn="base">
              <a:lnSpc>
                <a:spcPct val="150000"/>
              </a:lnSpc>
              <a:spcBef>
                <a:spcPts val="1000"/>
              </a:spcBef>
            </a:pPr>
            <a:r>
              <a:rPr lang="en-US" sz="2400" b="1" dirty="0">
                <a:solidFill>
                  <a:schemeClr val="accent1">
                    <a:lumMod val="75000"/>
                  </a:schemeClr>
                </a:solidFill>
              </a:rPr>
              <a:t>CS187</a:t>
            </a:r>
          </a:p>
          <a:p>
            <a:pPr marL="457200" indent="-457200" fontAlgn="base">
              <a:lnSpc>
                <a:spcPct val="150000"/>
              </a:lnSpc>
              <a:spcBef>
                <a:spcPts val="1000"/>
              </a:spcBef>
              <a:buFont typeface="Arial" panose="020B0604020202020204" pitchFamily="34" charset="0"/>
              <a:buChar char="•"/>
            </a:pPr>
            <a:r>
              <a:rPr lang="en-US" sz="2400" dirty="0"/>
              <a:t>Taught by the legendary Stuart </a:t>
            </a:r>
            <a:r>
              <a:rPr lang="en-US" sz="2400" dirty="0" err="1"/>
              <a:t>Shieber</a:t>
            </a:r>
            <a:r>
              <a:rPr lang="en-US" sz="2400" dirty="0"/>
              <a:t> (2</a:t>
            </a:r>
            <a:r>
              <a:rPr lang="en-US" sz="2400" baseline="30000" dirty="0"/>
              <a:t>nd</a:t>
            </a:r>
            <a:r>
              <a:rPr lang="en-US" sz="2400" dirty="0"/>
              <a:t> time ever)</a:t>
            </a:r>
          </a:p>
          <a:p>
            <a:pPr marL="457200" indent="-457200" fontAlgn="base">
              <a:lnSpc>
                <a:spcPct val="150000"/>
              </a:lnSpc>
              <a:spcBef>
                <a:spcPts val="1000"/>
              </a:spcBef>
              <a:buFont typeface="Arial" panose="020B0604020202020204" pitchFamily="34" charset="0"/>
              <a:buChar char="•"/>
            </a:pPr>
            <a:r>
              <a:rPr lang="en-US" sz="2400" dirty="0"/>
              <a:t>Undergraduate course</a:t>
            </a:r>
          </a:p>
          <a:p>
            <a:pPr marL="457200" indent="-457200" fontAlgn="base">
              <a:lnSpc>
                <a:spcPct val="150000"/>
              </a:lnSpc>
              <a:spcBef>
                <a:spcPts val="1000"/>
              </a:spcBef>
              <a:buFont typeface="Arial" panose="020B0604020202020204" pitchFamily="34" charset="0"/>
              <a:buChar char="•"/>
            </a:pPr>
            <a:r>
              <a:rPr lang="en-US" sz="2400" dirty="0"/>
              <a:t>Assumes no pre-</a:t>
            </a:r>
            <a:r>
              <a:rPr lang="en-US" sz="2400" dirty="0" err="1"/>
              <a:t>reqs</a:t>
            </a:r>
            <a:r>
              <a:rPr lang="en-US" sz="2400" dirty="0"/>
              <a:t>, just competency in programming and CS</a:t>
            </a:r>
          </a:p>
          <a:p>
            <a:pPr marL="457200" indent="-457200" fontAlgn="base">
              <a:lnSpc>
                <a:spcPct val="150000"/>
              </a:lnSpc>
              <a:spcBef>
                <a:spcPts val="1000"/>
              </a:spcBef>
              <a:buFont typeface="Arial" panose="020B0604020202020204" pitchFamily="34" charset="0"/>
              <a:buChar char="•"/>
            </a:pPr>
            <a:r>
              <a:rPr lang="en-US" sz="2400" dirty="0"/>
              <a:t>No research project or exam</a:t>
            </a:r>
          </a:p>
          <a:p>
            <a:pPr marL="457200" indent="-457200" fontAlgn="base">
              <a:lnSpc>
                <a:spcPct val="150000"/>
              </a:lnSpc>
              <a:spcBef>
                <a:spcPts val="1000"/>
              </a:spcBef>
              <a:buFont typeface="Arial" panose="020B0604020202020204" pitchFamily="34" charset="0"/>
              <a:buChar char="•"/>
            </a:pPr>
            <a:r>
              <a:rPr lang="en-US" sz="2400" dirty="0"/>
              <a:t>Many labs, few lectures (~6)</a:t>
            </a:r>
          </a:p>
          <a:p>
            <a:pPr marL="457200" indent="-457200" fontAlgn="base">
              <a:lnSpc>
                <a:spcPct val="150000"/>
              </a:lnSpc>
              <a:spcBef>
                <a:spcPts val="1000"/>
              </a:spcBef>
              <a:buFont typeface="Arial" panose="020B0604020202020204" pitchFamily="34" charset="0"/>
              <a:buChar char="•"/>
            </a:pPr>
            <a:r>
              <a:rPr lang="en-US" sz="2400" dirty="0"/>
              <a:t>Focuses more on linguistics (e.g., parsing) than </a:t>
            </a:r>
            <a:r>
              <a:rPr lang="en-US" sz="2400" b="1" dirty="0">
                <a:solidFill>
                  <a:srgbClr val="C00000"/>
                </a:solidFill>
              </a:rPr>
              <a:t>CS287</a:t>
            </a:r>
          </a:p>
          <a:p>
            <a:pPr marL="457200" indent="-457200" fontAlgn="base">
              <a:lnSpc>
                <a:spcPct val="150000"/>
              </a:lnSpc>
              <a:spcBef>
                <a:spcPts val="1000"/>
              </a:spcBef>
              <a:buFont typeface="Arial" panose="020B0604020202020204" pitchFamily="34" charset="0"/>
              <a:buChar char="•"/>
            </a:pPr>
            <a:endParaRPr lang="en-US" sz="2400" dirty="0"/>
          </a:p>
          <a:p>
            <a:pPr marL="457200" indent="-457200" fontAlgn="base">
              <a:lnSpc>
                <a:spcPct val="150000"/>
              </a:lnSpc>
              <a:spcBef>
                <a:spcPts val="1000"/>
              </a:spcBef>
              <a:buFont typeface="Arial" panose="020B0604020202020204" pitchFamily="34" charset="0"/>
              <a:buChar char="•"/>
            </a:pPr>
            <a:endParaRPr lang="en-US" sz="2400" dirty="0"/>
          </a:p>
          <a:p>
            <a:pPr marL="457200" indent="-457200" fontAlgn="base">
              <a:lnSpc>
                <a:spcPct val="150000"/>
              </a:lnSpc>
              <a:spcBef>
                <a:spcPts val="10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2198041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0" y="276262"/>
            <a:ext cx="5964935" cy="612738"/>
          </a:xfrm>
        </p:spPr>
        <p:txBody>
          <a:bodyPr/>
          <a:lstStyle/>
          <a:p>
            <a:r>
              <a:rPr lang="en-US" b="1" dirty="0">
                <a:solidFill>
                  <a:srgbClr val="C00000"/>
                </a:solidFill>
              </a:rPr>
              <a:t>CS287 Pre-requisites</a:t>
            </a:r>
            <a:endParaRPr lang="en-US" dirty="0"/>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5350692"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35</a:t>
            </a:fld>
            <a:endParaRPr lang="en-US"/>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838200" y="920342"/>
            <a:ext cx="10034779" cy="559418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fontAlgn="base">
              <a:lnSpc>
                <a:spcPct val="150000"/>
              </a:lnSpc>
              <a:spcBef>
                <a:spcPts val="1000"/>
              </a:spcBef>
            </a:pPr>
            <a:r>
              <a:rPr lang="en-US" sz="2400" dirty="0"/>
              <a:t>If you haven’t already, you should thoroughly look at and try to complete </a:t>
            </a:r>
            <a:r>
              <a:rPr lang="en-US" sz="2400" dirty="0">
                <a:solidFill>
                  <a:srgbClr val="0070C0"/>
                </a:solidFill>
              </a:rPr>
              <a:t>HW #0 </a:t>
            </a:r>
            <a:r>
              <a:rPr lang="en-US" sz="2400" dirty="0"/>
              <a:t>to ensure you meet the pre-</a:t>
            </a:r>
            <a:r>
              <a:rPr lang="en-US" sz="2400" dirty="0" err="1"/>
              <a:t>reqs</a:t>
            </a:r>
            <a:r>
              <a:rPr lang="en-US" sz="2400" dirty="0"/>
              <a:t>, e.g.:</a:t>
            </a:r>
          </a:p>
          <a:p>
            <a:pPr marL="342900" indent="-342900" fontAlgn="base">
              <a:lnSpc>
                <a:spcPct val="150000"/>
              </a:lnSpc>
              <a:spcBef>
                <a:spcPts val="1000"/>
              </a:spcBef>
              <a:buFont typeface="Arial" panose="020B0604020202020204" pitchFamily="34" charset="0"/>
              <a:buChar char="•"/>
            </a:pPr>
            <a:r>
              <a:rPr lang="en-US" sz="2400" dirty="0"/>
              <a:t>Basics of a feed-forward neural net</a:t>
            </a:r>
          </a:p>
          <a:p>
            <a:pPr marL="342900" indent="-342900" fontAlgn="base">
              <a:lnSpc>
                <a:spcPct val="150000"/>
              </a:lnSpc>
              <a:spcBef>
                <a:spcPts val="1000"/>
              </a:spcBef>
              <a:buFont typeface="Arial" panose="020B0604020202020204" pitchFamily="34" charset="0"/>
              <a:buChar char="•"/>
            </a:pPr>
            <a:r>
              <a:rPr lang="en-US" sz="2400" dirty="0"/>
              <a:t>How learning works (e.g., loss functions, backprop, gradient descent)</a:t>
            </a:r>
          </a:p>
          <a:p>
            <a:pPr marL="342900" indent="-342900" fontAlgn="base">
              <a:lnSpc>
                <a:spcPct val="150000"/>
              </a:lnSpc>
              <a:spcBef>
                <a:spcPts val="1000"/>
              </a:spcBef>
              <a:buFont typeface="Arial" panose="020B0604020202020204" pitchFamily="34" charset="0"/>
              <a:buChar char="•"/>
            </a:pPr>
            <a:r>
              <a:rPr lang="en-US" sz="2400" dirty="0"/>
              <a:t>Modifications (e.g., L1 and L2 regularization, dropout, hyperparameter optimization)</a:t>
            </a:r>
          </a:p>
          <a:p>
            <a:pPr marL="342900" indent="-342900" fontAlgn="base">
              <a:lnSpc>
                <a:spcPct val="150000"/>
              </a:lnSpc>
              <a:spcBef>
                <a:spcPts val="1000"/>
              </a:spcBef>
              <a:buFont typeface="Arial" panose="020B0604020202020204" pitchFamily="34" charset="0"/>
              <a:buChar char="•"/>
            </a:pPr>
            <a:r>
              <a:rPr lang="en-US" sz="2400" dirty="0"/>
              <a:t>Reasonably comfortable with TensorFlow or </a:t>
            </a:r>
            <a:r>
              <a:rPr lang="en-US" sz="2400" dirty="0" err="1"/>
              <a:t>PyTorch</a:t>
            </a:r>
            <a:endParaRPr lang="en-US" sz="2400" dirty="0"/>
          </a:p>
          <a:p>
            <a:pPr marL="800100" lvl="1" indent="-342900" fontAlgn="base">
              <a:lnSpc>
                <a:spcPct val="150000"/>
              </a:lnSpc>
              <a:spcBef>
                <a:spcPts val="1000"/>
              </a:spcBef>
              <a:buFont typeface="Arial" panose="020B0604020202020204" pitchFamily="34" charset="0"/>
              <a:buChar char="•"/>
            </a:pPr>
            <a:r>
              <a:rPr lang="en-US" dirty="0">
                <a:latin typeface="Avenir Book" panose="02000503020000020003" pitchFamily="2" charset="0"/>
              </a:rPr>
              <a:t>We officially support </a:t>
            </a:r>
            <a:r>
              <a:rPr lang="en-US" dirty="0" err="1">
                <a:latin typeface="Avenir Book" panose="02000503020000020003" pitchFamily="2" charset="0"/>
              </a:rPr>
              <a:t>PyTorch</a:t>
            </a:r>
            <a:r>
              <a:rPr lang="en-US" dirty="0">
                <a:latin typeface="Avenir Book" panose="02000503020000020003" pitchFamily="2" charset="0"/>
              </a:rPr>
              <a:t> but will gladly accept assignments that are in either</a:t>
            </a:r>
          </a:p>
          <a:p>
            <a:pPr marL="342900" indent="-342900" fontAlgn="base">
              <a:lnSpc>
                <a:spcPct val="150000"/>
              </a:lnSpc>
              <a:spcBef>
                <a:spcPts val="1000"/>
              </a:spcBef>
              <a:buFont typeface="Arial" panose="020B0604020202020204" pitchFamily="34" charset="0"/>
              <a:buChar char="•"/>
            </a:pPr>
            <a:r>
              <a:rPr lang="en-US" sz="2400" dirty="0">
                <a:latin typeface="Avenir Book" panose="02000503020000020003" pitchFamily="2" charset="0"/>
              </a:rPr>
              <a:t>I assume no prior NLP knowledge</a:t>
            </a:r>
          </a:p>
          <a:p>
            <a:pPr marL="457200" indent="-457200" fontAlgn="base">
              <a:lnSpc>
                <a:spcPct val="150000"/>
              </a:lnSpc>
              <a:spcBef>
                <a:spcPts val="10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1222093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0" y="276262"/>
            <a:ext cx="5964935" cy="612738"/>
          </a:xfrm>
        </p:spPr>
        <p:txBody>
          <a:bodyPr/>
          <a:lstStyle/>
          <a:p>
            <a:r>
              <a:rPr lang="en-US" b="1" dirty="0">
                <a:solidFill>
                  <a:srgbClr val="C00000"/>
                </a:solidFill>
              </a:rPr>
              <a:t>Expectations of you</a:t>
            </a:r>
            <a:endParaRPr lang="en-US" dirty="0"/>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5350692"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36</a:t>
            </a:fld>
            <a:endParaRPr lang="en-US"/>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838200" y="987552"/>
            <a:ext cx="10034779" cy="55941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nSpc>
                <a:spcPct val="150000"/>
              </a:lnSpc>
            </a:pPr>
            <a:r>
              <a:rPr lang="en-US" sz="2400" dirty="0"/>
              <a:t>Expected to demonstrate not only the ability to understand the core concepts of this course, but to be able to do some research, i.e.:</a:t>
            </a:r>
          </a:p>
          <a:p>
            <a:pPr marL="342900" indent="-342900">
              <a:lnSpc>
                <a:spcPct val="150000"/>
              </a:lnSpc>
              <a:buFont typeface="Arial" panose="020B0604020202020204" pitchFamily="34" charset="0"/>
              <a:buChar char="•"/>
            </a:pPr>
            <a:r>
              <a:rPr lang="en-US" sz="2400" dirty="0"/>
              <a:t>read papers beyond what's mentioned in class</a:t>
            </a:r>
          </a:p>
          <a:p>
            <a:pPr marL="342900" indent="-342900">
              <a:lnSpc>
                <a:spcPct val="150000"/>
              </a:lnSpc>
              <a:buFont typeface="Arial" panose="020B0604020202020204" pitchFamily="34" charset="0"/>
              <a:buChar char="•"/>
            </a:pPr>
            <a:r>
              <a:rPr lang="en-US" sz="2400" dirty="0"/>
              <a:t>critique other papers (even if the concepts are new to you)</a:t>
            </a:r>
          </a:p>
          <a:p>
            <a:pPr marL="342900" indent="-342900">
              <a:lnSpc>
                <a:spcPct val="150000"/>
              </a:lnSpc>
              <a:buFont typeface="Arial" panose="020B0604020202020204" pitchFamily="34" charset="0"/>
              <a:buChar char="•"/>
            </a:pPr>
            <a:r>
              <a:rPr lang="en-US" sz="2400" dirty="0"/>
              <a:t>be curious</a:t>
            </a:r>
          </a:p>
          <a:p>
            <a:pPr marL="342900" indent="-342900">
              <a:lnSpc>
                <a:spcPct val="150000"/>
              </a:lnSpc>
              <a:buFont typeface="Arial" panose="020B0604020202020204" pitchFamily="34" charset="0"/>
              <a:buChar char="•"/>
            </a:pPr>
            <a:r>
              <a:rPr lang="en-US" sz="2400" dirty="0"/>
              <a:t>come up w/ questions</a:t>
            </a:r>
          </a:p>
          <a:p>
            <a:pPr marL="342900" indent="-342900">
              <a:lnSpc>
                <a:spcPct val="150000"/>
              </a:lnSpc>
              <a:buFont typeface="Arial" panose="020B0604020202020204" pitchFamily="34" charset="0"/>
              <a:buChar char="•"/>
            </a:pPr>
            <a:r>
              <a:rPr lang="en-US" sz="2400" dirty="0"/>
              <a:t>try to answer these questions</a:t>
            </a:r>
          </a:p>
          <a:p>
            <a:pPr marL="342900" indent="-342900">
              <a:lnSpc>
                <a:spcPct val="150000"/>
              </a:lnSpc>
              <a:buFont typeface="Arial" panose="020B0604020202020204" pitchFamily="34" charset="0"/>
              <a:buChar char="•"/>
            </a:pPr>
            <a:endParaRPr lang="en-US" sz="2400" dirty="0"/>
          </a:p>
          <a:p>
            <a:pPr>
              <a:lnSpc>
                <a:spcPct val="150000"/>
              </a:lnSpc>
            </a:pPr>
            <a:r>
              <a:rPr lang="en-US" sz="2400" b="1" dirty="0"/>
              <a:t>I expect you to challenge yourself. </a:t>
            </a:r>
            <a:r>
              <a:rPr lang="en-US" sz="2400" dirty="0"/>
              <a:t>This class is intended to be challenging (</a:t>
            </a:r>
            <a:r>
              <a:rPr lang="en-US" sz="2400" u="sng" dirty="0"/>
              <a:t>but not too challenging</a:t>
            </a:r>
            <a:r>
              <a:rPr lang="en-US" sz="2400" dirty="0"/>
              <a:t>).</a:t>
            </a:r>
          </a:p>
        </p:txBody>
      </p:sp>
    </p:spTree>
    <p:extLst>
      <p:ext uri="{BB962C8B-B14F-4D97-AF65-F5344CB8AC3E}">
        <p14:creationId xmlns:p14="http://schemas.microsoft.com/office/powerpoint/2010/main" val="1951830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0" y="276262"/>
            <a:ext cx="5964935" cy="612738"/>
          </a:xfrm>
        </p:spPr>
        <p:txBody>
          <a:bodyPr/>
          <a:lstStyle/>
          <a:p>
            <a:r>
              <a:rPr lang="en-US" b="1" dirty="0">
                <a:solidFill>
                  <a:srgbClr val="C00000"/>
                </a:solidFill>
              </a:rPr>
              <a:t>Expectations of me</a:t>
            </a:r>
            <a:endParaRPr lang="en-US" dirty="0"/>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5350692"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37</a:t>
            </a:fld>
            <a:endParaRPr lang="en-US"/>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838200" y="987552"/>
            <a:ext cx="10073640" cy="55941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nSpc>
                <a:spcPct val="150000"/>
              </a:lnSpc>
            </a:pPr>
            <a:r>
              <a:rPr lang="en-US" sz="2400" dirty="0"/>
              <a:t>I want this course to be an incredibly rewarding experience and the best CS class you take. I pushed to create this course and offer it. Huge thanks to IACS, DCE, CS, and higher-up folks at SEAS for approving it.</a:t>
            </a:r>
          </a:p>
          <a:p>
            <a:pPr>
              <a:lnSpc>
                <a:spcPct val="150000"/>
              </a:lnSpc>
            </a:pPr>
            <a:endParaRPr lang="en-US" sz="2400" dirty="0"/>
          </a:p>
          <a:p>
            <a:pPr>
              <a:lnSpc>
                <a:spcPct val="150000"/>
              </a:lnSpc>
            </a:pPr>
            <a:r>
              <a:rPr lang="en-US" sz="2400" dirty="0"/>
              <a:t>Hold me accountable to make it as </a:t>
            </a:r>
            <a:r>
              <a:rPr lang="en-US" sz="2400" b="1" dirty="0"/>
              <a:t>equitable, fair, clear, and smooth </a:t>
            </a:r>
            <a:r>
              <a:rPr lang="en-US" sz="2400" dirty="0"/>
              <a:t>of an experience as possible. I gladly welcome anonymous feedback at any time, and I solicit such as part of each HW assignment.</a:t>
            </a:r>
          </a:p>
          <a:p>
            <a:pPr>
              <a:lnSpc>
                <a:spcPct val="150000"/>
              </a:lnSpc>
            </a:pPr>
            <a:endParaRPr lang="en-US" sz="2400" dirty="0"/>
          </a:p>
          <a:p>
            <a:pPr>
              <a:lnSpc>
                <a:spcPct val="150000"/>
              </a:lnSpc>
            </a:pPr>
            <a:r>
              <a:rPr lang="en-US" sz="2400" dirty="0"/>
              <a:t>If something needs improving, let’s work to make it better. I’m here to help you all learn and succeed in this course.</a:t>
            </a:r>
          </a:p>
        </p:txBody>
      </p:sp>
    </p:spTree>
    <p:extLst>
      <p:ext uri="{BB962C8B-B14F-4D97-AF65-F5344CB8AC3E}">
        <p14:creationId xmlns:p14="http://schemas.microsoft.com/office/powerpoint/2010/main" val="2000132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6E8408-E921-DD4D-BD07-321A00DBA195}"/>
              </a:ext>
            </a:extLst>
          </p:cNvPr>
          <p:cNvSpPr/>
          <p:nvPr/>
        </p:nvSpPr>
        <p:spPr>
          <a:xfrm>
            <a:off x="2154343" y="1358593"/>
            <a:ext cx="3466169" cy="484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39E158-9647-2740-9C84-883B1825963A}"/>
              </a:ext>
            </a:extLst>
          </p:cNvPr>
          <p:cNvSpPr/>
          <p:nvPr/>
        </p:nvSpPr>
        <p:spPr>
          <a:xfrm>
            <a:off x="1046406" y="1509941"/>
            <a:ext cx="771242" cy="90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E68751-04E9-FC44-99C5-D9888C7CD4D1}"/>
              </a:ext>
            </a:extLst>
          </p:cNvPr>
          <p:cNvSpPr/>
          <p:nvPr/>
        </p:nvSpPr>
        <p:spPr>
          <a:xfrm>
            <a:off x="1046406" y="1600656"/>
            <a:ext cx="771242" cy="10036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66E1C5-52E5-0045-A018-E96403FC959D}"/>
              </a:ext>
            </a:extLst>
          </p:cNvPr>
          <p:cNvSpPr/>
          <p:nvPr/>
        </p:nvSpPr>
        <p:spPr>
          <a:xfrm>
            <a:off x="1046406" y="2373541"/>
            <a:ext cx="771242" cy="907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E0600C-5FE1-A04D-B8A5-14AF40FFA3FE}"/>
              </a:ext>
            </a:extLst>
          </p:cNvPr>
          <p:cNvSpPr/>
          <p:nvPr/>
        </p:nvSpPr>
        <p:spPr>
          <a:xfrm>
            <a:off x="1046406" y="2464256"/>
            <a:ext cx="771242" cy="1003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9628C4-8725-2649-B0BF-2729C9F7E11D}"/>
              </a:ext>
            </a:extLst>
          </p:cNvPr>
          <p:cNvSpPr/>
          <p:nvPr/>
        </p:nvSpPr>
        <p:spPr>
          <a:xfrm>
            <a:off x="1046406" y="3225920"/>
            <a:ext cx="771242" cy="907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336D41-8477-A045-A8D2-C520B334CCA4}"/>
              </a:ext>
            </a:extLst>
          </p:cNvPr>
          <p:cNvSpPr/>
          <p:nvPr/>
        </p:nvSpPr>
        <p:spPr>
          <a:xfrm>
            <a:off x="1046406" y="3316635"/>
            <a:ext cx="771242" cy="10036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8B7CA55-066D-DE4F-98F1-19E39CB74039}"/>
              </a:ext>
            </a:extLst>
          </p:cNvPr>
          <p:cNvSpPr/>
          <p:nvPr/>
        </p:nvSpPr>
        <p:spPr>
          <a:xfrm>
            <a:off x="525395" y="468403"/>
            <a:ext cx="4419241" cy="584775"/>
          </a:xfrm>
          <a:prstGeom prst="rect">
            <a:avLst/>
          </a:prstGeom>
        </p:spPr>
        <p:txBody>
          <a:bodyPr wrap="square" anchor="b">
            <a:spAutoFit/>
          </a:bodyPr>
          <a:lstStyle/>
          <a:p>
            <a:r>
              <a:rPr lang="en-US" sz="3200" dirty="0">
                <a:solidFill>
                  <a:schemeClr val="tx1">
                    <a:lumMod val="75000"/>
                    <a:lumOff val="25000"/>
                  </a:schemeClr>
                </a:solidFill>
                <a:latin typeface="Avenir Medium" panose="02000503020000020003" pitchFamily="2" charset="0"/>
              </a:rPr>
              <a:t>Outline</a:t>
            </a:r>
          </a:p>
        </p:txBody>
      </p:sp>
      <p:sp>
        <p:nvSpPr>
          <p:cNvPr id="20" name="Subtitle 2">
            <a:extLst>
              <a:ext uri="{FF2B5EF4-FFF2-40B4-BE49-F238E27FC236}">
                <a16:creationId xmlns:a16="http://schemas.microsoft.com/office/drawing/2014/main" id="{DAB0366A-5361-BE44-B5E9-741ADC5E6DA8}"/>
              </a:ext>
            </a:extLst>
          </p:cNvPr>
          <p:cNvSpPr txBox="1">
            <a:spLocks/>
          </p:cNvSpPr>
          <p:nvPr/>
        </p:nvSpPr>
        <p:spPr>
          <a:xfrm>
            <a:off x="2154343" y="1053178"/>
            <a:ext cx="6111833" cy="2860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None/>
            </a:pPr>
            <a:r>
              <a:rPr lang="en-US" dirty="0">
                <a:solidFill>
                  <a:schemeClr val="bg2">
                    <a:lumMod val="25000"/>
                  </a:schemeClr>
                </a:solidFill>
                <a:latin typeface="Avenir Medium" panose="02000503020000020003" pitchFamily="2" charset="0"/>
              </a:rPr>
              <a:t>What is this course?</a:t>
            </a:r>
            <a:endParaRPr lang="en-US" b="1" dirty="0">
              <a:solidFill>
                <a:schemeClr val="bg2">
                  <a:lumMod val="25000"/>
                </a:schemeClr>
              </a:solidFill>
              <a:latin typeface="Avenir Medium" panose="02000503020000020003" pitchFamily="2" charset="0"/>
            </a:endParaRPr>
          </a:p>
          <a:p>
            <a:pPr marL="0" indent="0">
              <a:lnSpc>
                <a:spcPct val="200000"/>
              </a:lnSpc>
              <a:spcBef>
                <a:spcPts val="0"/>
              </a:spcBef>
              <a:buNone/>
            </a:pPr>
            <a:r>
              <a:rPr lang="en-US" dirty="0">
                <a:solidFill>
                  <a:schemeClr val="bg2">
                    <a:lumMod val="25000"/>
                  </a:schemeClr>
                </a:solidFill>
                <a:latin typeface="Avenir Medium" panose="02000503020000020003" pitchFamily="2" charset="0"/>
              </a:rPr>
              <a:t>Logistics</a:t>
            </a:r>
          </a:p>
          <a:p>
            <a:pPr marL="0" indent="0">
              <a:lnSpc>
                <a:spcPct val="200000"/>
              </a:lnSpc>
              <a:spcBef>
                <a:spcPts val="0"/>
              </a:spcBef>
              <a:buNone/>
            </a:pPr>
            <a:r>
              <a:rPr lang="en-US" dirty="0">
                <a:solidFill>
                  <a:schemeClr val="bg2">
                    <a:lumMod val="25000"/>
                  </a:schemeClr>
                </a:solidFill>
                <a:latin typeface="Avenir Medium" panose="02000503020000020003" pitchFamily="2" charset="0"/>
              </a:rPr>
              <a:t>NLP: what, why, how?</a:t>
            </a:r>
          </a:p>
        </p:txBody>
      </p:sp>
    </p:spTree>
    <p:extLst>
      <p:ext uri="{BB962C8B-B14F-4D97-AF65-F5344CB8AC3E}">
        <p14:creationId xmlns:p14="http://schemas.microsoft.com/office/powerpoint/2010/main" val="1560511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6E8408-E921-DD4D-BD07-321A00DBA195}"/>
              </a:ext>
            </a:extLst>
          </p:cNvPr>
          <p:cNvSpPr/>
          <p:nvPr/>
        </p:nvSpPr>
        <p:spPr>
          <a:xfrm>
            <a:off x="2154343" y="2272373"/>
            <a:ext cx="1714650" cy="484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39E158-9647-2740-9C84-883B1825963A}"/>
              </a:ext>
            </a:extLst>
          </p:cNvPr>
          <p:cNvSpPr/>
          <p:nvPr/>
        </p:nvSpPr>
        <p:spPr>
          <a:xfrm>
            <a:off x="1046406" y="1509941"/>
            <a:ext cx="771242" cy="90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E68751-04E9-FC44-99C5-D9888C7CD4D1}"/>
              </a:ext>
            </a:extLst>
          </p:cNvPr>
          <p:cNvSpPr/>
          <p:nvPr/>
        </p:nvSpPr>
        <p:spPr>
          <a:xfrm>
            <a:off x="1046406" y="1600656"/>
            <a:ext cx="771242" cy="10036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66E1C5-52E5-0045-A018-E96403FC959D}"/>
              </a:ext>
            </a:extLst>
          </p:cNvPr>
          <p:cNvSpPr/>
          <p:nvPr/>
        </p:nvSpPr>
        <p:spPr>
          <a:xfrm>
            <a:off x="1046406" y="2373541"/>
            <a:ext cx="771242" cy="907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E0600C-5FE1-A04D-B8A5-14AF40FFA3FE}"/>
              </a:ext>
            </a:extLst>
          </p:cNvPr>
          <p:cNvSpPr/>
          <p:nvPr/>
        </p:nvSpPr>
        <p:spPr>
          <a:xfrm>
            <a:off x="1046406" y="2464256"/>
            <a:ext cx="771242" cy="1003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9628C4-8725-2649-B0BF-2729C9F7E11D}"/>
              </a:ext>
            </a:extLst>
          </p:cNvPr>
          <p:cNvSpPr/>
          <p:nvPr/>
        </p:nvSpPr>
        <p:spPr>
          <a:xfrm>
            <a:off x="1046406" y="3225920"/>
            <a:ext cx="771242" cy="907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336D41-8477-A045-A8D2-C520B334CCA4}"/>
              </a:ext>
            </a:extLst>
          </p:cNvPr>
          <p:cNvSpPr/>
          <p:nvPr/>
        </p:nvSpPr>
        <p:spPr>
          <a:xfrm>
            <a:off x="1046406" y="3316635"/>
            <a:ext cx="771242" cy="10036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8B7CA55-066D-DE4F-98F1-19E39CB74039}"/>
              </a:ext>
            </a:extLst>
          </p:cNvPr>
          <p:cNvSpPr/>
          <p:nvPr/>
        </p:nvSpPr>
        <p:spPr>
          <a:xfrm>
            <a:off x="525395" y="468403"/>
            <a:ext cx="4419241" cy="584775"/>
          </a:xfrm>
          <a:prstGeom prst="rect">
            <a:avLst/>
          </a:prstGeom>
        </p:spPr>
        <p:txBody>
          <a:bodyPr wrap="square" anchor="b">
            <a:spAutoFit/>
          </a:bodyPr>
          <a:lstStyle/>
          <a:p>
            <a:r>
              <a:rPr lang="en-US" sz="3200" dirty="0">
                <a:solidFill>
                  <a:schemeClr val="tx1">
                    <a:lumMod val="75000"/>
                    <a:lumOff val="25000"/>
                  </a:schemeClr>
                </a:solidFill>
                <a:latin typeface="Avenir Medium" panose="02000503020000020003" pitchFamily="2" charset="0"/>
              </a:rPr>
              <a:t>Outline</a:t>
            </a:r>
          </a:p>
        </p:txBody>
      </p:sp>
      <p:sp>
        <p:nvSpPr>
          <p:cNvPr id="13" name="Subtitle 2">
            <a:extLst>
              <a:ext uri="{FF2B5EF4-FFF2-40B4-BE49-F238E27FC236}">
                <a16:creationId xmlns:a16="http://schemas.microsoft.com/office/drawing/2014/main" id="{12A1705A-56C7-7744-97F6-60EB9F6E9ACD}"/>
              </a:ext>
            </a:extLst>
          </p:cNvPr>
          <p:cNvSpPr txBox="1">
            <a:spLocks/>
          </p:cNvSpPr>
          <p:nvPr/>
        </p:nvSpPr>
        <p:spPr>
          <a:xfrm>
            <a:off x="2154343" y="1053178"/>
            <a:ext cx="6111833" cy="2860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None/>
            </a:pPr>
            <a:r>
              <a:rPr lang="en-US" dirty="0">
                <a:solidFill>
                  <a:schemeClr val="bg2">
                    <a:lumMod val="25000"/>
                  </a:schemeClr>
                </a:solidFill>
                <a:latin typeface="Avenir Medium" panose="02000503020000020003" pitchFamily="2" charset="0"/>
              </a:rPr>
              <a:t>What is this course?</a:t>
            </a:r>
            <a:endParaRPr lang="en-US" b="1" dirty="0">
              <a:solidFill>
                <a:schemeClr val="bg2">
                  <a:lumMod val="25000"/>
                </a:schemeClr>
              </a:solidFill>
              <a:latin typeface="Avenir Medium" panose="02000503020000020003" pitchFamily="2" charset="0"/>
            </a:endParaRPr>
          </a:p>
          <a:p>
            <a:pPr marL="0" indent="0">
              <a:lnSpc>
                <a:spcPct val="200000"/>
              </a:lnSpc>
              <a:spcBef>
                <a:spcPts val="0"/>
              </a:spcBef>
              <a:buNone/>
            </a:pPr>
            <a:r>
              <a:rPr lang="en-US" dirty="0">
                <a:solidFill>
                  <a:schemeClr val="bg2">
                    <a:lumMod val="25000"/>
                  </a:schemeClr>
                </a:solidFill>
                <a:latin typeface="Avenir Medium" panose="02000503020000020003" pitchFamily="2" charset="0"/>
              </a:rPr>
              <a:t>Logistics</a:t>
            </a:r>
          </a:p>
          <a:p>
            <a:pPr marL="0" indent="0">
              <a:lnSpc>
                <a:spcPct val="200000"/>
              </a:lnSpc>
              <a:spcBef>
                <a:spcPts val="0"/>
              </a:spcBef>
              <a:buNone/>
            </a:pPr>
            <a:r>
              <a:rPr lang="en-US" dirty="0">
                <a:solidFill>
                  <a:schemeClr val="bg2">
                    <a:lumMod val="25000"/>
                  </a:schemeClr>
                </a:solidFill>
                <a:latin typeface="Avenir Medium" panose="02000503020000020003" pitchFamily="2" charset="0"/>
              </a:rPr>
              <a:t>NLP: what, why, how?</a:t>
            </a:r>
          </a:p>
        </p:txBody>
      </p:sp>
    </p:spTree>
    <p:extLst>
      <p:ext uri="{BB962C8B-B14F-4D97-AF65-F5344CB8AC3E}">
        <p14:creationId xmlns:p14="http://schemas.microsoft.com/office/powerpoint/2010/main" val="170637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39E158-9647-2740-9C84-883B1825963A}"/>
              </a:ext>
            </a:extLst>
          </p:cNvPr>
          <p:cNvSpPr/>
          <p:nvPr/>
        </p:nvSpPr>
        <p:spPr>
          <a:xfrm>
            <a:off x="1046406" y="1509941"/>
            <a:ext cx="771242" cy="90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E68751-04E9-FC44-99C5-D9888C7CD4D1}"/>
              </a:ext>
            </a:extLst>
          </p:cNvPr>
          <p:cNvSpPr/>
          <p:nvPr/>
        </p:nvSpPr>
        <p:spPr>
          <a:xfrm>
            <a:off x="1046406" y="1600656"/>
            <a:ext cx="771242" cy="10036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66E1C5-52E5-0045-A018-E96403FC959D}"/>
              </a:ext>
            </a:extLst>
          </p:cNvPr>
          <p:cNvSpPr/>
          <p:nvPr/>
        </p:nvSpPr>
        <p:spPr>
          <a:xfrm>
            <a:off x="1046406" y="2373541"/>
            <a:ext cx="771242" cy="907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E0600C-5FE1-A04D-B8A5-14AF40FFA3FE}"/>
              </a:ext>
            </a:extLst>
          </p:cNvPr>
          <p:cNvSpPr/>
          <p:nvPr/>
        </p:nvSpPr>
        <p:spPr>
          <a:xfrm>
            <a:off x="1046406" y="2464256"/>
            <a:ext cx="771242" cy="1003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9628C4-8725-2649-B0BF-2729C9F7E11D}"/>
              </a:ext>
            </a:extLst>
          </p:cNvPr>
          <p:cNvSpPr/>
          <p:nvPr/>
        </p:nvSpPr>
        <p:spPr>
          <a:xfrm>
            <a:off x="1046406" y="3225920"/>
            <a:ext cx="771242" cy="907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336D41-8477-A045-A8D2-C520B334CCA4}"/>
              </a:ext>
            </a:extLst>
          </p:cNvPr>
          <p:cNvSpPr/>
          <p:nvPr/>
        </p:nvSpPr>
        <p:spPr>
          <a:xfrm>
            <a:off x="1046406" y="3316635"/>
            <a:ext cx="771242" cy="10036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8B7CA55-066D-DE4F-98F1-19E39CB74039}"/>
              </a:ext>
            </a:extLst>
          </p:cNvPr>
          <p:cNvSpPr/>
          <p:nvPr/>
        </p:nvSpPr>
        <p:spPr>
          <a:xfrm>
            <a:off x="525395" y="468403"/>
            <a:ext cx="4419241" cy="584775"/>
          </a:xfrm>
          <a:prstGeom prst="rect">
            <a:avLst/>
          </a:prstGeom>
        </p:spPr>
        <p:txBody>
          <a:bodyPr wrap="square" anchor="b">
            <a:spAutoFit/>
          </a:bodyPr>
          <a:lstStyle/>
          <a:p>
            <a:r>
              <a:rPr lang="en-US" sz="3200" dirty="0">
                <a:solidFill>
                  <a:schemeClr val="tx1">
                    <a:lumMod val="75000"/>
                    <a:lumOff val="25000"/>
                  </a:schemeClr>
                </a:solidFill>
                <a:latin typeface="Avenir Medium" panose="02000503020000020003" pitchFamily="2" charset="0"/>
              </a:rPr>
              <a:t>Outline</a:t>
            </a:r>
          </a:p>
        </p:txBody>
      </p:sp>
      <p:sp>
        <p:nvSpPr>
          <p:cNvPr id="20" name="Subtitle 2">
            <a:extLst>
              <a:ext uri="{FF2B5EF4-FFF2-40B4-BE49-F238E27FC236}">
                <a16:creationId xmlns:a16="http://schemas.microsoft.com/office/drawing/2014/main" id="{DAB0366A-5361-BE44-B5E9-741ADC5E6DA8}"/>
              </a:ext>
            </a:extLst>
          </p:cNvPr>
          <p:cNvSpPr txBox="1">
            <a:spLocks/>
          </p:cNvSpPr>
          <p:nvPr/>
        </p:nvSpPr>
        <p:spPr>
          <a:xfrm>
            <a:off x="2154343" y="1053178"/>
            <a:ext cx="6111833" cy="2860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None/>
            </a:pPr>
            <a:r>
              <a:rPr lang="en-US" dirty="0">
                <a:solidFill>
                  <a:schemeClr val="bg2">
                    <a:lumMod val="25000"/>
                  </a:schemeClr>
                </a:solidFill>
                <a:latin typeface="Avenir Medium" panose="02000503020000020003" pitchFamily="2" charset="0"/>
              </a:rPr>
              <a:t>What is this course?</a:t>
            </a:r>
            <a:endParaRPr lang="en-US" b="1" dirty="0">
              <a:solidFill>
                <a:schemeClr val="bg2">
                  <a:lumMod val="25000"/>
                </a:schemeClr>
              </a:solidFill>
              <a:latin typeface="Avenir Medium" panose="02000503020000020003" pitchFamily="2" charset="0"/>
            </a:endParaRPr>
          </a:p>
          <a:p>
            <a:pPr marL="0" indent="0">
              <a:lnSpc>
                <a:spcPct val="200000"/>
              </a:lnSpc>
              <a:spcBef>
                <a:spcPts val="0"/>
              </a:spcBef>
              <a:buNone/>
            </a:pPr>
            <a:r>
              <a:rPr lang="en-US" dirty="0">
                <a:solidFill>
                  <a:schemeClr val="bg2">
                    <a:lumMod val="25000"/>
                  </a:schemeClr>
                </a:solidFill>
                <a:latin typeface="Avenir Medium" panose="02000503020000020003" pitchFamily="2" charset="0"/>
              </a:rPr>
              <a:t>Logistics</a:t>
            </a:r>
          </a:p>
          <a:p>
            <a:pPr marL="0" indent="0">
              <a:lnSpc>
                <a:spcPct val="200000"/>
              </a:lnSpc>
              <a:spcBef>
                <a:spcPts val="0"/>
              </a:spcBef>
              <a:buNone/>
            </a:pPr>
            <a:r>
              <a:rPr lang="en-US" dirty="0">
                <a:solidFill>
                  <a:schemeClr val="bg2">
                    <a:lumMod val="25000"/>
                  </a:schemeClr>
                </a:solidFill>
                <a:latin typeface="Avenir Medium" panose="02000503020000020003" pitchFamily="2" charset="0"/>
              </a:rPr>
              <a:t>NLP: what, why, how?</a:t>
            </a:r>
          </a:p>
        </p:txBody>
      </p:sp>
    </p:spTree>
    <p:extLst>
      <p:ext uri="{BB962C8B-B14F-4D97-AF65-F5344CB8AC3E}">
        <p14:creationId xmlns:p14="http://schemas.microsoft.com/office/powerpoint/2010/main" val="1421216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941419" cy="511592"/>
          </a:xfrm>
        </p:spPr>
        <p:txBody>
          <a:bodyPr/>
          <a:lstStyle/>
          <a:p>
            <a:r>
              <a:rPr lang="en-US" b="1" dirty="0">
                <a:solidFill>
                  <a:srgbClr val="0070C0"/>
                </a:solidFill>
              </a:rPr>
              <a:t>Student body</a:t>
            </a:r>
            <a:endParaRPr lang="en-US" dirty="0">
              <a:solidFill>
                <a:srgbClr val="0070C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134856"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40</a:t>
            </a:fld>
            <a:endParaRPr lang="en-US" dirty="0"/>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5350692" cy="117518"/>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754393" y="986349"/>
            <a:ext cx="10073640" cy="55941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342900" indent="-342900">
              <a:lnSpc>
                <a:spcPct val="150000"/>
              </a:lnSpc>
              <a:buFont typeface="Arial" panose="020B0604020202020204" pitchFamily="34" charset="0"/>
              <a:buChar char="•"/>
            </a:pPr>
            <a:r>
              <a:rPr lang="en-US" sz="2400" dirty="0">
                <a:latin typeface="Avenir Book" panose="02000503020000020003" pitchFamily="2" charset="0"/>
              </a:rPr>
              <a:t>35 Harvard (non-DCE students)</a:t>
            </a:r>
          </a:p>
          <a:p>
            <a:pPr marL="800100" lvl="1" indent="-342900">
              <a:lnSpc>
                <a:spcPct val="150000"/>
              </a:lnSpc>
              <a:buFont typeface="Arial" panose="020B0604020202020204" pitchFamily="34" charset="0"/>
              <a:buChar char="•"/>
            </a:pPr>
            <a:r>
              <a:rPr lang="en-US" sz="2400" dirty="0">
                <a:latin typeface="Avenir Book" panose="02000503020000020003" pitchFamily="2" charset="0"/>
              </a:rPr>
              <a:t>9 PhDs</a:t>
            </a:r>
          </a:p>
          <a:p>
            <a:pPr marL="800100" lvl="1" indent="-342900">
              <a:lnSpc>
                <a:spcPct val="150000"/>
              </a:lnSpc>
              <a:buFont typeface="Arial" panose="020B0604020202020204" pitchFamily="34" charset="0"/>
              <a:buChar char="•"/>
            </a:pPr>
            <a:r>
              <a:rPr lang="en-US" sz="2400" dirty="0">
                <a:latin typeface="Avenir Book" panose="02000503020000020003" pitchFamily="2" charset="0"/>
              </a:rPr>
              <a:t>13 MS</a:t>
            </a:r>
          </a:p>
          <a:p>
            <a:pPr marL="800100" lvl="1" indent="-342900">
              <a:lnSpc>
                <a:spcPct val="150000"/>
              </a:lnSpc>
              <a:buFont typeface="Arial" panose="020B0604020202020204" pitchFamily="34" charset="0"/>
              <a:buChar char="•"/>
            </a:pPr>
            <a:r>
              <a:rPr lang="en-US" sz="2400" dirty="0">
                <a:latin typeface="Avenir Book" panose="02000503020000020003" pitchFamily="2" charset="0"/>
              </a:rPr>
              <a:t>2 Seniors</a:t>
            </a:r>
          </a:p>
          <a:p>
            <a:pPr marL="800100" lvl="1" indent="-342900">
              <a:lnSpc>
                <a:spcPct val="150000"/>
              </a:lnSpc>
              <a:buFont typeface="Arial" panose="020B0604020202020204" pitchFamily="34" charset="0"/>
              <a:buChar char="•"/>
            </a:pPr>
            <a:r>
              <a:rPr lang="en-US" sz="2400" dirty="0">
                <a:latin typeface="Avenir Book" panose="02000503020000020003" pitchFamily="2" charset="0"/>
              </a:rPr>
              <a:t>11 Juniors (aka </a:t>
            </a:r>
            <a:r>
              <a:rPr lang="en-US" sz="2400" dirty="0">
                <a:latin typeface="Avenir Book" panose="02000503020000020003" pitchFamily="2" charset="0"/>
                <a:hlinkClick r:id="rId2"/>
              </a:rPr>
              <a:t>Junior M.A.F.I.A.</a:t>
            </a:r>
            <a:r>
              <a:rPr lang="en-US" sz="2400" dirty="0">
                <a:latin typeface="Avenir Book" panose="02000503020000020003" pitchFamily="2" charset="0"/>
              </a:rPr>
              <a:t>)</a:t>
            </a:r>
          </a:p>
          <a:p>
            <a:pPr marL="342900" indent="-342900">
              <a:lnSpc>
                <a:spcPct val="150000"/>
              </a:lnSpc>
              <a:buFont typeface="Arial" panose="020B0604020202020204" pitchFamily="34" charset="0"/>
              <a:buChar char="•"/>
            </a:pPr>
            <a:r>
              <a:rPr lang="en-US" sz="2400" dirty="0">
                <a:latin typeface="Avenir Book" panose="02000503020000020003" pitchFamily="2" charset="0"/>
              </a:rPr>
              <a:t>20 Harvard DCE students from awesomely diverse backgrounds</a:t>
            </a:r>
          </a:p>
        </p:txBody>
      </p:sp>
    </p:spTree>
    <p:extLst>
      <p:ext uri="{BB962C8B-B14F-4D97-AF65-F5344CB8AC3E}">
        <p14:creationId xmlns:p14="http://schemas.microsoft.com/office/powerpoint/2010/main" val="3585080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941419" cy="511592"/>
          </a:xfrm>
        </p:spPr>
        <p:txBody>
          <a:bodyPr/>
          <a:lstStyle/>
          <a:p>
            <a:r>
              <a:rPr lang="en-US" b="1" dirty="0">
                <a:solidFill>
                  <a:srgbClr val="0070C0"/>
                </a:solidFill>
              </a:rPr>
              <a:t>Teaching Staff</a:t>
            </a:r>
            <a:endParaRPr lang="en-US" dirty="0">
              <a:solidFill>
                <a:srgbClr val="0070C0"/>
              </a:solidFill>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5350692" cy="117518"/>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754393" y="986349"/>
            <a:ext cx="10073640" cy="55941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342900" indent="-342900">
              <a:lnSpc>
                <a:spcPct val="150000"/>
              </a:lnSpc>
              <a:buFont typeface="Arial" panose="020B0604020202020204" pitchFamily="34" charset="0"/>
              <a:buChar char="•"/>
            </a:pPr>
            <a:r>
              <a:rPr lang="en-US" sz="2400" dirty="0"/>
              <a:t>Me (instructor)</a:t>
            </a:r>
          </a:p>
          <a:p>
            <a:pPr marL="342900" indent="-342900">
              <a:lnSpc>
                <a:spcPct val="150000"/>
              </a:lnSpc>
              <a:buFont typeface="Arial" panose="020B0604020202020204" pitchFamily="34" charset="0"/>
              <a:buChar char="•"/>
            </a:pPr>
            <a:r>
              <a:rPr lang="en-US" sz="2400" dirty="0"/>
              <a:t>4 incredible TFs/CAs</a:t>
            </a:r>
            <a:endParaRPr lang="en-US" sz="1400" dirty="0">
              <a:latin typeface="Avenir Book" panose="02000503020000020003" pitchFamily="2" charset="0"/>
            </a:endParaRPr>
          </a:p>
          <a:p>
            <a:pPr marL="800100" lvl="1" indent="-342900">
              <a:lnSpc>
                <a:spcPct val="150000"/>
              </a:lnSpc>
              <a:buFont typeface="Arial" panose="020B0604020202020204" pitchFamily="34" charset="0"/>
              <a:buChar char="•"/>
            </a:pPr>
            <a:r>
              <a:rPr lang="en-US" sz="2400" dirty="0">
                <a:latin typeface="Avenir Book" panose="02000503020000020003" pitchFamily="2" charset="0"/>
              </a:rPr>
              <a:t>Alex Lin</a:t>
            </a:r>
          </a:p>
          <a:p>
            <a:pPr marL="800100" lvl="1" indent="-342900">
              <a:lnSpc>
                <a:spcPct val="150000"/>
              </a:lnSpc>
              <a:buFont typeface="Arial" panose="020B0604020202020204" pitchFamily="34" charset="0"/>
              <a:buChar char="•"/>
            </a:pPr>
            <a:r>
              <a:rPr lang="en-US" sz="2400" dirty="0">
                <a:latin typeface="Avenir Book" panose="02000503020000020003" pitchFamily="2" charset="0"/>
              </a:rPr>
              <a:t>William Tong</a:t>
            </a:r>
          </a:p>
          <a:p>
            <a:pPr marL="800100" lvl="1" indent="-342900">
              <a:lnSpc>
                <a:spcPct val="150000"/>
              </a:lnSpc>
              <a:buFont typeface="Arial" panose="020B0604020202020204" pitchFamily="34" charset="0"/>
              <a:buChar char="•"/>
            </a:pPr>
            <a:r>
              <a:rPr lang="en-US" sz="2400" dirty="0">
                <a:latin typeface="Avenir Book" panose="02000503020000020003" pitchFamily="2" charset="0"/>
              </a:rPr>
              <a:t>Annie Zhu</a:t>
            </a:r>
          </a:p>
          <a:p>
            <a:pPr marL="800100" lvl="1" indent="-342900">
              <a:lnSpc>
                <a:spcPct val="150000"/>
              </a:lnSpc>
              <a:buFont typeface="Arial" panose="020B0604020202020204" pitchFamily="34" charset="0"/>
              <a:buChar char="•"/>
            </a:pPr>
            <a:r>
              <a:rPr lang="en-US" sz="2400" dirty="0">
                <a:latin typeface="Avenir Book" panose="02000503020000020003" pitchFamily="2" charset="0"/>
              </a:rPr>
              <a:t>Richard Qui</a:t>
            </a:r>
          </a:p>
        </p:txBody>
      </p:sp>
      <p:sp>
        <p:nvSpPr>
          <p:cNvPr id="4" name="Rectangle 3">
            <a:extLst>
              <a:ext uri="{FF2B5EF4-FFF2-40B4-BE49-F238E27FC236}">
                <a16:creationId xmlns:a16="http://schemas.microsoft.com/office/drawing/2014/main" id="{AB628D17-4137-F347-AB57-56BE3AF37539}"/>
              </a:ext>
            </a:extLst>
          </p:cNvPr>
          <p:cNvSpPr/>
          <p:nvPr/>
        </p:nvSpPr>
        <p:spPr>
          <a:xfrm>
            <a:off x="1161226" y="4719220"/>
            <a:ext cx="9869548" cy="1152431"/>
          </a:xfrm>
          <a:prstGeom prst="rect">
            <a:avLst/>
          </a:prstGeom>
        </p:spPr>
        <p:txBody>
          <a:bodyPr wrap="square">
            <a:spAutoFit/>
          </a:bodyPr>
          <a:lstStyle/>
          <a:p>
            <a:pPr>
              <a:lnSpc>
                <a:spcPct val="150000"/>
              </a:lnSpc>
            </a:pPr>
            <a:r>
              <a:rPr lang="en-US" sz="2400" dirty="0">
                <a:solidFill>
                  <a:srgbClr val="DE4921"/>
                </a:solidFill>
                <a:latin typeface="Avenir Book" panose="02000503020000020003" pitchFamily="2" charset="0"/>
              </a:rPr>
              <a:t>20 TF applicants, 10 </a:t>
            </a:r>
            <a:r>
              <a:rPr lang="en-US" sz="2400" dirty="0" err="1">
                <a:solidFill>
                  <a:srgbClr val="DE4921"/>
                </a:solidFill>
                <a:latin typeface="Avenir Book" panose="02000503020000020003" pitchFamily="2" charset="0"/>
              </a:rPr>
              <a:t>hrs</a:t>
            </a:r>
            <a:r>
              <a:rPr lang="en-US" sz="2400" dirty="0">
                <a:solidFill>
                  <a:srgbClr val="DE4921"/>
                </a:solidFill>
                <a:latin typeface="Avenir Book" panose="02000503020000020003" pitchFamily="2" charset="0"/>
              </a:rPr>
              <a:t> of interviews with mock tutoring sessions.</a:t>
            </a:r>
          </a:p>
          <a:p>
            <a:pPr>
              <a:lnSpc>
                <a:spcPct val="150000"/>
              </a:lnSpc>
            </a:pPr>
            <a:r>
              <a:rPr lang="en-US" sz="2400" dirty="0">
                <a:solidFill>
                  <a:srgbClr val="DE4921"/>
                </a:solidFill>
                <a:latin typeface="Avenir Book" panose="02000503020000020003" pitchFamily="2" charset="0"/>
              </a:rPr>
              <a:t>You’re in good hands.</a:t>
            </a:r>
          </a:p>
        </p:txBody>
      </p:sp>
      <p:sp>
        <p:nvSpPr>
          <p:cNvPr id="9" name="Slide Number Placeholder 9">
            <a:extLst>
              <a:ext uri="{FF2B5EF4-FFF2-40B4-BE49-F238E27FC236}">
                <a16:creationId xmlns:a16="http://schemas.microsoft.com/office/drawing/2014/main" id="{0FE0004C-7A8A-E14A-9B66-25EEB323C034}"/>
              </a:ext>
            </a:extLst>
          </p:cNvPr>
          <p:cNvSpPr>
            <a:spLocks noGrp="1"/>
          </p:cNvSpPr>
          <p:nvPr>
            <p:ph type="sldNum" sz="quarter" idx="12"/>
          </p:nvPr>
        </p:nvSpPr>
        <p:spPr>
          <a:xfrm>
            <a:off x="9134856"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41</a:t>
            </a:fld>
            <a:endParaRPr lang="en-US" dirty="0"/>
          </a:p>
        </p:txBody>
      </p:sp>
    </p:spTree>
    <p:extLst>
      <p:ext uri="{BB962C8B-B14F-4D97-AF65-F5344CB8AC3E}">
        <p14:creationId xmlns:p14="http://schemas.microsoft.com/office/powerpoint/2010/main" val="3676962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ED51AD6-1BBC-5D4C-AC90-0D3114BC3195}"/>
              </a:ext>
            </a:extLst>
          </p:cNvPr>
          <p:cNvSpPr txBox="1">
            <a:spLocks/>
          </p:cNvSpPr>
          <p:nvPr/>
        </p:nvSpPr>
        <p:spPr>
          <a:xfrm>
            <a:off x="298912" y="509675"/>
            <a:ext cx="6488452" cy="217022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Background:</a:t>
            </a:r>
          </a:p>
          <a:p>
            <a:pPr marL="457200" indent="-457200">
              <a:buFont typeface="Arial" panose="020B0604020202020204" pitchFamily="34" charset="0"/>
              <a:buChar char="•"/>
            </a:pPr>
            <a:r>
              <a:rPr lang="en-US" sz="2400" dirty="0"/>
              <a:t>PhD in NLP from Brown</a:t>
            </a:r>
          </a:p>
          <a:p>
            <a:pPr marL="457200" indent="-457200">
              <a:buFont typeface="Arial" panose="020B0604020202020204" pitchFamily="34" charset="0"/>
              <a:buChar char="•"/>
            </a:pPr>
            <a:r>
              <a:rPr lang="en-US" sz="2400" dirty="0"/>
              <a:t>Machine Learning since 2004</a:t>
            </a:r>
          </a:p>
          <a:p>
            <a:pPr marL="457200" indent="-457200">
              <a:buFont typeface="Arial" panose="020B0604020202020204" pitchFamily="34" charset="0"/>
              <a:buChar char="•"/>
            </a:pPr>
            <a:r>
              <a:rPr lang="en-US" sz="2400" dirty="0"/>
              <a:t>MIT Lincoln Lab (3) years + 10 internships</a:t>
            </a:r>
          </a:p>
          <a:p>
            <a:endParaRPr lang="en-US" dirty="0"/>
          </a:p>
          <a:p>
            <a:endParaRPr lang="en-US" dirty="0"/>
          </a:p>
        </p:txBody>
      </p:sp>
      <p:sp>
        <p:nvSpPr>
          <p:cNvPr id="14" name="Content Placeholder 2">
            <a:extLst>
              <a:ext uri="{FF2B5EF4-FFF2-40B4-BE49-F238E27FC236}">
                <a16:creationId xmlns:a16="http://schemas.microsoft.com/office/drawing/2014/main" id="{FA3877A6-5695-5841-8175-DC29888EEED8}"/>
              </a:ext>
            </a:extLst>
          </p:cNvPr>
          <p:cNvSpPr txBox="1">
            <a:spLocks/>
          </p:cNvSpPr>
          <p:nvPr/>
        </p:nvSpPr>
        <p:spPr>
          <a:xfrm>
            <a:off x="308380" y="2679899"/>
            <a:ext cx="6217496" cy="217022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Hobbies:</a:t>
            </a:r>
          </a:p>
          <a:p>
            <a:r>
              <a:rPr lang="en-US" sz="2400" dirty="0"/>
              <a:t>Travelling (formerly), woodworking, playing baseball, hiking, photography, running</a:t>
            </a:r>
          </a:p>
        </p:txBody>
      </p:sp>
      <p:sp>
        <p:nvSpPr>
          <p:cNvPr id="15" name="Content Placeholder 2">
            <a:extLst>
              <a:ext uri="{FF2B5EF4-FFF2-40B4-BE49-F238E27FC236}">
                <a16:creationId xmlns:a16="http://schemas.microsoft.com/office/drawing/2014/main" id="{163B215B-728D-FB4F-828A-D46879AE8E8E}"/>
              </a:ext>
            </a:extLst>
          </p:cNvPr>
          <p:cNvSpPr txBox="1">
            <a:spLocks/>
          </p:cNvSpPr>
          <p:nvPr/>
        </p:nvSpPr>
        <p:spPr>
          <a:xfrm>
            <a:off x="298913" y="4538605"/>
            <a:ext cx="7515040" cy="144550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Most fun during the weird, past year:</a:t>
            </a:r>
          </a:p>
          <a:p>
            <a:r>
              <a:rPr lang="en-US" sz="2400" dirty="0"/>
              <a:t>Hiking the Presidential Traverse again. Grilling outdoors. Iceland this summer. Not catching COVID.</a:t>
            </a:r>
          </a:p>
          <a:p>
            <a:endParaRPr lang="en-US" dirty="0"/>
          </a:p>
        </p:txBody>
      </p:sp>
      <p:sp>
        <p:nvSpPr>
          <p:cNvPr id="17" name="Content Placeholder 2">
            <a:extLst>
              <a:ext uri="{FF2B5EF4-FFF2-40B4-BE49-F238E27FC236}">
                <a16:creationId xmlns:a16="http://schemas.microsoft.com/office/drawing/2014/main" id="{6C6F5C55-7EE5-5F4E-8154-22C42F2C5D1D}"/>
              </a:ext>
            </a:extLst>
          </p:cNvPr>
          <p:cNvSpPr>
            <a:spLocks noGrp="1"/>
          </p:cNvSpPr>
          <p:nvPr>
            <p:ph idx="1"/>
          </p:nvPr>
        </p:nvSpPr>
        <p:spPr>
          <a:xfrm>
            <a:off x="8224496" y="3800431"/>
            <a:ext cx="2221992" cy="649351"/>
          </a:xfrm>
        </p:spPr>
        <p:txBody>
          <a:bodyPr/>
          <a:lstStyle/>
          <a:p>
            <a:pPr marL="0" indent="0" algn="ctr">
              <a:lnSpc>
                <a:spcPct val="100000"/>
              </a:lnSpc>
              <a:buNone/>
            </a:pPr>
            <a:r>
              <a:rPr lang="en-US" dirty="0">
                <a:latin typeface="Avenir Book" panose="02000503020000020003" pitchFamily="2" charset="0"/>
              </a:rPr>
              <a:t>Chris Tanner</a:t>
            </a:r>
          </a:p>
        </p:txBody>
      </p:sp>
      <p:pic>
        <p:nvPicPr>
          <p:cNvPr id="3" name="Picture 2" descr="A person standing in front of an iceberg&#10;&#10;Description automatically generated with medium confidence">
            <a:extLst>
              <a:ext uri="{FF2B5EF4-FFF2-40B4-BE49-F238E27FC236}">
                <a16:creationId xmlns:a16="http://schemas.microsoft.com/office/drawing/2014/main" id="{0AB50C97-F9BD-CE46-AD8C-879E4A73DAA8}"/>
              </a:ext>
            </a:extLst>
          </p:cNvPr>
          <p:cNvPicPr>
            <a:picLocks noChangeAspect="1"/>
          </p:cNvPicPr>
          <p:nvPr/>
        </p:nvPicPr>
        <p:blipFill>
          <a:blip r:embed="rId2"/>
          <a:stretch>
            <a:fillRect/>
          </a:stretch>
        </p:blipFill>
        <p:spPr>
          <a:xfrm>
            <a:off x="6787364" y="314104"/>
            <a:ext cx="5096256" cy="3397504"/>
          </a:xfrm>
          <a:prstGeom prst="rect">
            <a:avLst/>
          </a:prstGeom>
        </p:spPr>
      </p:pic>
      <p:sp>
        <p:nvSpPr>
          <p:cNvPr id="11" name="Slide Number Placeholder 9">
            <a:extLst>
              <a:ext uri="{FF2B5EF4-FFF2-40B4-BE49-F238E27FC236}">
                <a16:creationId xmlns:a16="http://schemas.microsoft.com/office/drawing/2014/main" id="{02985551-D04A-754D-9EDD-11C8A66CED9C}"/>
              </a:ext>
            </a:extLst>
          </p:cNvPr>
          <p:cNvSpPr>
            <a:spLocks noGrp="1"/>
          </p:cNvSpPr>
          <p:nvPr>
            <p:ph type="sldNum" sz="quarter" idx="12"/>
          </p:nvPr>
        </p:nvSpPr>
        <p:spPr>
          <a:xfrm>
            <a:off x="9134856"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42</a:t>
            </a:fld>
            <a:endParaRPr lang="en-US" dirty="0"/>
          </a:p>
        </p:txBody>
      </p:sp>
    </p:spTree>
    <p:extLst>
      <p:ext uri="{BB962C8B-B14F-4D97-AF65-F5344CB8AC3E}">
        <p14:creationId xmlns:p14="http://schemas.microsoft.com/office/powerpoint/2010/main" val="4241033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ED51AD6-1BBC-5D4C-AC90-0D3114BC3195}"/>
              </a:ext>
            </a:extLst>
          </p:cNvPr>
          <p:cNvSpPr txBox="1">
            <a:spLocks/>
          </p:cNvSpPr>
          <p:nvPr/>
        </p:nvSpPr>
        <p:spPr>
          <a:xfrm>
            <a:off x="298912" y="509675"/>
            <a:ext cx="7394240" cy="217022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Background:</a:t>
            </a:r>
          </a:p>
          <a:p>
            <a:pPr marL="457200" indent="-457200">
              <a:buFont typeface="Arial" panose="020B0604020202020204" pitchFamily="34" charset="0"/>
              <a:buChar char="•"/>
            </a:pPr>
            <a:r>
              <a:rPr lang="en-US" sz="2400" dirty="0"/>
              <a:t>Current PhD student in Harvard CS</a:t>
            </a:r>
          </a:p>
          <a:p>
            <a:pPr marL="457200" indent="-457200">
              <a:buFont typeface="Arial" panose="020B0604020202020204" pitchFamily="34" charset="0"/>
              <a:buChar char="•"/>
            </a:pPr>
            <a:r>
              <a:rPr lang="en-US" sz="2400" dirty="0"/>
              <a:t>Former researcher @ASAPP (NLP startup)</a:t>
            </a:r>
          </a:p>
          <a:p>
            <a:pPr marL="457200" indent="-457200">
              <a:buFont typeface="Arial" panose="020B0604020202020204" pitchFamily="34" charset="0"/>
              <a:buChar char="•"/>
            </a:pPr>
            <a:r>
              <a:rPr lang="en-US" sz="2400" dirty="0"/>
              <a:t>CS Bachelor’s and CSE (IACS) Master’s @Harvard</a:t>
            </a:r>
          </a:p>
          <a:p>
            <a:endParaRPr lang="en-US" dirty="0"/>
          </a:p>
          <a:p>
            <a:endParaRPr lang="en-US" dirty="0"/>
          </a:p>
        </p:txBody>
      </p:sp>
      <p:sp>
        <p:nvSpPr>
          <p:cNvPr id="14" name="Content Placeholder 2">
            <a:extLst>
              <a:ext uri="{FF2B5EF4-FFF2-40B4-BE49-F238E27FC236}">
                <a16:creationId xmlns:a16="http://schemas.microsoft.com/office/drawing/2014/main" id="{FA3877A6-5695-5841-8175-DC29888EEED8}"/>
              </a:ext>
            </a:extLst>
          </p:cNvPr>
          <p:cNvSpPr txBox="1">
            <a:spLocks/>
          </p:cNvSpPr>
          <p:nvPr/>
        </p:nvSpPr>
        <p:spPr>
          <a:xfrm>
            <a:off x="308380" y="2679899"/>
            <a:ext cx="7515040" cy="217022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Hobbies:</a:t>
            </a:r>
          </a:p>
          <a:p>
            <a:r>
              <a:rPr lang="en-US" sz="2400" dirty="0"/>
              <a:t>Taking long walks in scenic areas, biking, watching basketball, reading, all things machine learning </a:t>
            </a:r>
            <a:r>
              <a:rPr lang="en-US" sz="2400" dirty="0">
                <a:sym typeface="Wingdings" pitchFamily="2" charset="2"/>
              </a:rPr>
              <a:t>:)</a:t>
            </a:r>
            <a:endParaRPr lang="en-US" sz="2400" dirty="0"/>
          </a:p>
        </p:txBody>
      </p:sp>
      <p:sp>
        <p:nvSpPr>
          <p:cNvPr id="15" name="Content Placeholder 2">
            <a:extLst>
              <a:ext uri="{FF2B5EF4-FFF2-40B4-BE49-F238E27FC236}">
                <a16:creationId xmlns:a16="http://schemas.microsoft.com/office/drawing/2014/main" id="{163B215B-728D-FB4F-828A-D46879AE8E8E}"/>
              </a:ext>
            </a:extLst>
          </p:cNvPr>
          <p:cNvSpPr txBox="1">
            <a:spLocks/>
          </p:cNvSpPr>
          <p:nvPr/>
        </p:nvSpPr>
        <p:spPr>
          <a:xfrm>
            <a:off x="298913" y="4538605"/>
            <a:ext cx="7052863" cy="144550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Most fun during the weird, past year:</a:t>
            </a:r>
          </a:p>
          <a:p>
            <a:r>
              <a:rPr lang="en-US" sz="2400" dirty="0"/>
              <a:t>Watching lots of Netflix, and having friends visit me in Boston!</a:t>
            </a:r>
          </a:p>
          <a:p>
            <a:endParaRPr lang="en-US" dirty="0"/>
          </a:p>
        </p:txBody>
      </p:sp>
      <p:sp>
        <p:nvSpPr>
          <p:cNvPr id="17" name="Content Placeholder 2">
            <a:extLst>
              <a:ext uri="{FF2B5EF4-FFF2-40B4-BE49-F238E27FC236}">
                <a16:creationId xmlns:a16="http://schemas.microsoft.com/office/drawing/2014/main" id="{6C6F5C55-7EE5-5F4E-8154-22C42F2C5D1D}"/>
              </a:ext>
            </a:extLst>
          </p:cNvPr>
          <p:cNvSpPr>
            <a:spLocks noGrp="1"/>
          </p:cNvSpPr>
          <p:nvPr>
            <p:ph idx="1"/>
          </p:nvPr>
        </p:nvSpPr>
        <p:spPr>
          <a:xfrm>
            <a:off x="8869924" y="3765011"/>
            <a:ext cx="1807464" cy="854274"/>
          </a:xfrm>
        </p:spPr>
        <p:txBody>
          <a:bodyPr anchor="t"/>
          <a:lstStyle/>
          <a:p>
            <a:pPr marL="0" indent="0" algn="ctr">
              <a:lnSpc>
                <a:spcPct val="100000"/>
              </a:lnSpc>
              <a:buNone/>
            </a:pPr>
            <a:r>
              <a:rPr lang="en-US" dirty="0">
                <a:latin typeface="Avenir Book" panose="02000503020000020003" pitchFamily="2" charset="0"/>
              </a:rPr>
              <a:t>Alex Lin</a:t>
            </a:r>
          </a:p>
        </p:txBody>
      </p:sp>
      <p:pic>
        <p:nvPicPr>
          <p:cNvPr id="3" name="Picture 2">
            <a:extLst>
              <a:ext uri="{FF2B5EF4-FFF2-40B4-BE49-F238E27FC236}">
                <a16:creationId xmlns:a16="http://schemas.microsoft.com/office/drawing/2014/main" id="{E8EC8C31-5398-614D-B7B2-38628F0CE10A}"/>
              </a:ext>
            </a:extLst>
          </p:cNvPr>
          <p:cNvPicPr>
            <a:picLocks noChangeAspect="1"/>
          </p:cNvPicPr>
          <p:nvPr/>
        </p:nvPicPr>
        <p:blipFill>
          <a:blip r:embed="rId2"/>
          <a:stretch>
            <a:fillRect/>
          </a:stretch>
        </p:blipFill>
        <p:spPr>
          <a:xfrm>
            <a:off x="7813952" y="718914"/>
            <a:ext cx="3919409" cy="2939557"/>
          </a:xfrm>
          <a:prstGeom prst="rect">
            <a:avLst/>
          </a:prstGeom>
        </p:spPr>
      </p:pic>
      <p:sp>
        <p:nvSpPr>
          <p:cNvPr id="9" name="Slide Number Placeholder 9">
            <a:extLst>
              <a:ext uri="{FF2B5EF4-FFF2-40B4-BE49-F238E27FC236}">
                <a16:creationId xmlns:a16="http://schemas.microsoft.com/office/drawing/2014/main" id="{B61F95EE-465D-0642-85C4-8FD6C3A0E3F7}"/>
              </a:ext>
            </a:extLst>
          </p:cNvPr>
          <p:cNvSpPr>
            <a:spLocks noGrp="1"/>
          </p:cNvSpPr>
          <p:nvPr>
            <p:ph type="sldNum" sz="quarter" idx="12"/>
          </p:nvPr>
        </p:nvSpPr>
        <p:spPr>
          <a:xfrm>
            <a:off x="9134856"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43</a:t>
            </a:fld>
            <a:endParaRPr lang="en-US" dirty="0"/>
          </a:p>
        </p:txBody>
      </p:sp>
    </p:spTree>
    <p:extLst>
      <p:ext uri="{BB962C8B-B14F-4D97-AF65-F5344CB8AC3E}">
        <p14:creationId xmlns:p14="http://schemas.microsoft.com/office/powerpoint/2010/main" val="399153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ED51AD6-1BBC-5D4C-AC90-0D3114BC3195}"/>
              </a:ext>
            </a:extLst>
          </p:cNvPr>
          <p:cNvSpPr txBox="1">
            <a:spLocks/>
          </p:cNvSpPr>
          <p:nvPr/>
        </p:nvSpPr>
        <p:spPr>
          <a:xfrm>
            <a:off x="298912" y="509675"/>
            <a:ext cx="7515040" cy="217022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Background:</a:t>
            </a:r>
            <a:endParaRPr lang="en-US" sz="2400" dirty="0"/>
          </a:p>
          <a:p>
            <a:pPr marL="457200" indent="-457200">
              <a:buFont typeface="Arial" panose="020B0604020202020204" pitchFamily="34" charset="0"/>
              <a:buChar char="•"/>
            </a:pPr>
            <a:r>
              <a:rPr lang="en-US" sz="2400" dirty="0"/>
              <a:t>From Chicago </a:t>
            </a:r>
          </a:p>
          <a:p>
            <a:pPr marL="457200" indent="-457200">
              <a:buFont typeface="Arial" panose="020B0604020202020204" pitchFamily="34" charset="0"/>
              <a:buChar char="•"/>
            </a:pPr>
            <a:r>
              <a:rPr lang="en-US" sz="2400" dirty="0"/>
              <a:t>BA in CS and Stats from Columbia</a:t>
            </a:r>
          </a:p>
          <a:p>
            <a:pPr marL="457200" indent="-457200">
              <a:buFont typeface="Arial" panose="020B0604020202020204" pitchFamily="34" charset="0"/>
              <a:buChar char="•"/>
            </a:pPr>
            <a:r>
              <a:rPr lang="en-US" sz="2400" dirty="0"/>
              <a:t>Interested in cognitive science + ML</a:t>
            </a:r>
          </a:p>
          <a:p>
            <a:pPr marL="457200" indent="-457200">
              <a:buFont typeface="Arial" panose="020B0604020202020204" pitchFamily="34" charset="0"/>
              <a:buChar char="•"/>
            </a:pPr>
            <a:endParaRPr lang="en-US" sz="2400" dirty="0"/>
          </a:p>
          <a:p>
            <a:endParaRPr lang="en-US" dirty="0"/>
          </a:p>
          <a:p>
            <a:endParaRPr lang="en-US" dirty="0"/>
          </a:p>
        </p:txBody>
      </p:sp>
      <p:sp>
        <p:nvSpPr>
          <p:cNvPr id="14" name="Content Placeholder 2">
            <a:extLst>
              <a:ext uri="{FF2B5EF4-FFF2-40B4-BE49-F238E27FC236}">
                <a16:creationId xmlns:a16="http://schemas.microsoft.com/office/drawing/2014/main" id="{FA3877A6-5695-5841-8175-DC29888EEED8}"/>
              </a:ext>
            </a:extLst>
          </p:cNvPr>
          <p:cNvSpPr txBox="1">
            <a:spLocks/>
          </p:cNvSpPr>
          <p:nvPr/>
        </p:nvSpPr>
        <p:spPr>
          <a:xfrm>
            <a:off x="308380" y="2679899"/>
            <a:ext cx="7515040" cy="217022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Hobbies:</a:t>
            </a:r>
          </a:p>
          <a:p>
            <a:r>
              <a:rPr lang="en-US" sz="2400" dirty="0"/>
              <a:t>Running, longboarding, music, cooking, learning about (and losing money on) cryptocurrency</a:t>
            </a:r>
          </a:p>
        </p:txBody>
      </p:sp>
      <p:sp>
        <p:nvSpPr>
          <p:cNvPr id="15" name="Content Placeholder 2">
            <a:extLst>
              <a:ext uri="{FF2B5EF4-FFF2-40B4-BE49-F238E27FC236}">
                <a16:creationId xmlns:a16="http://schemas.microsoft.com/office/drawing/2014/main" id="{163B215B-728D-FB4F-828A-D46879AE8E8E}"/>
              </a:ext>
            </a:extLst>
          </p:cNvPr>
          <p:cNvSpPr txBox="1">
            <a:spLocks/>
          </p:cNvSpPr>
          <p:nvPr/>
        </p:nvSpPr>
        <p:spPr>
          <a:xfrm>
            <a:off x="298913" y="4538605"/>
            <a:ext cx="7235743" cy="1809720"/>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Most fun during the weird, past year:</a:t>
            </a:r>
          </a:p>
          <a:p>
            <a:r>
              <a:rPr lang="en-US" sz="2400" dirty="0"/>
              <a:t>Rollerblading from NYC to the Tappan Zee bridge and back. Hiking Breakneck Ridge. Hanging out with my family.</a:t>
            </a:r>
          </a:p>
          <a:p>
            <a:endParaRPr lang="en-US" dirty="0"/>
          </a:p>
        </p:txBody>
      </p:sp>
      <p:sp>
        <p:nvSpPr>
          <p:cNvPr id="17" name="Content Placeholder 2">
            <a:extLst>
              <a:ext uri="{FF2B5EF4-FFF2-40B4-BE49-F238E27FC236}">
                <a16:creationId xmlns:a16="http://schemas.microsoft.com/office/drawing/2014/main" id="{6C6F5C55-7EE5-5F4E-8154-22C42F2C5D1D}"/>
              </a:ext>
            </a:extLst>
          </p:cNvPr>
          <p:cNvSpPr>
            <a:spLocks noGrp="1"/>
          </p:cNvSpPr>
          <p:nvPr>
            <p:ph idx="1"/>
          </p:nvPr>
        </p:nvSpPr>
        <p:spPr>
          <a:xfrm>
            <a:off x="8497399" y="3887212"/>
            <a:ext cx="2575560" cy="746887"/>
          </a:xfrm>
        </p:spPr>
        <p:txBody>
          <a:bodyPr/>
          <a:lstStyle/>
          <a:p>
            <a:pPr marL="0" indent="0" algn="ctr">
              <a:lnSpc>
                <a:spcPct val="100000"/>
              </a:lnSpc>
              <a:buNone/>
            </a:pPr>
            <a:r>
              <a:rPr lang="en-US" dirty="0">
                <a:latin typeface="Avenir Book" panose="02000503020000020003" pitchFamily="2" charset="0"/>
              </a:rPr>
              <a:t>William Tong</a:t>
            </a:r>
          </a:p>
        </p:txBody>
      </p:sp>
      <p:pic>
        <p:nvPicPr>
          <p:cNvPr id="3" name="Picture 2" descr="A person smiling in front of a brick wall&#10;&#10;Description automatically generated with medium confidence">
            <a:extLst>
              <a:ext uri="{FF2B5EF4-FFF2-40B4-BE49-F238E27FC236}">
                <a16:creationId xmlns:a16="http://schemas.microsoft.com/office/drawing/2014/main" id="{E1F542F5-57FB-4B81-9803-74713A17DA45}"/>
              </a:ext>
            </a:extLst>
          </p:cNvPr>
          <p:cNvPicPr>
            <a:picLocks noChangeAspect="1"/>
          </p:cNvPicPr>
          <p:nvPr/>
        </p:nvPicPr>
        <p:blipFill>
          <a:blip r:embed="rId2"/>
          <a:stretch>
            <a:fillRect/>
          </a:stretch>
        </p:blipFill>
        <p:spPr>
          <a:xfrm>
            <a:off x="7873221" y="450748"/>
            <a:ext cx="3823917" cy="3436464"/>
          </a:xfrm>
          <a:prstGeom prst="rect">
            <a:avLst/>
          </a:prstGeom>
        </p:spPr>
      </p:pic>
      <p:sp>
        <p:nvSpPr>
          <p:cNvPr id="9" name="Slide Number Placeholder 9">
            <a:extLst>
              <a:ext uri="{FF2B5EF4-FFF2-40B4-BE49-F238E27FC236}">
                <a16:creationId xmlns:a16="http://schemas.microsoft.com/office/drawing/2014/main" id="{D58B2EBF-B8E0-7546-A8C1-0A52E452BA33}"/>
              </a:ext>
            </a:extLst>
          </p:cNvPr>
          <p:cNvSpPr>
            <a:spLocks noGrp="1"/>
          </p:cNvSpPr>
          <p:nvPr>
            <p:ph type="sldNum" sz="quarter" idx="12"/>
          </p:nvPr>
        </p:nvSpPr>
        <p:spPr>
          <a:xfrm>
            <a:off x="9134856"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44</a:t>
            </a:fld>
            <a:endParaRPr lang="en-US" dirty="0"/>
          </a:p>
        </p:txBody>
      </p:sp>
    </p:spTree>
    <p:extLst>
      <p:ext uri="{BB962C8B-B14F-4D97-AF65-F5344CB8AC3E}">
        <p14:creationId xmlns:p14="http://schemas.microsoft.com/office/powerpoint/2010/main" val="3895617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11B60-39AA-3548-9061-3285429FACEE}"/>
              </a:ext>
            </a:extLst>
          </p:cNvPr>
          <p:cNvPicPr>
            <a:picLocks noChangeAspect="1"/>
          </p:cNvPicPr>
          <p:nvPr/>
        </p:nvPicPr>
        <p:blipFill>
          <a:blip r:embed="rId2"/>
          <a:stretch>
            <a:fillRect/>
          </a:stretch>
        </p:blipFill>
        <p:spPr>
          <a:xfrm>
            <a:off x="8040248" y="443578"/>
            <a:ext cx="3565429" cy="3565429"/>
          </a:xfrm>
          <a:prstGeom prst="rect">
            <a:avLst/>
          </a:prstGeom>
        </p:spPr>
      </p:pic>
      <p:sp>
        <p:nvSpPr>
          <p:cNvPr id="13" name="Content Placeholder 2">
            <a:extLst>
              <a:ext uri="{FF2B5EF4-FFF2-40B4-BE49-F238E27FC236}">
                <a16:creationId xmlns:a16="http://schemas.microsoft.com/office/drawing/2014/main" id="{4ED51AD6-1BBC-5D4C-AC90-0D3114BC3195}"/>
              </a:ext>
            </a:extLst>
          </p:cNvPr>
          <p:cNvSpPr txBox="1">
            <a:spLocks/>
          </p:cNvSpPr>
          <p:nvPr/>
        </p:nvSpPr>
        <p:spPr>
          <a:xfrm>
            <a:off x="298912" y="509675"/>
            <a:ext cx="7515040" cy="217022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Background:</a:t>
            </a:r>
          </a:p>
          <a:p>
            <a:pPr marL="457200" indent="-457200">
              <a:buFont typeface="Arial" panose="020B0604020202020204" pitchFamily="34" charset="0"/>
              <a:buChar char="•"/>
            </a:pPr>
            <a:r>
              <a:rPr lang="en-US" sz="2400" dirty="0"/>
              <a:t>Senior @ Harvard</a:t>
            </a:r>
          </a:p>
          <a:p>
            <a:pPr marL="457200" indent="-457200">
              <a:buFont typeface="Arial" panose="020B0604020202020204" pitchFamily="34" charset="0"/>
              <a:buChar char="•"/>
            </a:pPr>
            <a:r>
              <a:rPr lang="en-US" sz="2400" dirty="0"/>
              <a:t>Studying a mixture of Math/CS/Stat/Physics</a:t>
            </a:r>
          </a:p>
          <a:p>
            <a:pPr marL="457200" indent="-457200">
              <a:buFont typeface="Arial" panose="020B0604020202020204" pitchFamily="34" charset="0"/>
              <a:buChar char="•"/>
            </a:pPr>
            <a:r>
              <a:rPr lang="en-US" sz="2400" dirty="0"/>
              <a:t>Two internships in Quant Finance</a:t>
            </a:r>
          </a:p>
          <a:p>
            <a:endParaRPr lang="en-US" dirty="0"/>
          </a:p>
          <a:p>
            <a:endParaRPr lang="en-US" dirty="0"/>
          </a:p>
        </p:txBody>
      </p:sp>
      <p:sp>
        <p:nvSpPr>
          <p:cNvPr id="14" name="Content Placeholder 2">
            <a:extLst>
              <a:ext uri="{FF2B5EF4-FFF2-40B4-BE49-F238E27FC236}">
                <a16:creationId xmlns:a16="http://schemas.microsoft.com/office/drawing/2014/main" id="{FA3877A6-5695-5841-8175-DC29888EEED8}"/>
              </a:ext>
            </a:extLst>
          </p:cNvPr>
          <p:cNvSpPr txBox="1">
            <a:spLocks/>
          </p:cNvSpPr>
          <p:nvPr/>
        </p:nvSpPr>
        <p:spPr>
          <a:xfrm>
            <a:off x="308380" y="2679899"/>
            <a:ext cx="7515040" cy="217022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Hobbies:</a:t>
            </a:r>
          </a:p>
          <a:p>
            <a:r>
              <a:rPr lang="en-US" sz="2400" dirty="0"/>
              <a:t>Fiction, TV shows, singing, taking long walks, trying new restaurants, reading random Wikipedia pages about historical figures but never events</a:t>
            </a:r>
          </a:p>
        </p:txBody>
      </p:sp>
      <p:sp>
        <p:nvSpPr>
          <p:cNvPr id="15" name="Content Placeholder 2">
            <a:extLst>
              <a:ext uri="{FF2B5EF4-FFF2-40B4-BE49-F238E27FC236}">
                <a16:creationId xmlns:a16="http://schemas.microsoft.com/office/drawing/2014/main" id="{163B215B-728D-FB4F-828A-D46879AE8E8E}"/>
              </a:ext>
            </a:extLst>
          </p:cNvPr>
          <p:cNvSpPr txBox="1">
            <a:spLocks/>
          </p:cNvSpPr>
          <p:nvPr/>
        </p:nvSpPr>
        <p:spPr>
          <a:xfrm>
            <a:off x="298913" y="4538605"/>
            <a:ext cx="7515040" cy="144550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Most fun during the weird, past year:</a:t>
            </a:r>
          </a:p>
          <a:p>
            <a:r>
              <a:rPr lang="en-US" sz="2400" dirty="0"/>
              <a:t>Got better at cooking, moved eight times, pretended to be a senior at senior sunrise</a:t>
            </a:r>
          </a:p>
          <a:p>
            <a:endParaRPr lang="en-US" dirty="0"/>
          </a:p>
        </p:txBody>
      </p:sp>
      <p:sp>
        <p:nvSpPr>
          <p:cNvPr id="17" name="Content Placeholder 2">
            <a:extLst>
              <a:ext uri="{FF2B5EF4-FFF2-40B4-BE49-F238E27FC236}">
                <a16:creationId xmlns:a16="http://schemas.microsoft.com/office/drawing/2014/main" id="{6C6F5C55-7EE5-5F4E-8154-22C42F2C5D1D}"/>
              </a:ext>
            </a:extLst>
          </p:cNvPr>
          <p:cNvSpPr>
            <a:spLocks noGrp="1"/>
          </p:cNvSpPr>
          <p:nvPr>
            <p:ph idx="1"/>
          </p:nvPr>
        </p:nvSpPr>
        <p:spPr>
          <a:xfrm>
            <a:off x="8381576" y="4029696"/>
            <a:ext cx="2807208" cy="661543"/>
          </a:xfrm>
        </p:spPr>
        <p:txBody>
          <a:bodyPr/>
          <a:lstStyle/>
          <a:p>
            <a:pPr marL="0" indent="0" algn="ctr">
              <a:lnSpc>
                <a:spcPct val="100000"/>
              </a:lnSpc>
              <a:buNone/>
            </a:pPr>
            <a:r>
              <a:rPr lang="en-US" dirty="0">
                <a:latin typeface="Avenir Book" panose="02000503020000020003" pitchFamily="2" charset="0"/>
              </a:rPr>
              <a:t>Annie </a:t>
            </a:r>
            <a:r>
              <a:rPr lang="en-US" dirty="0" err="1">
                <a:latin typeface="Avenir Book" panose="02000503020000020003" pitchFamily="2" charset="0"/>
              </a:rPr>
              <a:t>Siye</a:t>
            </a:r>
            <a:r>
              <a:rPr lang="en-US" dirty="0">
                <a:latin typeface="Avenir Book" panose="02000503020000020003" pitchFamily="2" charset="0"/>
              </a:rPr>
              <a:t> Zhu</a:t>
            </a:r>
          </a:p>
        </p:txBody>
      </p:sp>
      <p:pic>
        <p:nvPicPr>
          <p:cNvPr id="7" name="Picture 6" descr="Week Bridge, Senior Sunrise">
            <a:extLst>
              <a:ext uri="{FF2B5EF4-FFF2-40B4-BE49-F238E27FC236}">
                <a16:creationId xmlns:a16="http://schemas.microsoft.com/office/drawing/2014/main" id="{ED102E2A-F52F-5B45-B715-C01B6063EC87}"/>
              </a:ext>
            </a:extLst>
          </p:cNvPr>
          <p:cNvPicPr>
            <a:picLocks noChangeAspect="1"/>
          </p:cNvPicPr>
          <p:nvPr/>
        </p:nvPicPr>
        <p:blipFill>
          <a:blip r:embed="rId3"/>
          <a:stretch>
            <a:fillRect/>
          </a:stretch>
        </p:blipFill>
        <p:spPr>
          <a:xfrm>
            <a:off x="8502484" y="4711929"/>
            <a:ext cx="2565392" cy="1924044"/>
          </a:xfrm>
          <a:prstGeom prst="rect">
            <a:avLst/>
          </a:prstGeom>
        </p:spPr>
      </p:pic>
      <p:sp>
        <p:nvSpPr>
          <p:cNvPr id="11" name="Slide Number Placeholder 9">
            <a:extLst>
              <a:ext uri="{FF2B5EF4-FFF2-40B4-BE49-F238E27FC236}">
                <a16:creationId xmlns:a16="http://schemas.microsoft.com/office/drawing/2014/main" id="{833161CA-F359-2942-80A5-B2D05DB72D69}"/>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45</a:t>
            </a:fld>
            <a:endParaRPr lang="en-US" dirty="0"/>
          </a:p>
        </p:txBody>
      </p:sp>
    </p:spTree>
    <p:extLst>
      <p:ext uri="{BB962C8B-B14F-4D97-AF65-F5344CB8AC3E}">
        <p14:creationId xmlns:p14="http://schemas.microsoft.com/office/powerpoint/2010/main" val="3580635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ED51AD6-1BBC-5D4C-AC90-0D3114BC3195}"/>
              </a:ext>
            </a:extLst>
          </p:cNvPr>
          <p:cNvSpPr txBox="1">
            <a:spLocks/>
          </p:cNvSpPr>
          <p:nvPr/>
        </p:nvSpPr>
        <p:spPr>
          <a:xfrm>
            <a:off x="298912" y="509675"/>
            <a:ext cx="7515040" cy="217022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Background:</a:t>
            </a:r>
          </a:p>
          <a:p>
            <a:pPr marL="457200" indent="-457200">
              <a:buFont typeface="Arial" panose="020B0604020202020204" pitchFamily="34" charset="0"/>
              <a:buChar char="•"/>
            </a:pPr>
            <a:r>
              <a:rPr lang="en-US" sz="2400" dirty="0"/>
              <a:t>Harvard College ‘23, studying physics + CS</a:t>
            </a:r>
          </a:p>
          <a:p>
            <a:pPr marL="457200" indent="-457200">
              <a:buFont typeface="Arial" panose="020B0604020202020204" pitchFamily="34" charset="0"/>
              <a:buChar char="•"/>
            </a:pPr>
            <a:r>
              <a:rPr lang="en-US" sz="2400" dirty="0"/>
              <a:t>Physics-informed ML for turbulence @ NASA</a:t>
            </a:r>
          </a:p>
          <a:p>
            <a:pPr marL="457200" indent="-457200">
              <a:buFont typeface="Arial" panose="020B0604020202020204" pitchFamily="34" charset="0"/>
              <a:buChar char="•"/>
            </a:pPr>
            <a:r>
              <a:rPr lang="en-US" sz="2400" dirty="0"/>
              <a:t>Previously, explainable recurrent architectures for particle physics </a:t>
            </a:r>
          </a:p>
          <a:p>
            <a:endParaRPr lang="en-US" dirty="0"/>
          </a:p>
          <a:p>
            <a:endParaRPr lang="en-US" dirty="0"/>
          </a:p>
        </p:txBody>
      </p:sp>
      <p:sp>
        <p:nvSpPr>
          <p:cNvPr id="14" name="Content Placeholder 2">
            <a:extLst>
              <a:ext uri="{FF2B5EF4-FFF2-40B4-BE49-F238E27FC236}">
                <a16:creationId xmlns:a16="http://schemas.microsoft.com/office/drawing/2014/main" id="{FA3877A6-5695-5841-8175-DC29888EEED8}"/>
              </a:ext>
            </a:extLst>
          </p:cNvPr>
          <p:cNvSpPr txBox="1">
            <a:spLocks/>
          </p:cNvSpPr>
          <p:nvPr/>
        </p:nvSpPr>
        <p:spPr>
          <a:xfrm>
            <a:off x="308380" y="3101009"/>
            <a:ext cx="7515040" cy="174911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Hobbies:</a:t>
            </a:r>
            <a:endParaRPr lang="en-US" sz="2400" dirty="0"/>
          </a:p>
          <a:p>
            <a:r>
              <a:rPr lang="en-US" sz="2400" dirty="0"/>
              <a:t>Hiking/backpacking, cooking, baking, running (badly)</a:t>
            </a:r>
          </a:p>
        </p:txBody>
      </p:sp>
      <p:sp>
        <p:nvSpPr>
          <p:cNvPr id="15" name="Content Placeholder 2">
            <a:extLst>
              <a:ext uri="{FF2B5EF4-FFF2-40B4-BE49-F238E27FC236}">
                <a16:creationId xmlns:a16="http://schemas.microsoft.com/office/drawing/2014/main" id="{163B215B-728D-FB4F-828A-D46879AE8E8E}"/>
              </a:ext>
            </a:extLst>
          </p:cNvPr>
          <p:cNvSpPr txBox="1">
            <a:spLocks/>
          </p:cNvSpPr>
          <p:nvPr/>
        </p:nvSpPr>
        <p:spPr>
          <a:xfrm>
            <a:off x="298913" y="4538605"/>
            <a:ext cx="7515040" cy="144550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Most fun during the weird, past year:</a:t>
            </a:r>
          </a:p>
          <a:p>
            <a:r>
              <a:rPr lang="en-US" sz="2400" dirty="0"/>
              <a:t>Stargazing and hiking in Banff National Park. Biked the Chesapeake &amp; Ohio Canal. Road tripped ~6000 miles cumulatively. </a:t>
            </a:r>
            <a:endParaRPr lang="en-US" dirty="0"/>
          </a:p>
        </p:txBody>
      </p:sp>
      <p:sp>
        <p:nvSpPr>
          <p:cNvPr id="17" name="Content Placeholder 2">
            <a:extLst>
              <a:ext uri="{FF2B5EF4-FFF2-40B4-BE49-F238E27FC236}">
                <a16:creationId xmlns:a16="http://schemas.microsoft.com/office/drawing/2014/main" id="{6C6F5C55-7EE5-5F4E-8154-22C42F2C5D1D}"/>
              </a:ext>
            </a:extLst>
          </p:cNvPr>
          <p:cNvSpPr>
            <a:spLocks noGrp="1"/>
          </p:cNvSpPr>
          <p:nvPr>
            <p:ph idx="1"/>
          </p:nvPr>
        </p:nvSpPr>
        <p:spPr>
          <a:xfrm>
            <a:off x="8679015" y="4147798"/>
            <a:ext cx="2197608" cy="781614"/>
          </a:xfrm>
        </p:spPr>
        <p:txBody>
          <a:bodyPr/>
          <a:lstStyle/>
          <a:p>
            <a:pPr marL="0" indent="0" algn="ctr">
              <a:lnSpc>
                <a:spcPct val="100000"/>
              </a:lnSpc>
              <a:buNone/>
            </a:pPr>
            <a:r>
              <a:rPr lang="en-US" dirty="0">
                <a:latin typeface="Avenir Book" panose="02000503020000020003" pitchFamily="2" charset="0"/>
              </a:rPr>
              <a:t>Richard Qiu</a:t>
            </a:r>
          </a:p>
        </p:txBody>
      </p:sp>
      <p:pic>
        <p:nvPicPr>
          <p:cNvPr id="3" name="Picture 2">
            <a:extLst>
              <a:ext uri="{FF2B5EF4-FFF2-40B4-BE49-F238E27FC236}">
                <a16:creationId xmlns:a16="http://schemas.microsoft.com/office/drawing/2014/main" id="{8B2CD122-57A7-4634-B9D1-6ECD5B2BE1CD}"/>
              </a:ext>
            </a:extLst>
          </p:cNvPr>
          <p:cNvPicPr>
            <a:picLocks noChangeAspect="1"/>
          </p:cNvPicPr>
          <p:nvPr/>
        </p:nvPicPr>
        <p:blipFill>
          <a:blip r:embed="rId2"/>
          <a:stretch>
            <a:fillRect/>
          </a:stretch>
        </p:blipFill>
        <p:spPr>
          <a:xfrm>
            <a:off x="8153777" y="876855"/>
            <a:ext cx="3248085" cy="3183280"/>
          </a:xfrm>
          <a:prstGeom prst="rect">
            <a:avLst/>
          </a:prstGeom>
        </p:spPr>
      </p:pic>
      <p:sp>
        <p:nvSpPr>
          <p:cNvPr id="9" name="Slide Number Placeholder 9">
            <a:extLst>
              <a:ext uri="{FF2B5EF4-FFF2-40B4-BE49-F238E27FC236}">
                <a16:creationId xmlns:a16="http://schemas.microsoft.com/office/drawing/2014/main" id="{E6FF6073-E560-5346-B820-B781B826A0A0}"/>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46</a:t>
            </a:fld>
            <a:endParaRPr lang="en-US" dirty="0"/>
          </a:p>
        </p:txBody>
      </p:sp>
    </p:spTree>
    <p:extLst>
      <p:ext uri="{BB962C8B-B14F-4D97-AF65-F5344CB8AC3E}">
        <p14:creationId xmlns:p14="http://schemas.microsoft.com/office/powerpoint/2010/main" val="2168015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941419" cy="511592"/>
          </a:xfrm>
        </p:spPr>
        <p:txBody>
          <a:bodyPr/>
          <a:lstStyle/>
          <a:p>
            <a:r>
              <a:rPr lang="en-US" b="1" dirty="0">
                <a:solidFill>
                  <a:srgbClr val="0070C0"/>
                </a:solidFill>
              </a:rPr>
              <a:t>Times</a:t>
            </a:r>
            <a:endParaRPr lang="en-US" dirty="0">
              <a:solidFill>
                <a:srgbClr val="0070C0"/>
              </a:solidFill>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5350692" cy="117518"/>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754392" y="986349"/>
            <a:ext cx="10888968" cy="55941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342900" indent="-342900">
              <a:lnSpc>
                <a:spcPct val="150000"/>
              </a:lnSpc>
              <a:buFont typeface="Arial" panose="020B0604020202020204" pitchFamily="34" charset="0"/>
              <a:buChar char="•"/>
            </a:pPr>
            <a:r>
              <a:rPr lang="en-US" sz="2400" b="1" dirty="0"/>
              <a:t>Class</a:t>
            </a:r>
            <a:r>
              <a:rPr lang="en-US" sz="2400" dirty="0"/>
              <a:t>: Tues and Thurs @ 9:45am – 11am (attendance is mandatory)</a:t>
            </a:r>
          </a:p>
          <a:p>
            <a:pPr marL="342900" indent="-342900">
              <a:lnSpc>
                <a:spcPct val="150000"/>
              </a:lnSpc>
              <a:buFont typeface="Arial" panose="020B0604020202020204" pitchFamily="34" charset="0"/>
              <a:buChar char="•"/>
            </a:pPr>
            <a:r>
              <a:rPr lang="en-US" sz="2400" b="1" dirty="0"/>
              <a:t>Office Hours </a:t>
            </a:r>
            <a:r>
              <a:rPr lang="en-US" sz="2400" dirty="0"/>
              <a:t>(</a:t>
            </a:r>
            <a:r>
              <a:rPr lang="en-US" sz="2400" dirty="0">
                <a:latin typeface="Avenir Book" panose="02000503020000020003" pitchFamily="2" charset="0"/>
              </a:rPr>
              <a:t>will have an in-person and Zoom support)</a:t>
            </a:r>
            <a:r>
              <a:rPr lang="en-US" sz="2400" dirty="0"/>
              <a:t>:</a:t>
            </a:r>
          </a:p>
          <a:p>
            <a:pPr marL="800100" lvl="1" indent="-342900">
              <a:lnSpc>
                <a:spcPct val="150000"/>
              </a:lnSpc>
              <a:buFont typeface="Arial" panose="020B0604020202020204" pitchFamily="34" charset="0"/>
              <a:buChar char="•"/>
            </a:pPr>
            <a:r>
              <a:rPr lang="en-US" sz="2000" b="1" dirty="0">
                <a:solidFill>
                  <a:srgbClr val="C00000"/>
                </a:solidFill>
                <a:latin typeface="Avenir Book" panose="02000503020000020003" pitchFamily="2" charset="0"/>
              </a:rPr>
              <a:t>Mon</a:t>
            </a:r>
            <a:r>
              <a:rPr lang="en-US" sz="2000" dirty="0">
                <a:latin typeface="Avenir Book" panose="02000503020000020003" pitchFamily="2" charset="0"/>
              </a:rPr>
              <a:t> @ 1pm – 3pm: Alex and Annie</a:t>
            </a:r>
          </a:p>
          <a:p>
            <a:pPr marL="800100" lvl="1" indent="-342900">
              <a:lnSpc>
                <a:spcPct val="150000"/>
              </a:lnSpc>
              <a:buFont typeface="Arial" panose="020B0604020202020204" pitchFamily="34" charset="0"/>
              <a:buChar char="•"/>
            </a:pPr>
            <a:r>
              <a:rPr lang="en-US" sz="2000" b="1" dirty="0">
                <a:solidFill>
                  <a:srgbClr val="C00000"/>
                </a:solidFill>
                <a:latin typeface="Avenir Book" panose="02000503020000020003" pitchFamily="2" charset="0"/>
              </a:rPr>
              <a:t>Wed</a:t>
            </a:r>
            <a:r>
              <a:rPr lang="en-US" sz="2000" dirty="0">
                <a:latin typeface="Avenir Book" panose="02000503020000020003" pitchFamily="2" charset="0"/>
              </a:rPr>
              <a:t> @ 5pm – 7pm: Richard and William</a:t>
            </a:r>
          </a:p>
          <a:p>
            <a:pPr marL="800100" lvl="1" indent="-342900">
              <a:lnSpc>
                <a:spcPct val="150000"/>
              </a:lnSpc>
              <a:buFont typeface="Arial" panose="020B0604020202020204" pitchFamily="34" charset="0"/>
              <a:buChar char="•"/>
            </a:pPr>
            <a:r>
              <a:rPr lang="en-US" sz="2000" b="1" dirty="0">
                <a:solidFill>
                  <a:srgbClr val="C00000"/>
                </a:solidFill>
                <a:latin typeface="Avenir Book" panose="02000503020000020003" pitchFamily="2" charset="0"/>
              </a:rPr>
              <a:t>Thurs</a:t>
            </a:r>
            <a:r>
              <a:rPr lang="en-US" sz="2000" dirty="0">
                <a:latin typeface="Avenir Book" panose="02000503020000020003" pitchFamily="2" charset="0"/>
              </a:rPr>
              <a:t> @ 2:30pm – 4:30pm: Chris</a:t>
            </a:r>
          </a:p>
          <a:p>
            <a:pPr marL="800100" lvl="1" indent="-342900">
              <a:lnSpc>
                <a:spcPct val="150000"/>
              </a:lnSpc>
              <a:buFont typeface="Arial" panose="020B0604020202020204" pitchFamily="34" charset="0"/>
              <a:buChar char="•"/>
            </a:pPr>
            <a:r>
              <a:rPr lang="en-US" sz="2000" b="1" dirty="0">
                <a:solidFill>
                  <a:srgbClr val="C00000"/>
                </a:solidFill>
                <a:latin typeface="Avenir Book" panose="02000503020000020003" pitchFamily="2" charset="0"/>
              </a:rPr>
              <a:t>Sat</a:t>
            </a:r>
            <a:r>
              <a:rPr lang="en-US" sz="2000" dirty="0">
                <a:latin typeface="Avenir Book" panose="02000503020000020003" pitchFamily="2" charset="0"/>
              </a:rPr>
              <a:t> @ 10am – 11am: Annie (Zoom only)</a:t>
            </a:r>
          </a:p>
          <a:p>
            <a:pPr marL="342900" indent="-342900">
              <a:lnSpc>
                <a:spcPct val="150000"/>
              </a:lnSpc>
              <a:buFont typeface="Arial" panose="020B0604020202020204" pitchFamily="34" charset="0"/>
              <a:buChar char="•"/>
            </a:pPr>
            <a:r>
              <a:rPr lang="en-US" sz="2400" b="1" dirty="0">
                <a:latin typeface="Avenir Book" panose="02000503020000020003" pitchFamily="2" charset="0"/>
              </a:rPr>
              <a:t>Pop quizzes</a:t>
            </a:r>
            <a:r>
              <a:rPr lang="en-US" sz="2400" dirty="0">
                <a:latin typeface="Avenir Book" panose="02000503020000020003" pitchFamily="2" charset="0"/>
              </a:rPr>
              <a:t> will be released at the beginning of ~8 lectures (closed book)</a:t>
            </a:r>
          </a:p>
          <a:p>
            <a:pPr marL="342900" indent="-342900">
              <a:lnSpc>
                <a:spcPct val="150000"/>
              </a:lnSpc>
              <a:buFont typeface="Arial" panose="020B0604020202020204" pitchFamily="34" charset="0"/>
              <a:buChar char="•"/>
            </a:pPr>
            <a:r>
              <a:rPr lang="en-US" sz="2400" b="1" dirty="0">
                <a:latin typeface="Avenir Book" panose="02000503020000020003" pitchFamily="2" charset="0"/>
              </a:rPr>
              <a:t>1 exam</a:t>
            </a:r>
            <a:r>
              <a:rPr lang="en-US" sz="2400" dirty="0">
                <a:latin typeface="Avenir Book" panose="02000503020000020003" pitchFamily="2" charset="0"/>
              </a:rPr>
              <a:t> will be given in-class (closed book)</a:t>
            </a:r>
          </a:p>
          <a:p>
            <a:pPr marL="342900" indent="-342900">
              <a:lnSpc>
                <a:spcPct val="150000"/>
              </a:lnSpc>
              <a:buFont typeface="Arial" panose="020B0604020202020204" pitchFamily="34" charset="0"/>
              <a:buChar char="•"/>
            </a:pPr>
            <a:r>
              <a:rPr lang="en-US" sz="2400" b="1" dirty="0">
                <a:latin typeface="Avenir Book" panose="02000503020000020003" pitchFamily="2" charset="0"/>
              </a:rPr>
              <a:t>4 homeworks</a:t>
            </a:r>
            <a:r>
              <a:rPr lang="en-US" sz="2400" dirty="0">
                <a:latin typeface="Avenir Book" panose="02000503020000020003" pitchFamily="2" charset="0"/>
              </a:rPr>
              <a:t>. Released on Tuesdays, due 2 weeks later (Mon night)</a:t>
            </a:r>
          </a:p>
        </p:txBody>
      </p:sp>
      <p:sp>
        <p:nvSpPr>
          <p:cNvPr id="7" name="Slide Number Placeholder 9">
            <a:extLst>
              <a:ext uri="{FF2B5EF4-FFF2-40B4-BE49-F238E27FC236}">
                <a16:creationId xmlns:a16="http://schemas.microsoft.com/office/drawing/2014/main" id="{46448A5E-2907-A643-9221-DC5B852AF840}"/>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47</a:t>
            </a:fld>
            <a:endParaRPr lang="en-US" dirty="0"/>
          </a:p>
        </p:txBody>
      </p:sp>
    </p:spTree>
    <p:extLst>
      <p:ext uri="{BB962C8B-B14F-4D97-AF65-F5344CB8AC3E}">
        <p14:creationId xmlns:p14="http://schemas.microsoft.com/office/powerpoint/2010/main" val="1940329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7" y="277465"/>
            <a:ext cx="3541900" cy="511592"/>
          </a:xfrm>
        </p:spPr>
        <p:txBody>
          <a:bodyPr/>
          <a:lstStyle/>
          <a:p>
            <a:r>
              <a:rPr lang="en-US" b="1" dirty="0">
                <a:solidFill>
                  <a:srgbClr val="0070C0"/>
                </a:solidFill>
              </a:rPr>
              <a:t>Assessment</a:t>
            </a:r>
            <a:endParaRPr lang="en-US" dirty="0">
              <a:solidFill>
                <a:srgbClr val="0070C0"/>
              </a:solidFill>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5350692" cy="117518"/>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6" name="Title 1">
            <a:extLst>
              <a:ext uri="{FF2B5EF4-FFF2-40B4-BE49-F238E27FC236}">
                <a16:creationId xmlns:a16="http://schemas.microsoft.com/office/drawing/2014/main" id="{8507E74E-AC6E-8048-A61A-7483CFFB7878}"/>
              </a:ext>
            </a:extLst>
          </p:cNvPr>
          <p:cNvSpPr txBox="1">
            <a:spLocks/>
          </p:cNvSpPr>
          <p:nvPr/>
        </p:nvSpPr>
        <p:spPr>
          <a:xfrm>
            <a:off x="1022618" y="1822468"/>
            <a:ext cx="9512809" cy="32130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fontAlgn="base">
              <a:lnSpc>
                <a:spcPct val="150000"/>
              </a:lnSpc>
              <a:spcBef>
                <a:spcPts val="1000"/>
              </a:spcBef>
            </a:pPr>
            <a:r>
              <a:rPr lang="en-US" sz="2400" dirty="0"/>
              <a:t>All course assessment is structured around 3 pillars:</a:t>
            </a:r>
          </a:p>
          <a:p>
            <a:pPr marL="342900" indent="-342900" fontAlgn="base">
              <a:lnSpc>
                <a:spcPct val="150000"/>
              </a:lnSpc>
              <a:spcBef>
                <a:spcPts val="1000"/>
              </a:spcBef>
              <a:buFont typeface="Arial" panose="020B0604020202020204" pitchFamily="34" charset="0"/>
              <a:buChar char="•"/>
            </a:pPr>
            <a:r>
              <a:rPr lang="en-US" sz="2400" dirty="0">
                <a:latin typeface="Avenir Book" panose="02000503020000020003" pitchFamily="2" charset="0"/>
              </a:rPr>
              <a:t>Building a </a:t>
            </a:r>
            <a:r>
              <a:rPr lang="en-US" sz="2400" b="1" dirty="0">
                <a:latin typeface="Avenir Book" panose="02000503020000020003" pitchFamily="2" charset="0"/>
              </a:rPr>
              <a:t>foundation</a:t>
            </a:r>
            <a:r>
              <a:rPr lang="en-US" sz="2400" dirty="0">
                <a:latin typeface="Avenir Book" panose="02000503020000020003" pitchFamily="2" charset="0"/>
              </a:rPr>
              <a:t> of theory/concepts (</a:t>
            </a:r>
            <a:r>
              <a:rPr lang="en-US" sz="2400" dirty="0">
                <a:solidFill>
                  <a:srgbClr val="C00000"/>
                </a:solidFill>
                <a:latin typeface="Avenir Book" panose="02000503020000020003" pitchFamily="2" charset="0"/>
              </a:rPr>
              <a:t>pop-quizzes</a:t>
            </a:r>
            <a:r>
              <a:rPr lang="en-US" sz="2400" dirty="0">
                <a:latin typeface="Avenir Book" panose="02000503020000020003" pitchFamily="2" charset="0"/>
              </a:rPr>
              <a:t> and </a:t>
            </a:r>
            <a:r>
              <a:rPr lang="en-US" sz="2400" dirty="0">
                <a:solidFill>
                  <a:srgbClr val="C00000"/>
                </a:solidFill>
                <a:latin typeface="Avenir Book" panose="02000503020000020003" pitchFamily="2" charset="0"/>
              </a:rPr>
              <a:t>exam</a:t>
            </a:r>
            <a:r>
              <a:rPr lang="en-US" sz="2400" dirty="0">
                <a:latin typeface="Avenir Book" panose="02000503020000020003" pitchFamily="2" charset="0"/>
              </a:rPr>
              <a:t>)</a:t>
            </a:r>
          </a:p>
          <a:p>
            <a:pPr marL="342900" indent="-342900" fontAlgn="base">
              <a:lnSpc>
                <a:spcPct val="150000"/>
              </a:lnSpc>
              <a:spcBef>
                <a:spcPts val="1000"/>
              </a:spcBef>
              <a:buFont typeface="Arial" panose="020B0604020202020204" pitchFamily="34" charset="0"/>
              <a:buChar char="•"/>
            </a:pPr>
            <a:r>
              <a:rPr lang="en-US" sz="2400" dirty="0">
                <a:latin typeface="Avenir Book" panose="02000503020000020003" pitchFamily="2" charset="0"/>
              </a:rPr>
              <a:t>Demonstrating you can </a:t>
            </a:r>
            <a:r>
              <a:rPr lang="en-US" sz="2400" b="1" dirty="0">
                <a:latin typeface="Avenir Book" panose="02000503020000020003" pitchFamily="2" charset="0"/>
              </a:rPr>
              <a:t>apply</a:t>
            </a:r>
            <a:r>
              <a:rPr lang="en-US" sz="2400" dirty="0">
                <a:latin typeface="Avenir Book" panose="02000503020000020003" pitchFamily="2" charset="0"/>
              </a:rPr>
              <a:t> the knowledge (</a:t>
            </a:r>
            <a:r>
              <a:rPr lang="en-US" sz="2400" dirty="0">
                <a:solidFill>
                  <a:srgbClr val="C00000"/>
                </a:solidFill>
                <a:latin typeface="Avenir Book" panose="02000503020000020003" pitchFamily="2" charset="0"/>
              </a:rPr>
              <a:t>homework</a:t>
            </a:r>
            <a:r>
              <a:rPr lang="en-US" sz="2400" dirty="0">
                <a:latin typeface="Avenir Book" panose="02000503020000020003" pitchFamily="2" charset="0"/>
              </a:rPr>
              <a:t>)</a:t>
            </a:r>
          </a:p>
          <a:p>
            <a:pPr marL="342900" indent="-342900" fontAlgn="base">
              <a:lnSpc>
                <a:spcPct val="150000"/>
              </a:lnSpc>
              <a:spcBef>
                <a:spcPts val="1000"/>
              </a:spcBef>
              <a:buFont typeface="Arial" panose="020B0604020202020204" pitchFamily="34" charset="0"/>
              <a:buChar char="•"/>
            </a:pPr>
            <a:r>
              <a:rPr lang="en-US" sz="2400" b="1" dirty="0">
                <a:latin typeface="Avenir Book" panose="02000503020000020003" pitchFamily="2" charset="0"/>
              </a:rPr>
              <a:t>Creating new knowledge </a:t>
            </a:r>
            <a:r>
              <a:rPr lang="en-US" sz="2400" dirty="0">
                <a:latin typeface="Avenir Book" panose="02000503020000020003" pitchFamily="2" charset="0"/>
              </a:rPr>
              <a:t>(</a:t>
            </a:r>
            <a:r>
              <a:rPr lang="en-US" sz="2400" dirty="0">
                <a:solidFill>
                  <a:srgbClr val="C00000"/>
                </a:solidFill>
                <a:latin typeface="Avenir Book" panose="02000503020000020003" pitchFamily="2" charset="0"/>
              </a:rPr>
              <a:t>12-week research project</a:t>
            </a:r>
            <a:r>
              <a:rPr lang="en-US" sz="2400" dirty="0">
                <a:latin typeface="Avenir Book" panose="02000503020000020003" pitchFamily="2" charset="0"/>
              </a:rPr>
              <a:t>)</a:t>
            </a:r>
          </a:p>
          <a:p>
            <a:pPr marL="457200" indent="-457200" fontAlgn="base">
              <a:lnSpc>
                <a:spcPct val="150000"/>
              </a:lnSpc>
              <a:spcBef>
                <a:spcPts val="1000"/>
              </a:spcBef>
              <a:buFont typeface="Arial" panose="020B0604020202020204" pitchFamily="34" charset="0"/>
              <a:buChar char="•"/>
            </a:pPr>
            <a:endParaRPr lang="en-US" sz="2400" dirty="0"/>
          </a:p>
        </p:txBody>
      </p:sp>
      <p:sp>
        <p:nvSpPr>
          <p:cNvPr id="7" name="Slide Number Placeholder 9">
            <a:extLst>
              <a:ext uri="{FF2B5EF4-FFF2-40B4-BE49-F238E27FC236}">
                <a16:creationId xmlns:a16="http://schemas.microsoft.com/office/drawing/2014/main" id="{12577113-1D31-8E4F-9FB8-344B19C7EA23}"/>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48</a:t>
            </a:fld>
            <a:endParaRPr lang="en-US" dirty="0"/>
          </a:p>
        </p:txBody>
      </p:sp>
    </p:spTree>
    <p:extLst>
      <p:ext uri="{BB962C8B-B14F-4D97-AF65-F5344CB8AC3E}">
        <p14:creationId xmlns:p14="http://schemas.microsoft.com/office/powerpoint/2010/main" val="3135768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7" y="277465"/>
            <a:ext cx="3541900" cy="511592"/>
          </a:xfrm>
        </p:spPr>
        <p:txBody>
          <a:bodyPr/>
          <a:lstStyle/>
          <a:p>
            <a:r>
              <a:rPr lang="en-US" b="1" dirty="0">
                <a:solidFill>
                  <a:srgbClr val="0070C0"/>
                </a:solidFill>
              </a:rPr>
              <a:t>Assessment</a:t>
            </a:r>
            <a:endParaRPr lang="en-US" dirty="0">
              <a:solidFill>
                <a:srgbClr val="0070C0"/>
              </a:solidFill>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5350692" cy="117518"/>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7" name="Rectangle 6">
            <a:extLst>
              <a:ext uri="{FF2B5EF4-FFF2-40B4-BE49-F238E27FC236}">
                <a16:creationId xmlns:a16="http://schemas.microsoft.com/office/drawing/2014/main" id="{7CE89D45-2462-0A4C-88CA-7075E66E4E8E}"/>
              </a:ext>
            </a:extLst>
          </p:cNvPr>
          <p:cNvSpPr/>
          <p:nvPr/>
        </p:nvSpPr>
        <p:spPr>
          <a:xfrm flipV="1">
            <a:off x="1632773" y="4352840"/>
            <a:ext cx="928149" cy="970788"/>
          </a:xfrm>
          <a:prstGeom prst="rect">
            <a:avLst/>
          </a:prstGeom>
          <a:solidFill>
            <a:schemeClr val="accent6">
              <a:lumMod val="40000"/>
              <a:lumOff val="60000"/>
            </a:schemeClr>
          </a:solid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9" name="Title 1">
            <a:extLst>
              <a:ext uri="{FF2B5EF4-FFF2-40B4-BE49-F238E27FC236}">
                <a16:creationId xmlns:a16="http://schemas.microsoft.com/office/drawing/2014/main" id="{00546381-EF57-D546-9C69-C21D0BDD8819}"/>
              </a:ext>
            </a:extLst>
          </p:cNvPr>
          <p:cNvSpPr txBox="1">
            <a:spLocks/>
          </p:cNvSpPr>
          <p:nvPr/>
        </p:nvSpPr>
        <p:spPr>
          <a:xfrm>
            <a:off x="1024937" y="5607149"/>
            <a:ext cx="2206075" cy="6236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400" b="1" dirty="0"/>
              <a:t>Pop quizzes</a:t>
            </a:r>
          </a:p>
          <a:p>
            <a:pPr algn="ctr"/>
            <a:r>
              <a:rPr lang="en-US" sz="2400" b="1" dirty="0">
                <a:solidFill>
                  <a:schemeClr val="accent5">
                    <a:lumMod val="75000"/>
                  </a:schemeClr>
                </a:solidFill>
              </a:rPr>
              <a:t>(10%)</a:t>
            </a:r>
            <a:endParaRPr lang="en-US" sz="2400" dirty="0">
              <a:solidFill>
                <a:schemeClr val="accent5">
                  <a:lumMod val="75000"/>
                </a:schemeClr>
              </a:solidFill>
            </a:endParaRPr>
          </a:p>
        </p:txBody>
      </p:sp>
      <p:sp>
        <p:nvSpPr>
          <p:cNvPr id="10" name="Title 1">
            <a:extLst>
              <a:ext uri="{FF2B5EF4-FFF2-40B4-BE49-F238E27FC236}">
                <a16:creationId xmlns:a16="http://schemas.microsoft.com/office/drawing/2014/main" id="{EF21E29E-1461-2045-B707-A9B38DD1FAEF}"/>
              </a:ext>
            </a:extLst>
          </p:cNvPr>
          <p:cNvSpPr txBox="1">
            <a:spLocks/>
          </p:cNvSpPr>
          <p:nvPr/>
        </p:nvSpPr>
        <p:spPr>
          <a:xfrm>
            <a:off x="3895797" y="5607149"/>
            <a:ext cx="1197050" cy="6236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400" b="1" dirty="0"/>
              <a:t>Exam</a:t>
            </a:r>
          </a:p>
          <a:p>
            <a:pPr algn="ctr"/>
            <a:r>
              <a:rPr lang="en-US" sz="2400" b="1" dirty="0">
                <a:solidFill>
                  <a:schemeClr val="accent5">
                    <a:lumMod val="75000"/>
                  </a:schemeClr>
                </a:solidFill>
              </a:rPr>
              <a:t>(10%)</a:t>
            </a:r>
            <a:endParaRPr lang="en-US" sz="2400" dirty="0">
              <a:solidFill>
                <a:schemeClr val="accent5">
                  <a:lumMod val="75000"/>
                </a:schemeClr>
              </a:solidFill>
            </a:endParaRPr>
          </a:p>
        </p:txBody>
      </p:sp>
      <p:sp>
        <p:nvSpPr>
          <p:cNvPr id="11" name="Rectangle 10">
            <a:extLst>
              <a:ext uri="{FF2B5EF4-FFF2-40B4-BE49-F238E27FC236}">
                <a16:creationId xmlns:a16="http://schemas.microsoft.com/office/drawing/2014/main" id="{F9E5B860-FE17-E04F-854F-5BF7B3C4196B}"/>
              </a:ext>
            </a:extLst>
          </p:cNvPr>
          <p:cNvSpPr/>
          <p:nvPr/>
        </p:nvSpPr>
        <p:spPr>
          <a:xfrm flipV="1">
            <a:off x="3999121" y="4352840"/>
            <a:ext cx="928149" cy="970788"/>
          </a:xfrm>
          <a:prstGeom prst="rect">
            <a:avLst/>
          </a:prstGeom>
          <a:solidFill>
            <a:schemeClr val="accent6">
              <a:lumMod val="40000"/>
              <a:lumOff val="60000"/>
            </a:schemeClr>
          </a:solid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20" name="Title 1">
            <a:extLst>
              <a:ext uri="{FF2B5EF4-FFF2-40B4-BE49-F238E27FC236}">
                <a16:creationId xmlns:a16="http://schemas.microsoft.com/office/drawing/2014/main" id="{5D0EAEB8-F7AC-1446-A71D-E78E4671156E}"/>
              </a:ext>
            </a:extLst>
          </p:cNvPr>
          <p:cNvSpPr txBox="1">
            <a:spLocks/>
          </p:cNvSpPr>
          <p:nvPr/>
        </p:nvSpPr>
        <p:spPr>
          <a:xfrm>
            <a:off x="5592001" y="5607149"/>
            <a:ext cx="2129190" cy="6236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400" b="1" dirty="0"/>
              <a:t>Homeworks</a:t>
            </a:r>
          </a:p>
          <a:p>
            <a:pPr algn="ctr"/>
            <a:r>
              <a:rPr lang="en-US" sz="2400" b="1" dirty="0">
                <a:solidFill>
                  <a:schemeClr val="accent5">
                    <a:lumMod val="75000"/>
                  </a:schemeClr>
                </a:solidFill>
              </a:rPr>
              <a:t>(30%)</a:t>
            </a:r>
            <a:endParaRPr lang="en-US" sz="2400" dirty="0">
              <a:solidFill>
                <a:schemeClr val="accent5">
                  <a:lumMod val="75000"/>
                </a:schemeClr>
              </a:solidFill>
            </a:endParaRPr>
          </a:p>
        </p:txBody>
      </p:sp>
      <p:sp>
        <p:nvSpPr>
          <p:cNvPr id="21" name="Title 1">
            <a:extLst>
              <a:ext uri="{FF2B5EF4-FFF2-40B4-BE49-F238E27FC236}">
                <a16:creationId xmlns:a16="http://schemas.microsoft.com/office/drawing/2014/main" id="{00300CD2-9649-1140-B23F-A5518C450930}"/>
              </a:ext>
            </a:extLst>
          </p:cNvPr>
          <p:cNvSpPr txBox="1">
            <a:spLocks/>
          </p:cNvSpPr>
          <p:nvPr/>
        </p:nvSpPr>
        <p:spPr>
          <a:xfrm>
            <a:off x="8155373" y="5607149"/>
            <a:ext cx="2129190" cy="10165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algn="ctr"/>
            <a:r>
              <a:rPr lang="en-US" sz="2400" b="1" dirty="0"/>
              <a:t>Research project</a:t>
            </a:r>
          </a:p>
          <a:p>
            <a:pPr algn="ctr"/>
            <a:r>
              <a:rPr lang="en-US" sz="2400" b="1" dirty="0">
                <a:solidFill>
                  <a:schemeClr val="accent5">
                    <a:lumMod val="75000"/>
                  </a:schemeClr>
                </a:solidFill>
              </a:rPr>
              <a:t>(50%)</a:t>
            </a:r>
            <a:endParaRPr lang="en-US" sz="2400" dirty="0">
              <a:solidFill>
                <a:schemeClr val="accent5">
                  <a:lumMod val="75000"/>
                </a:schemeClr>
              </a:solidFill>
            </a:endParaRPr>
          </a:p>
        </p:txBody>
      </p:sp>
      <p:sp>
        <p:nvSpPr>
          <p:cNvPr id="23" name="Rectangle 22">
            <a:extLst>
              <a:ext uri="{FF2B5EF4-FFF2-40B4-BE49-F238E27FC236}">
                <a16:creationId xmlns:a16="http://schemas.microsoft.com/office/drawing/2014/main" id="{742F4B35-26CF-2141-89C5-D53A0CE5E882}"/>
              </a:ext>
            </a:extLst>
          </p:cNvPr>
          <p:cNvSpPr/>
          <p:nvPr/>
        </p:nvSpPr>
        <p:spPr>
          <a:xfrm flipV="1">
            <a:off x="6219521" y="5007383"/>
            <a:ext cx="934648" cy="344264"/>
          </a:xfrm>
          <a:prstGeom prst="rect">
            <a:avLst/>
          </a:prstGeom>
          <a:solidFill>
            <a:schemeClr val="accent6">
              <a:lumMod val="40000"/>
              <a:lumOff val="60000"/>
            </a:schemeClr>
          </a:solid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24" name="Rectangle 23">
            <a:extLst>
              <a:ext uri="{FF2B5EF4-FFF2-40B4-BE49-F238E27FC236}">
                <a16:creationId xmlns:a16="http://schemas.microsoft.com/office/drawing/2014/main" id="{A3F20564-5266-B343-87ED-9D4108F1CF30}"/>
              </a:ext>
            </a:extLst>
          </p:cNvPr>
          <p:cNvSpPr/>
          <p:nvPr/>
        </p:nvSpPr>
        <p:spPr>
          <a:xfrm flipV="1">
            <a:off x="6226020" y="2934743"/>
            <a:ext cx="928149" cy="2069399"/>
          </a:xfrm>
          <a:prstGeom prst="rect">
            <a:avLst/>
          </a:prstGeom>
          <a:solidFill>
            <a:schemeClr val="accent4">
              <a:lumMod val="60000"/>
              <a:lumOff val="40000"/>
            </a:schemeClr>
          </a:solid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25" name="Rectangle 24">
            <a:extLst>
              <a:ext uri="{FF2B5EF4-FFF2-40B4-BE49-F238E27FC236}">
                <a16:creationId xmlns:a16="http://schemas.microsoft.com/office/drawing/2014/main" id="{A6736FAB-25CA-914D-872E-6F9CE42BCCEA}"/>
              </a:ext>
            </a:extLst>
          </p:cNvPr>
          <p:cNvSpPr/>
          <p:nvPr/>
        </p:nvSpPr>
        <p:spPr>
          <a:xfrm flipV="1">
            <a:off x="6219521" y="2437867"/>
            <a:ext cx="934648" cy="493633"/>
          </a:xfrm>
          <a:prstGeom prst="rect">
            <a:avLst/>
          </a:prstGeom>
          <a:solidFill>
            <a:srgbClr val="DE4921"/>
          </a:solid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26" name="Rectangle 25">
            <a:extLst>
              <a:ext uri="{FF2B5EF4-FFF2-40B4-BE49-F238E27FC236}">
                <a16:creationId xmlns:a16="http://schemas.microsoft.com/office/drawing/2014/main" id="{B3BA05D8-A2B5-024C-8E3F-0F505CAFE709}"/>
              </a:ext>
            </a:extLst>
          </p:cNvPr>
          <p:cNvSpPr/>
          <p:nvPr/>
        </p:nvSpPr>
        <p:spPr>
          <a:xfrm flipV="1">
            <a:off x="8726819" y="478140"/>
            <a:ext cx="928149" cy="4526002"/>
          </a:xfrm>
          <a:prstGeom prst="rect">
            <a:avLst/>
          </a:prstGeom>
          <a:solidFill>
            <a:srgbClr val="DE4921"/>
          </a:solid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27" name="Rectangle 26">
            <a:extLst>
              <a:ext uri="{FF2B5EF4-FFF2-40B4-BE49-F238E27FC236}">
                <a16:creationId xmlns:a16="http://schemas.microsoft.com/office/drawing/2014/main" id="{C24680A1-24FE-354E-A391-AFDBFA0ED44E}"/>
              </a:ext>
            </a:extLst>
          </p:cNvPr>
          <p:cNvSpPr/>
          <p:nvPr/>
        </p:nvSpPr>
        <p:spPr>
          <a:xfrm flipV="1">
            <a:off x="8726819" y="4979361"/>
            <a:ext cx="928149" cy="344266"/>
          </a:xfrm>
          <a:prstGeom prst="rect">
            <a:avLst/>
          </a:prstGeom>
          <a:solidFill>
            <a:schemeClr val="accent4">
              <a:lumMod val="60000"/>
              <a:lumOff val="40000"/>
            </a:schemeClr>
          </a:solid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28" name="Rectangle 27">
            <a:extLst>
              <a:ext uri="{FF2B5EF4-FFF2-40B4-BE49-F238E27FC236}">
                <a16:creationId xmlns:a16="http://schemas.microsoft.com/office/drawing/2014/main" id="{6FDBD713-43D0-5340-B938-DB35BD5C4B0A}"/>
              </a:ext>
            </a:extLst>
          </p:cNvPr>
          <p:cNvSpPr/>
          <p:nvPr/>
        </p:nvSpPr>
        <p:spPr>
          <a:xfrm flipV="1">
            <a:off x="560862" y="1759843"/>
            <a:ext cx="928149" cy="117519"/>
          </a:xfrm>
          <a:prstGeom prst="rect">
            <a:avLst/>
          </a:prstGeom>
          <a:solidFill>
            <a:schemeClr val="accent6">
              <a:lumMod val="40000"/>
              <a:lumOff val="6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29" name="Rectangle 28">
            <a:extLst>
              <a:ext uri="{FF2B5EF4-FFF2-40B4-BE49-F238E27FC236}">
                <a16:creationId xmlns:a16="http://schemas.microsoft.com/office/drawing/2014/main" id="{30EEEFD9-1EFF-4642-85F5-DDD5460B75BC}"/>
              </a:ext>
            </a:extLst>
          </p:cNvPr>
          <p:cNvSpPr/>
          <p:nvPr/>
        </p:nvSpPr>
        <p:spPr>
          <a:xfrm flipV="1">
            <a:off x="560860" y="2102124"/>
            <a:ext cx="928149" cy="117518"/>
          </a:xfrm>
          <a:prstGeom prst="rect">
            <a:avLst/>
          </a:prstGeom>
          <a:solidFill>
            <a:schemeClr val="accent4">
              <a:lumMod val="60000"/>
              <a:lumOff val="4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30" name="Rectangle 29">
            <a:extLst>
              <a:ext uri="{FF2B5EF4-FFF2-40B4-BE49-F238E27FC236}">
                <a16:creationId xmlns:a16="http://schemas.microsoft.com/office/drawing/2014/main" id="{AFD66113-CD0A-BD47-B09E-E1C1F2736669}"/>
              </a:ext>
            </a:extLst>
          </p:cNvPr>
          <p:cNvSpPr/>
          <p:nvPr/>
        </p:nvSpPr>
        <p:spPr>
          <a:xfrm flipV="1">
            <a:off x="560860" y="2391489"/>
            <a:ext cx="928149" cy="117517"/>
          </a:xfrm>
          <a:prstGeom prst="rect">
            <a:avLst/>
          </a:prstGeom>
          <a:solidFill>
            <a:srgbClr val="DE492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31" name="Title 1">
            <a:extLst>
              <a:ext uri="{FF2B5EF4-FFF2-40B4-BE49-F238E27FC236}">
                <a16:creationId xmlns:a16="http://schemas.microsoft.com/office/drawing/2014/main" id="{4989157E-8B23-BB4F-B931-DCC81A67DF6D}"/>
              </a:ext>
            </a:extLst>
          </p:cNvPr>
          <p:cNvSpPr txBox="1">
            <a:spLocks/>
          </p:cNvSpPr>
          <p:nvPr/>
        </p:nvSpPr>
        <p:spPr>
          <a:xfrm>
            <a:off x="1584857" y="1669113"/>
            <a:ext cx="1832409" cy="4164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sz="2000" b="1" dirty="0"/>
              <a:t>foundation</a:t>
            </a:r>
            <a:endParaRPr lang="en-US" sz="2000" dirty="0">
              <a:solidFill>
                <a:schemeClr val="accent5">
                  <a:lumMod val="75000"/>
                </a:schemeClr>
              </a:solidFill>
            </a:endParaRPr>
          </a:p>
        </p:txBody>
      </p:sp>
      <p:sp>
        <p:nvSpPr>
          <p:cNvPr id="32" name="Title 1">
            <a:extLst>
              <a:ext uri="{FF2B5EF4-FFF2-40B4-BE49-F238E27FC236}">
                <a16:creationId xmlns:a16="http://schemas.microsoft.com/office/drawing/2014/main" id="{2CA9B720-AC48-734C-AEB3-963590098A90}"/>
              </a:ext>
            </a:extLst>
          </p:cNvPr>
          <p:cNvSpPr txBox="1">
            <a:spLocks/>
          </p:cNvSpPr>
          <p:nvPr/>
        </p:nvSpPr>
        <p:spPr>
          <a:xfrm>
            <a:off x="1596799" y="1980094"/>
            <a:ext cx="1832409" cy="4164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sz="2000" b="1" dirty="0"/>
              <a:t>application</a:t>
            </a:r>
            <a:endParaRPr lang="en-US" sz="2000" dirty="0">
              <a:solidFill>
                <a:schemeClr val="accent5">
                  <a:lumMod val="75000"/>
                </a:schemeClr>
              </a:solidFill>
            </a:endParaRPr>
          </a:p>
        </p:txBody>
      </p:sp>
      <p:sp>
        <p:nvSpPr>
          <p:cNvPr id="33" name="Title 1">
            <a:extLst>
              <a:ext uri="{FF2B5EF4-FFF2-40B4-BE49-F238E27FC236}">
                <a16:creationId xmlns:a16="http://schemas.microsoft.com/office/drawing/2014/main" id="{7E941905-F099-1748-BEA4-52B68C8C9A76}"/>
              </a:ext>
            </a:extLst>
          </p:cNvPr>
          <p:cNvSpPr txBox="1">
            <a:spLocks/>
          </p:cNvSpPr>
          <p:nvPr/>
        </p:nvSpPr>
        <p:spPr>
          <a:xfrm>
            <a:off x="1584989" y="2291075"/>
            <a:ext cx="2706595" cy="4164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sz="2000" b="1" dirty="0"/>
              <a:t>creating knowledge</a:t>
            </a:r>
            <a:endParaRPr lang="en-US" sz="2000" dirty="0"/>
          </a:p>
        </p:txBody>
      </p:sp>
      <p:sp>
        <p:nvSpPr>
          <p:cNvPr id="34" name="Rectangle 33">
            <a:extLst>
              <a:ext uri="{FF2B5EF4-FFF2-40B4-BE49-F238E27FC236}">
                <a16:creationId xmlns:a16="http://schemas.microsoft.com/office/drawing/2014/main" id="{79698731-74BF-DD4A-BA46-0A10693F2243}"/>
              </a:ext>
            </a:extLst>
          </p:cNvPr>
          <p:cNvSpPr/>
          <p:nvPr/>
        </p:nvSpPr>
        <p:spPr>
          <a:xfrm>
            <a:off x="358153" y="1514574"/>
            <a:ext cx="3933431" cy="1326162"/>
          </a:xfrm>
          <a:prstGeom prst="rect">
            <a:avLst/>
          </a:pr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36" name="Slide Number Placeholder 9">
            <a:extLst>
              <a:ext uri="{FF2B5EF4-FFF2-40B4-BE49-F238E27FC236}">
                <a16:creationId xmlns:a16="http://schemas.microsoft.com/office/drawing/2014/main" id="{745CE0F9-766F-174F-B06B-16FCAA099B07}"/>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49</a:t>
            </a:fld>
            <a:endParaRPr lang="en-US" dirty="0"/>
          </a:p>
        </p:txBody>
      </p:sp>
    </p:spTree>
    <p:extLst>
      <p:ext uri="{BB962C8B-B14F-4D97-AF65-F5344CB8AC3E}">
        <p14:creationId xmlns:p14="http://schemas.microsoft.com/office/powerpoint/2010/main" val="1653503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6E8408-E921-DD4D-BD07-321A00DBA195}"/>
              </a:ext>
            </a:extLst>
          </p:cNvPr>
          <p:cNvSpPr/>
          <p:nvPr/>
        </p:nvSpPr>
        <p:spPr>
          <a:xfrm>
            <a:off x="2154343" y="1358593"/>
            <a:ext cx="3466169" cy="484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39E158-9647-2740-9C84-883B1825963A}"/>
              </a:ext>
            </a:extLst>
          </p:cNvPr>
          <p:cNvSpPr/>
          <p:nvPr/>
        </p:nvSpPr>
        <p:spPr>
          <a:xfrm>
            <a:off x="1046406" y="1509941"/>
            <a:ext cx="771242" cy="90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E68751-04E9-FC44-99C5-D9888C7CD4D1}"/>
              </a:ext>
            </a:extLst>
          </p:cNvPr>
          <p:cNvSpPr/>
          <p:nvPr/>
        </p:nvSpPr>
        <p:spPr>
          <a:xfrm>
            <a:off x="1046406" y="1600656"/>
            <a:ext cx="771242" cy="10036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66E1C5-52E5-0045-A018-E96403FC959D}"/>
              </a:ext>
            </a:extLst>
          </p:cNvPr>
          <p:cNvSpPr/>
          <p:nvPr/>
        </p:nvSpPr>
        <p:spPr>
          <a:xfrm>
            <a:off x="1046406" y="2373541"/>
            <a:ext cx="771242" cy="907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E0600C-5FE1-A04D-B8A5-14AF40FFA3FE}"/>
              </a:ext>
            </a:extLst>
          </p:cNvPr>
          <p:cNvSpPr/>
          <p:nvPr/>
        </p:nvSpPr>
        <p:spPr>
          <a:xfrm>
            <a:off x="1046406" y="2464256"/>
            <a:ext cx="771242" cy="1003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9628C4-8725-2649-B0BF-2729C9F7E11D}"/>
              </a:ext>
            </a:extLst>
          </p:cNvPr>
          <p:cNvSpPr/>
          <p:nvPr/>
        </p:nvSpPr>
        <p:spPr>
          <a:xfrm>
            <a:off x="1046406" y="3225920"/>
            <a:ext cx="771242" cy="907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336D41-8477-A045-A8D2-C520B334CCA4}"/>
              </a:ext>
            </a:extLst>
          </p:cNvPr>
          <p:cNvSpPr/>
          <p:nvPr/>
        </p:nvSpPr>
        <p:spPr>
          <a:xfrm>
            <a:off x="1046406" y="3316635"/>
            <a:ext cx="771242" cy="10036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8B7CA55-066D-DE4F-98F1-19E39CB74039}"/>
              </a:ext>
            </a:extLst>
          </p:cNvPr>
          <p:cNvSpPr/>
          <p:nvPr/>
        </p:nvSpPr>
        <p:spPr>
          <a:xfrm>
            <a:off x="525395" y="468403"/>
            <a:ext cx="4419241" cy="584775"/>
          </a:xfrm>
          <a:prstGeom prst="rect">
            <a:avLst/>
          </a:prstGeom>
        </p:spPr>
        <p:txBody>
          <a:bodyPr wrap="square" anchor="b">
            <a:spAutoFit/>
          </a:bodyPr>
          <a:lstStyle/>
          <a:p>
            <a:r>
              <a:rPr lang="en-US" sz="3200" dirty="0">
                <a:solidFill>
                  <a:schemeClr val="tx1">
                    <a:lumMod val="75000"/>
                    <a:lumOff val="25000"/>
                  </a:schemeClr>
                </a:solidFill>
                <a:latin typeface="Avenir Medium" panose="02000503020000020003" pitchFamily="2" charset="0"/>
              </a:rPr>
              <a:t>Outline</a:t>
            </a:r>
          </a:p>
        </p:txBody>
      </p:sp>
      <p:sp>
        <p:nvSpPr>
          <p:cNvPr id="20" name="Subtitle 2">
            <a:extLst>
              <a:ext uri="{FF2B5EF4-FFF2-40B4-BE49-F238E27FC236}">
                <a16:creationId xmlns:a16="http://schemas.microsoft.com/office/drawing/2014/main" id="{DAB0366A-5361-BE44-B5E9-741ADC5E6DA8}"/>
              </a:ext>
            </a:extLst>
          </p:cNvPr>
          <p:cNvSpPr txBox="1">
            <a:spLocks/>
          </p:cNvSpPr>
          <p:nvPr/>
        </p:nvSpPr>
        <p:spPr>
          <a:xfrm>
            <a:off x="2154343" y="1053178"/>
            <a:ext cx="6111833" cy="2860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None/>
            </a:pPr>
            <a:r>
              <a:rPr lang="en-US" dirty="0">
                <a:solidFill>
                  <a:schemeClr val="bg2">
                    <a:lumMod val="25000"/>
                  </a:schemeClr>
                </a:solidFill>
                <a:latin typeface="Avenir Medium" panose="02000503020000020003" pitchFamily="2" charset="0"/>
              </a:rPr>
              <a:t>What is this course?</a:t>
            </a:r>
            <a:endParaRPr lang="en-US" b="1" dirty="0">
              <a:solidFill>
                <a:schemeClr val="bg2">
                  <a:lumMod val="25000"/>
                </a:schemeClr>
              </a:solidFill>
              <a:latin typeface="Avenir Medium" panose="02000503020000020003" pitchFamily="2" charset="0"/>
            </a:endParaRPr>
          </a:p>
          <a:p>
            <a:pPr marL="0" indent="0">
              <a:lnSpc>
                <a:spcPct val="200000"/>
              </a:lnSpc>
              <a:spcBef>
                <a:spcPts val="0"/>
              </a:spcBef>
              <a:buNone/>
            </a:pPr>
            <a:r>
              <a:rPr lang="en-US" dirty="0">
                <a:solidFill>
                  <a:schemeClr val="bg2">
                    <a:lumMod val="25000"/>
                  </a:schemeClr>
                </a:solidFill>
                <a:latin typeface="Avenir Medium" panose="02000503020000020003" pitchFamily="2" charset="0"/>
              </a:rPr>
              <a:t>Logistics</a:t>
            </a:r>
          </a:p>
          <a:p>
            <a:pPr marL="0" indent="0">
              <a:lnSpc>
                <a:spcPct val="200000"/>
              </a:lnSpc>
              <a:spcBef>
                <a:spcPts val="0"/>
              </a:spcBef>
              <a:buNone/>
            </a:pPr>
            <a:r>
              <a:rPr lang="en-US" dirty="0">
                <a:solidFill>
                  <a:schemeClr val="bg2">
                    <a:lumMod val="25000"/>
                  </a:schemeClr>
                </a:solidFill>
                <a:latin typeface="Avenir Medium" panose="02000503020000020003" pitchFamily="2" charset="0"/>
              </a:rPr>
              <a:t>NLP: what, why, how?</a:t>
            </a:r>
          </a:p>
        </p:txBody>
      </p:sp>
    </p:spTree>
    <p:extLst>
      <p:ext uri="{BB962C8B-B14F-4D97-AF65-F5344CB8AC3E}">
        <p14:creationId xmlns:p14="http://schemas.microsoft.com/office/powerpoint/2010/main" val="735497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941419" cy="511592"/>
          </a:xfrm>
        </p:spPr>
        <p:txBody>
          <a:bodyPr/>
          <a:lstStyle/>
          <a:p>
            <a:r>
              <a:rPr lang="en-US" b="1" dirty="0">
                <a:solidFill>
                  <a:srgbClr val="0070C0"/>
                </a:solidFill>
              </a:rPr>
              <a:t>Homeworks</a:t>
            </a:r>
            <a:endParaRPr lang="en-US" dirty="0">
              <a:solidFill>
                <a:srgbClr val="0070C0"/>
              </a:solidFill>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5350692" cy="117518"/>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754393" y="1263814"/>
            <a:ext cx="10888968" cy="48051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342900" indent="-342900">
              <a:lnSpc>
                <a:spcPct val="150000"/>
              </a:lnSpc>
              <a:spcBef>
                <a:spcPts val="2000"/>
              </a:spcBef>
              <a:buFont typeface="Arial" panose="020B0604020202020204" pitchFamily="34" charset="0"/>
              <a:buChar char="•"/>
            </a:pPr>
            <a:r>
              <a:rPr lang="en-US" sz="2400" dirty="0"/>
              <a:t>Individual work (cannot work in pairs)</a:t>
            </a:r>
          </a:p>
          <a:p>
            <a:pPr marL="342900" indent="-342900">
              <a:lnSpc>
                <a:spcPct val="150000"/>
              </a:lnSpc>
              <a:spcBef>
                <a:spcPts val="2000"/>
              </a:spcBef>
              <a:buFont typeface="Arial" panose="020B0604020202020204" pitchFamily="34" charset="0"/>
              <a:buChar char="•"/>
            </a:pPr>
            <a:r>
              <a:rPr lang="en-US" sz="2400" dirty="0"/>
              <a:t>Designed to be challenging yet fun</a:t>
            </a:r>
          </a:p>
          <a:p>
            <a:pPr marL="342900" indent="-342900">
              <a:lnSpc>
                <a:spcPct val="150000"/>
              </a:lnSpc>
              <a:spcBef>
                <a:spcPts val="2000"/>
              </a:spcBef>
              <a:buFont typeface="Arial" panose="020B0604020202020204" pitchFamily="34" charset="0"/>
              <a:buChar char="•"/>
            </a:pPr>
            <a:r>
              <a:rPr lang="en-US" sz="2400" dirty="0"/>
              <a:t>Content centers around 4 lectures</a:t>
            </a:r>
          </a:p>
          <a:p>
            <a:pPr marL="342900" indent="-342900">
              <a:lnSpc>
                <a:spcPct val="150000"/>
              </a:lnSpc>
              <a:spcBef>
                <a:spcPts val="2000"/>
              </a:spcBef>
              <a:buFont typeface="Arial" panose="020B0604020202020204" pitchFamily="34" charset="0"/>
              <a:buChar char="•"/>
            </a:pPr>
            <a:r>
              <a:rPr lang="en-US" sz="2400" dirty="0">
                <a:latin typeface="Avenir Book" panose="02000503020000020003" pitchFamily="2" charset="0"/>
              </a:rPr>
              <a:t>Everyone is granted </a:t>
            </a:r>
            <a:r>
              <a:rPr lang="en-US" sz="2400" dirty="0">
                <a:highlight>
                  <a:srgbClr val="FFFF00"/>
                </a:highlight>
                <a:latin typeface="Avenir Book" panose="02000503020000020003" pitchFamily="2" charset="0"/>
              </a:rPr>
              <a:t>3 free late days</a:t>
            </a:r>
            <a:r>
              <a:rPr lang="en-US" sz="2400" dirty="0">
                <a:latin typeface="Avenir Book" panose="02000503020000020003" pitchFamily="2" charset="0"/>
              </a:rPr>
              <a:t> for the entire semester</a:t>
            </a:r>
          </a:p>
          <a:p>
            <a:pPr marL="800100" lvl="1" indent="-342900">
              <a:spcBef>
                <a:spcPts val="2000"/>
              </a:spcBef>
              <a:buFont typeface="Arial" panose="020B0604020202020204" pitchFamily="34" charset="0"/>
              <a:buChar char="•"/>
            </a:pPr>
            <a:r>
              <a:rPr lang="en-US" sz="2000" dirty="0">
                <a:latin typeface="Avenir Book" panose="02000503020000020003" pitchFamily="2" charset="0"/>
              </a:rPr>
              <a:t>Beyond this, each additional late day docks 10% from that homework’s grade</a:t>
            </a:r>
          </a:p>
          <a:p>
            <a:pPr marL="800100" lvl="1" indent="-342900">
              <a:spcBef>
                <a:spcPts val="2000"/>
              </a:spcBef>
              <a:buFont typeface="Arial" panose="020B0604020202020204" pitchFamily="34" charset="0"/>
              <a:buChar char="•"/>
            </a:pPr>
            <a:r>
              <a:rPr lang="en-US" sz="2000" dirty="0">
                <a:latin typeface="Avenir Book" panose="02000503020000020003" pitchFamily="2" charset="0"/>
              </a:rPr>
              <a:t>Any single homework that is &gt; 3 days late will receive a 0%</a:t>
            </a:r>
          </a:p>
          <a:p>
            <a:pPr marL="800100" lvl="1" indent="-342900">
              <a:spcBef>
                <a:spcPts val="2000"/>
              </a:spcBef>
              <a:buFont typeface="Arial" panose="020B0604020202020204" pitchFamily="34" charset="0"/>
              <a:buChar char="•"/>
            </a:pPr>
            <a:r>
              <a:rPr lang="en-US" sz="2000" dirty="0">
                <a:latin typeface="Avenir Book" panose="02000503020000020003" pitchFamily="2" charset="0"/>
              </a:rPr>
              <a:t>No need to communicate to us that you’re “using a late day”. We keep track.</a:t>
            </a:r>
            <a:endParaRPr lang="en-US" sz="2400" dirty="0">
              <a:latin typeface="Avenir Book" panose="02000503020000020003" pitchFamily="2" charset="0"/>
            </a:endParaRPr>
          </a:p>
        </p:txBody>
      </p:sp>
      <p:sp>
        <p:nvSpPr>
          <p:cNvPr id="6" name="Slide Number Placeholder 9">
            <a:extLst>
              <a:ext uri="{FF2B5EF4-FFF2-40B4-BE49-F238E27FC236}">
                <a16:creationId xmlns:a16="http://schemas.microsoft.com/office/drawing/2014/main" id="{7ECDF198-CBC4-F448-8676-600E7FBB63B3}"/>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50</a:t>
            </a:fld>
            <a:endParaRPr lang="en-US" dirty="0"/>
          </a:p>
        </p:txBody>
      </p:sp>
    </p:spTree>
    <p:extLst>
      <p:ext uri="{BB962C8B-B14F-4D97-AF65-F5344CB8AC3E}">
        <p14:creationId xmlns:p14="http://schemas.microsoft.com/office/powerpoint/2010/main" val="2425014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941419" cy="511592"/>
          </a:xfrm>
        </p:spPr>
        <p:txBody>
          <a:bodyPr/>
          <a:lstStyle/>
          <a:p>
            <a:r>
              <a:rPr lang="en-US" b="1" dirty="0">
                <a:solidFill>
                  <a:srgbClr val="0070C0"/>
                </a:solidFill>
              </a:rPr>
              <a:t>Quizzes</a:t>
            </a:r>
            <a:endParaRPr lang="en-US" dirty="0">
              <a:solidFill>
                <a:srgbClr val="0070C0"/>
              </a:solidFill>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5350692" cy="117518"/>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754393" y="1263814"/>
            <a:ext cx="10888968" cy="36495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342900" indent="-342900">
              <a:lnSpc>
                <a:spcPct val="150000"/>
              </a:lnSpc>
              <a:spcBef>
                <a:spcPts val="2000"/>
              </a:spcBef>
              <a:buFont typeface="Arial" panose="020B0604020202020204" pitchFamily="34" charset="0"/>
              <a:buChar char="•"/>
            </a:pPr>
            <a:r>
              <a:rPr lang="en-US" sz="2400" b="1" dirty="0">
                <a:latin typeface="Avenir Book" panose="02000503020000020003" pitchFamily="2" charset="0"/>
              </a:rPr>
              <a:t>Non-DCE: </a:t>
            </a:r>
            <a:r>
              <a:rPr lang="en-US" sz="2400" dirty="0">
                <a:latin typeface="Avenir Book" panose="02000503020000020003" pitchFamily="2" charset="0"/>
              </a:rPr>
              <a:t>quizzes conducted in-class, on-paper</a:t>
            </a:r>
          </a:p>
          <a:p>
            <a:pPr marL="342900" indent="-342900">
              <a:lnSpc>
                <a:spcPct val="150000"/>
              </a:lnSpc>
              <a:spcBef>
                <a:spcPts val="2000"/>
              </a:spcBef>
              <a:buFont typeface="Arial" panose="020B0604020202020204" pitchFamily="34" charset="0"/>
              <a:buChar char="•"/>
            </a:pPr>
            <a:r>
              <a:rPr lang="en-US" sz="2400" b="1" dirty="0">
                <a:latin typeface="Avenir Book" panose="02000503020000020003" pitchFamily="2" charset="0"/>
              </a:rPr>
              <a:t>DCE</a:t>
            </a:r>
            <a:r>
              <a:rPr lang="en-US" sz="2400" dirty="0">
                <a:latin typeface="Avenir Book" panose="02000503020000020003" pitchFamily="2" charset="0"/>
              </a:rPr>
              <a:t>: quizzes on </a:t>
            </a:r>
            <a:r>
              <a:rPr lang="en-US" sz="2400" dirty="0" err="1">
                <a:latin typeface="Avenir Book" panose="02000503020000020003" pitchFamily="2" charset="0"/>
              </a:rPr>
              <a:t>EdStem</a:t>
            </a:r>
            <a:endParaRPr lang="en-US" sz="2400" dirty="0">
              <a:latin typeface="Avenir Book" panose="02000503020000020003" pitchFamily="2" charset="0"/>
            </a:endParaRPr>
          </a:p>
          <a:p>
            <a:pPr marL="342900" indent="-342900">
              <a:lnSpc>
                <a:spcPct val="150000"/>
              </a:lnSpc>
              <a:spcBef>
                <a:spcPts val="2000"/>
              </a:spcBef>
              <a:buFont typeface="Arial" panose="020B0604020202020204" pitchFamily="34" charset="0"/>
              <a:buChar char="•"/>
            </a:pPr>
            <a:r>
              <a:rPr lang="en-US" sz="2400" dirty="0">
                <a:latin typeface="Avenir Book" panose="02000503020000020003" pitchFamily="2" charset="0"/>
              </a:rPr>
              <a:t>Your </a:t>
            </a:r>
            <a:r>
              <a:rPr lang="en-US" sz="2400" dirty="0">
                <a:highlight>
                  <a:srgbClr val="FFFF00"/>
                </a:highlight>
                <a:latin typeface="Avenir Book" panose="02000503020000020003" pitchFamily="2" charset="0"/>
              </a:rPr>
              <a:t>lowest 3 pop quizzes</a:t>
            </a:r>
            <a:r>
              <a:rPr lang="en-US" sz="2400" dirty="0">
                <a:latin typeface="Avenir Book" panose="02000503020000020003" pitchFamily="2" charset="0"/>
              </a:rPr>
              <a:t> will be dropped.</a:t>
            </a:r>
          </a:p>
          <a:p>
            <a:pPr marL="342900" indent="-342900">
              <a:lnSpc>
                <a:spcPct val="150000"/>
              </a:lnSpc>
              <a:spcBef>
                <a:spcPts val="2000"/>
              </a:spcBef>
              <a:buFont typeface="Arial" panose="020B0604020202020204" pitchFamily="34" charset="0"/>
              <a:buChar char="•"/>
            </a:pPr>
            <a:r>
              <a:rPr lang="en-US" sz="2400" dirty="0">
                <a:latin typeface="Avenir Book" panose="02000503020000020003" pitchFamily="2" charset="0"/>
              </a:rPr>
              <a:t>Content can be from </a:t>
            </a:r>
            <a:r>
              <a:rPr lang="en-US" sz="2400" b="1" dirty="0">
                <a:latin typeface="Avenir Book" panose="02000503020000020003" pitchFamily="2" charset="0"/>
              </a:rPr>
              <a:t>any</a:t>
            </a:r>
            <a:r>
              <a:rPr lang="en-US" sz="2400" dirty="0">
                <a:latin typeface="Avenir Book" panose="02000503020000020003" pitchFamily="2" charset="0"/>
              </a:rPr>
              <a:t> of the previous lectures (content builds)</a:t>
            </a:r>
          </a:p>
        </p:txBody>
      </p:sp>
      <p:sp>
        <p:nvSpPr>
          <p:cNvPr id="6" name="Slide Number Placeholder 9">
            <a:extLst>
              <a:ext uri="{FF2B5EF4-FFF2-40B4-BE49-F238E27FC236}">
                <a16:creationId xmlns:a16="http://schemas.microsoft.com/office/drawing/2014/main" id="{622AE726-B2FF-074F-B331-102DADCF7EE7}"/>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51</a:t>
            </a:fld>
            <a:endParaRPr lang="en-US" dirty="0"/>
          </a:p>
        </p:txBody>
      </p:sp>
    </p:spTree>
    <p:extLst>
      <p:ext uri="{BB962C8B-B14F-4D97-AF65-F5344CB8AC3E}">
        <p14:creationId xmlns:p14="http://schemas.microsoft.com/office/powerpoint/2010/main" val="1127651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941419" cy="511592"/>
          </a:xfrm>
        </p:spPr>
        <p:txBody>
          <a:bodyPr/>
          <a:lstStyle/>
          <a:p>
            <a:r>
              <a:rPr lang="en-US" b="1" dirty="0">
                <a:solidFill>
                  <a:srgbClr val="0070C0"/>
                </a:solidFill>
              </a:rPr>
              <a:t>Exam</a:t>
            </a:r>
            <a:endParaRPr lang="en-US" dirty="0">
              <a:solidFill>
                <a:srgbClr val="0070C0"/>
              </a:solidFill>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5350692" cy="117518"/>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754392" y="1263814"/>
            <a:ext cx="11303495" cy="40640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342900" indent="-342900">
              <a:lnSpc>
                <a:spcPct val="150000"/>
              </a:lnSpc>
              <a:spcBef>
                <a:spcPts val="2000"/>
              </a:spcBef>
              <a:buFont typeface="Arial" panose="020B0604020202020204" pitchFamily="34" charset="0"/>
              <a:buChar char="•"/>
            </a:pPr>
            <a:r>
              <a:rPr lang="en-US" sz="2400" b="1" dirty="0">
                <a:latin typeface="Avenir Book" panose="02000503020000020003" pitchFamily="2" charset="0"/>
              </a:rPr>
              <a:t>Non-DCE: </a:t>
            </a:r>
            <a:r>
              <a:rPr lang="en-US" sz="2400" dirty="0">
                <a:latin typeface="Avenir Book" panose="02000503020000020003" pitchFamily="2" charset="0"/>
              </a:rPr>
              <a:t>exam conducted in-class, on-paper</a:t>
            </a:r>
          </a:p>
          <a:p>
            <a:pPr marL="342900" indent="-342900">
              <a:lnSpc>
                <a:spcPct val="150000"/>
              </a:lnSpc>
              <a:spcBef>
                <a:spcPts val="2000"/>
              </a:spcBef>
              <a:buFont typeface="Arial" panose="020B0604020202020204" pitchFamily="34" charset="0"/>
              <a:buChar char="•"/>
            </a:pPr>
            <a:r>
              <a:rPr lang="en-US" sz="2400" b="1" dirty="0">
                <a:latin typeface="Avenir Book" panose="02000503020000020003" pitchFamily="2" charset="0"/>
              </a:rPr>
              <a:t>DCE</a:t>
            </a:r>
            <a:r>
              <a:rPr lang="en-US" sz="2400" dirty="0">
                <a:latin typeface="Avenir Book" panose="02000503020000020003" pitchFamily="2" charset="0"/>
              </a:rPr>
              <a:t>: exam on </a:t>
            </a:r>
            <a:r>
              <a:rPr lang="en-US" sz="2400" dirty="0" err="1">
                <a:latin typeface="Avenir Book" panose="02000503020000020003" pitchFamily="2" charset="0"/>
              </a:rPr>
              <a:t>EdStem</a:t>
            </a:r>
            <a:endParaRPr lang="en-US" sz="2400" dirty="0">
              <a:latin typeface="Avenir Book" panose="02000503020000020003" pitchFamily="2" charset="0"/>
            </a:endParaRPr>
          </a:p>
          <a:p>
            <a:pPr marL="342900" indent="-342900">
              <a:lnSpc>
                <a:spcPct val="150000"/>
              </a:lnSpc>
              <a:spcBef>
                <a:spcPts val="2000"/>
              </a:spcBef>
              <a:buFont typeface="Arial" panose="020B0604020202020204" pitchFamily="34" charset="0"/>
              <a:buChar char="•"/>
            </a:pPr>
            <a:r>
              <a:rPr lang="en-US" sz="2400" dirty="0">
                <a:latin typeface="Avenir Book" panose="02000503020000020003" pitchFamily="2" charset="0"/>
              </a:rPr>
              <a:t>Content will </a:t>
            </a:r>
            <a:r>
              <a:rPr lang="en-US" sz="2400" i="1" dirty="0">
                <a:latin typeface="Avenir Book" panose="02000503020000020003" pitchFamily="2" charset="0"/>
              </a:rPr>
              <a:t>largely</a:t>
            </a:r>
            <a:r>
              <a:rPr lang="en-US" sz="2400" dirty="0">
                <a:latin typeface="Avenir Book" panose="02000503020000020003" pitchFamily="2" charset="0"/>
              </a:rPr>
              <a:t> be from the lectures</a:t>
            </a:r>
          </a:p>
          <a:p>
            <a:pPr marL="342900" indent="-342900">
              <a:lnSpc>
                <a:spcPct val="150000"/>
              </a:lnSpc>
              <a:spcBef>
                <a:spcPts val="2000"/>
              </a:spcBef>
              <a:buFont typeface="Arial" panose="020B0604020202020204" pitchFamily="34" charset="0"/>
              <a:buChar char="•"/>
            </a:pPr>
            <a:r>
              <a:rPr lang="en-US" sz="2400" dirty="0">
                <a:latin typeface="Avenir Book" panose="02000503020000020003" pitchFamily="2" charset="0"/>
              </a:rPr>
              <a:t>May contain few programming questions (pseudocode, not actual TF/</a:t>
            </a:r>
            <a:r>
              <a:rPr lang="en-US" sz="2400" dirty="0" err="1">
                <a:latin typeface="Avenir Book" panose="02000503020000020003" pitchFamily="2" charset="0"/>
              </a:rPr>
              <a:t>PyTorch</a:t>
            </a:r>
            <a:r>
              <a:rPr lang="en-US" sz="2400" dirty="0">
                <a:latin typeface="Avenir Book" panose="02000503020000020003" pitchFamily="2" charset="0"/>
              </a:rPr>
              <a:t>)</a:t>
            </a:r>
          </a:p>
          <a:p>
            <a:pPr marL="342900" indent="-342900">
              <a:lnSpc>
                <a:spcPct val="150000"/>
              </a:lnSpc>
              <a:spcBef>
                <a:spcPts val="2000"/>
              </a:spcBef>
              <a:buFont typeface="Arial" panose="020B0604020202020204" pitchFamily="34" charset="0"/>
              <a:buChar char="•"/>
            </a:pPr>
            <a:r>
              <a:rPr lang="en-US" sz="2400" dirty="0">
                <a:latin typeface="Avenir Book" panose="02000503020000020003" pitchFamily="2" charset="0"/>
              </a:rPr>
              <a:t>May contain research questions (about the papers you’ve read)</a:t>
            </a:r>
          </a:p>
        </p:txBody>
      </p:sp>
      <p:sp>
        <p:nvSpPr>
          <p:cNvPr id="6" name="Slide Number Placeholder 9">
            <a:extLst>
              <a:ext uri="{FF2B5EF4-FFF2-40B4-BE49-F238E27FC236}">
                <a16:creationId xmlns:a16="http://schemas.microsoft.com/office/drawing/2014/main" id="{657E5429-21E7-8C44-AAB7-53AF13C10D8D}"/>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52</a:t>
            </a:fld>
            <a:endParaRPr lang="en-US" dirty="0"/>
          </a:p>
        </p:txBody>
      </p:sp>
    </p:spTree>
    <p:extLst>
      <p:ext uri="{BB962C8B-B14F-4D97-AF65-F5344CB8AC3E}">
        <p14:creationId xmlns:p14="http://schemas.microsoft.com/office/powerpoint/2010/main" val="3917682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941419" cy="511592"/>
          </a:xfrm>
        </p:spPr>
        <p:txBody>
          <a:bodyPr/>
          <a:lstStyle/>
          <a:p>
            <a:r>
              <a:rPr lang="en-US" b="1" dirty="0">
                <a:solidFill>
                  <a:srgbClr val="0070C0"/>
                </a:solidFill>
              </a:rPr>
              <a:t>Research Project</a:t>
            </a:r>
            <a:endParaRPr lang="en-US" dirty="0">
              <a:solidFill>
                <a:srgbClr val="0070C0"/>
              </a:solidFill>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5350692" cy="117518"/>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Title 1">
            <a:extLst>
              <a:ext uri="{FF2B5EF4-FFF2-40B4-BE49-F238E27FC236}">
                <a16:creationId xmlns:a16="http://schemas.microsoft.com/office/drawing/2014/main" id="{D8B46CB6-371A-BE44-94F3-08FF2AA7A89F}"/>
              </a:ext>
            </a:extLst>
          </p:cNvPr>
          <p:cNvSpPr txBox="1">
            <a:spLocks/>
          </p:cNvSpPr>
          <p:nvPr/>
        </p:nvSpPr>
        <p:spPr>
          <a:xfrm>
            <a:off x="356840" y="1263814"/>
            <a:ext cx="11701048" cy="40640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342900" indent="-342900">
              <a:lnSpc>
                <a:spcPct val="150000"/>
              </a:lnSpc>
              <a:spcBef>
                <a:spcPts val="2000"/>
              </a:spcBef>
              <a:buFont typeface="Arial" panose="020B0604020202020204" pitchFamily="34" charset="0"/>
              <a:buChar char="•"/>
            </a:pPr>
            <a:r>
              <a:rPr lang="en-US" sz="2400" dirty="0">
                <a:latin typeface="Avenir Book" panose="02000503020000020003" pitchFamily="2" charset="0"/>
              </a:rPr>
              <a:t>Please start skimming papers published in ACL, NAACL, EMNLP, COLING from the past 2 years.</a:t>
            </a:r>
          </a:p>
          <a:p>
            <a:pPr marL="342900" indent="-342900">
              <a:lnSpc>
                <a:spcPct val="150000"/>
              </a:lnSpc>
              <a:spcBef>
                <a:spcPts val="2000"/>
              </a:spcBef>
              <a:buFont typeface="Arial" panose="020B0604020202020204" pitchFamily="34" charset="0"/>
              <a:buChar char="•"/>
            </a:pPr>
            <a:r>
              <a:rPr lang="en-US" sz="2400" dirty="0">
                <a:latin typeface="Avenir Book" panose="02000503020000020003" pitchFamily="2" charset="0"/>
              </a:rPr>
              <a:t>It’s okay if they don’t make sense to you. For now, just try to get an idea of </a:t>
            </a:r>
            <a:r>
              <a:rPr lang="en-US" sz="2400" i="1" dirty="0">
                <a:solidFill>
                  <a:srgbClr val="C00000"/>
                </a:solidFill>
                <a:latin typeface="Avenir Book" panose="02000503020000020003" pitchFamily="2" charset="0"/>
              </a:rPr>
              <a:t>what</a:t>
            </a:r>
            <a:r>
              <a:rPr lang="en-US" sz="2400" dirty="0">
                <a:latin typeface="Avenir Book" panose="02000503020000020003" pitchFamily="2" charset="0"/>
              </a:rPr>
              <a:t> people work on, later you can focus on the </a:t>
            </a:r>
            <a:r>
              <a:rPr lang="en-US" sz="2400" i="1" dirty="0">
                <a:solidFill>
                  <a:srgbClr val="C00000"/>
                </a:solidFill>
                <a:latin typeface="Avenir Book" panose="02000503020000020003" pitchFamily="2" charset="0"/>
              </a:rPr>
              <a:t>how</a:t>
            </a:r>
            <a:r>
              <a:rPr lang="en-US" sz="2400" dirty="0">
                <a:latin typeface="Avenir Book" panose="02000503020000020003" pitchFamily="2" charset="0"/>
              </a:rPr>
              <a:t>.</a:t>
            </a:r>
          </a:p>
          <a:p>
            <a:pPr marL="342900" indent="-342900">
              <a:lnSpc>
                <a:spcPct val="150000"/>
              </a:lnSpc>
              <a:spcBef>
                <a:spcPts val="2000"/>
              </a:spcBef>
              <a:buFont typeface="Arial" panose="020B0604020202020204" pitchFamily="34" charset="0"/>
              <a:buChar char="•"/>
            </a:pPr>
            <a:r>
              <a:rPr lang="en-US" sz="2400" dirty="0">
                <a:latin typeface="Avenir Book" panose="02000503020000020003" pitchFamily="2" charset="0"/>
              </a:rPr>
              <a:t>Don’t get bogged down in the details: </a:t>
            </a:r>
            <a:r>
              <a:rPr lang="en-US" sz="2400" b="1" dirty="0">
                <a:latin typeface="Avenir Book" panose="02000503020000020003" pitchFamily="2" charset="0"/>
              </a:rPr>
              <a:t>Abstract, Intro, Conclusions </a:t>
            </a:r>
            <a:r>
              <a:rPr lang="en-US" sz="2400" dirty="0">
                <a:latin typeface="Avenir Book" panose="02000503020000020003" pitchFamily="2" charset="0"/>
              </a:rPr>
              <a:t>are enough.</a:t>
            </a:r>
          </a:p>
          <a:p>
            <a:pPr marL="342900" indent="-342900">
              <a:lnSpc>
                <a:spcPct val="150000"/>
              </a:lnSpc>
              <a:spcBef>
                <a:spcPts val="2000"/>
              </a:spcBef>
              <a:buFont typeface="Arial" panose="020B0604020202020204" pitchFamily="34" charset="0"/>
              <a:buChar char="•"/>
            </a:pPr>
            <a:endParaRPr lang="en-US" sz="2400" dirty="0">
              <a:latin typeface="Avenir Book" panose="02000503020000020003" pitchFamily="2" charset="0"/>
            </a:endParaRPr>
          </a:p>
        </p:txBody>
      </p:sp>
      <p:sp>
        <p:nvSpPr>
          <p:cNvPr id="6" name="Slide Number Placeholder 9">
            <a:extLst>
              <a:ext uri="{FF2B5EF4-FFF2-40B4-BE49-F238E27FC236}">
                <a16:creationId xmlns:a16="http://schemas.microsoft.com/office/drawing/2014/main" id="{657E5429-21E7-8C44-AAB7-53AF13C10D8D}"/>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53</a:t>
            </a:fld>
            <a:endParaRPr lang="en-US" dirty="0"/>
          </a:p>
        </p:txBody>
      </p:sp>
    </p:spTree>
    <p:extLst>
      <p:ext uri="{BB962C8B-B14F-4D97-AF65-F5344CB8AC3E}">
        <p14:creationId xmlns:p14="http://schemas.microsoft.com/office/powerpoint/2010/main" val="1743403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941419" cy="511592"/>
          </a:xfrm>
        </p:spPr>
        <p:txBody>
          <a:bodyPr/>
          <a:lstStyle/>
          <a:p>
            <a:r>
              <a:rPr lang="en-US" b="1" dirty="0">
                <a:solidFill>
                  <a:srgbClr val="0070C0"/>
                </a:solidFill>
              </a:rPr>
              <a:t>Schedule</a:t>
            </a:r>
            <a:endParaRPr lang="en-US" dirty="0">
              <a:solidFill>
                <a:srgbClr val="0070C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147048" y="62951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54</a:t>
            </a:fld>
            <a:endParaRPr lang="en-US" dirty="0"/>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1487002" cy="103042"/>
          </a:xfrm>
          <a:prstGeom prst="rect">
            <a:avLst/>
          </a:prstGeom>
          <a:solidFill>
            <a:srgbClr val="E1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pic>
        <p:nvPicPr>
          <p:cNvPr id="3" name="Picture 2">
            <a:extLst>
              <a:ext uri="{FF2B5EF4-FFF2-40B4-BE49-F238E27FC236}">
                <a16:creationId xmlns:a16="http://schemas.microsoft.com/office/drawing/2014/main" id="{257D5FA1-73FE-254D-90E8-3F2E556D4DA7}"/>
              </a:ext>
            </a:extLst>
          </p:cNvPr>
          <p:cNvPicPr>
            <a:picLocks noChangeAspect="1"/>
          </p:cNvPicPr>
          <p:nvPr/>
        </p:nvPicPr>
        <p:blipFill>
          <a:blip r:embed="rId2"/>
          <a:stretch>
            <a:fillRect/>
          </a:stretch>
        </p:blipFill>
        <p:spPr>
          <a:xfrm>
            <a:off x="4697588" y="141906"/>
            <a:ext cx="6814340" cy="6574187"/>
          </a:xfrm>
          <a:prstGeom prst="rect">
            <a:avLst/>
          </a:prstGeom>
        </p:spPr>
      </p:pic>
      <p:sp>
        <p:nvSpPr>
          <p:cNvPr id="4" name="Rectangle 3">
            <a:extLst>
              <a:ext uri="{FF2B5EF4-FFF2-40B4-BE49-F238E27FC236}">
                <a16:creationId xmlns:a16="http://schemas.microsoft.com/office/drawing/2014/main" id="{B9BD5895-FA98-ED4D-AEE1-1588F23BADDA}"/>
              </a:ext>
            </a:extLst>
          </p:cNvPr>
          <p:cNvSpPr/>
          <p:nvPr/>
        </p:nvSpPr>
        <p:spPr>
          <a:xfrm>
            <a:off x="189571" y="1069846"/>
            <a:ext cx="4393580" cy="5746253"/>
          </a:xfrm>
          <a:prstGeom prst="rect">
            <a:avLst/>
          </a:prstGeom>
        </p:spPr>
        <p:txBody>
          <a:bodyPr wrap="square">
            <a:spAutoFit/>
          </a:bodyPr>
          <a:lstStyle/>
          <a:p>
            <a:pPr marL="285750" indent="-285750">
              <a:lnSpc>
                <a:spcPct val="150000"/>
              </a:lnSpc>
              <a:spcBef>
                <a:spcPts val="2000"/>
              </a:spcBef>
              <a:buFont typeface="Arial" panose="020B0604020202020204" pitchFamily="34" charset="0"/>
              <a:buChar char="•"/>
            </a:pPr>
            <a:r>
              <a:rPr lang="en-US" sz="2000" dirty="0">
                <a:latin typeface="Avenir Book" panose="02000503020000020003" pitchFamily="2" charset="0"/>
              </a:rPr>
              <a:t>Each HW lasts 2 weeks</a:t>
            </a:r>
          </a:p>
          <a:p>
            <a:pPr marL="285750" indent="-285750">
              <a:lnSpc>
                <a:spcPct val="150000"/>
              </a:lnSpc>
              <a:spcBef>
                <a:spcPts val="2000"/>
              </a:spcBef>
              <a:buFont typeface="Arial" panose="020B0604020202020204" pitchFamily="34" charset="0"/>
              <a:buChar char="•"/>
            </a:pPr>
            <a:r>
              <a:rPr lang="en-US" sz="2000" dirty="0">
                <a:latin typeface="Avenir Book" panose="02000503020000020003" pitchFamily="2" charset="0"/>
              </a:rPr>
              <a:t>Early lectures concern models</a:t>
            </a:r>
          </a:p>
          <a:p>
            <a:pPr marL="285750" indent="-285750">
              <a:lnSpc>
                <a:spcPct val="150000"/>
              </a:lnSpc>
              <a:spcBef>
                <a:spcPts val="2000"/>
              </a:spcBef>
              <a:buFont typeface="Arial" panose="020B0604020202020204" pitchFamily="34" charset="0"/>
              <a:buChar char="•"/>
            </a:pPr>
            <a:r>
              <a:rPr lang="en-US" sz="2000" dirty="0">
                <a:latin typeface="Avenir Book" panose="02000503020000020003" pitchFamily="2" charset="0"/>
              </a:rPr>
              <a:t>Latter lectures concern tasks (gray)</a:t>
            </a:r>
          </a:p>
          <a:p>
            <a:pPr marL="285750" indent="-285750">
              <a:lnSpc>
                <a:spcPct val="150000"/>
              </a:lnSpc>
              <a:spcBef>
                <a:spcPts val="2000"/>
              </a:spcBef>
              <a:buFont typeface="Arial" panose="020B0604020202020204" pitchFamily="34" charset="0"/>
              <a:buChar char="•"/>
            </a:pPr>
            <a:r>
              <a:rPr lang="en-US" sz="2000" dirty="0">
                <a:latin typeface="Avenir Book" panose="02000503020000020003" pitchFamily="2" charset="0"/>
              </a:rPr>
              <a:t>Once lectures wrap up, the research project ramps up</a:t>
            </a:r>
          </a:p>
          <a:p>
            <a:pPr marL="285750" indent="-285750">
              <a:lnSpc>
                <a:spcPct val="150000"/>
              </a:lnSpc>
              <a:spcBef>
                <a:spcPts val="2000"/>
              </a:spcBef>
              <a:buFont typeface="Arial" panose="020B0604020202020204" pitchFamily="34" charset="0"/>
              <a:buChar char="•"/>
            </a:pPr>
            <a:r>
              <a:rPr lang="en-US" sz="2000" dirty="0">
                <a:latin typeface="Avenir Book" panose="02000503020000020003" pitchFamily="2" charset="0"/>
              </a:rPr>
              <a:t>Plenty of time to work on the research project</a:t>
            </a:r>
          </a:p>
          <a:p>
            <a:pPr marL="285750" indent="-285750">
              <a:lnSpc>
                <a:spcPct val="150000"/>
              </a:lnSpc>
              <a:spcBef>
                <a:spcPts val="2000"/>
              </a:spcBef>
              <a:buFont typeface="Arial" panose="020B0604020202020204" pitchFamily="34" charset="0"/>
              <a:buChar char="•"/>
            </a:pPr>
            <a:r>
              <a:rPr lang="en-US" sz="2000" dirty="0">
                <a:latin typeface="Avenir Book" panose="02000503020000020003" pitchFamily="2" charset="0"/>
              </a:rPr>
              <a:t>Final presentations Dec 9</a:t>
            </a:r>
          </a:p>
          <a:p>
            <a:pPr marL="285750" indent="-285750">
              <a:lnSpc>
                <a:spcPct val="150000"/>
              </a:lnSpc>
              <a:spcBef>
                <a:spcPts val="2000"/>
              </a:spcBef>
              <a:buFont typeface="Arial" panose="020B0604020202020204" pitchFamily="34" charset="0"/>
              <a:buChar char="•"/>
            </a:pPr>
            <a:endParaRPr lang="en-US" sz="2000" dirty="0">
              <a:latin typeface="Avenir Book" panose="02000503020000020003" pitchFamily="2" charset="0"/>
            </a:endParaRPr>
          </a:p>
        </p:txBody>
      </p:sp>
    </p:spTree>
    <p:extLst>
      <p:ext uri="{BB962C8B-B14F-4D97-AF65-F5344CB8AC3E}">
        <p14:creationId xmlns:p14="http://schemas.microsoft.com/office/powerpoint/2010/main" val="3721464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6E8408-E921-DD4D-BD07-321A00DBA195}"/>
              </a:ext>
            </a:extLst>
          </p:cNvPr>
          <p:cNvSpPr/>
          <p:nvPr/>
        </p:nvSpPr>
        <p:spPr>
          <a:xfrm>
            <a:off x="2154343" y="2272373"/>
            <a:ext cx="1714650" cy="484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39E158-9647-2740-9C84-883B1825963A}"/>
              </a:ext>
            </a:extLst>
          </p:cNvPr>
          <p:cNvSpPr/>
          <p:nvPr/>
        </p:nvSpPr>
        <p:spPr>
          <a:xfrm>
            <a:off x="1046406" y="1509941"/>
            <a:ext cx="771242" cy="90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E68751-04E9-FC44-99C5-D9888C7CD4D1}"/>
              </a:ext>
            </a:extLst>
          </p:cNvPr>
          <p:cNvSpPr/>
          <p:nvPr/>
        </p:nvSpPr>
        <p:spPr>
          <a:xfrm>
            <a:off x="1046406" y="1600656"/>
            <a:ext cx="771242" cy="10036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66E1C5-52E5-0045-A018-E96403FC959D}"/>
              </a:ext>
            </a:extLst>
          </p:cNvPr>
          <p:cNvSpPr/>
          <p:nvPr/>
        </p:nvSpPr>
        <p:spPr>
          <a:xfrm>
            <a:off x="1046406" y="2373541"/>
            <a:ext cx="771242" cy="907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E0600C-5FE1-A04D-B8A5-14AF40FFA3FE}"/>
              </a:ext>
            </a:extLst>
          </p:cNvPr>
          <p:cNvSpPr/>
          <p:nvPr/>
        </p:nvSpPr>
        <p:spPr>
          <a:xfrm>
            <a:off x="1046406" y="2464256"/>
            <a:ext cx="771242" cy="1003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9628C4-8725-2649-B0BF-2729C9F7E11D}"/>
              </a:ext>
            </a:extLst>
          </p:cNvPr>
          <p:cNvSpPr/>
          <p:nvPr/>
        </p:nvSpPr>
        <p:spPr>
          <a:xfrm>
            <a:off x="1046406" y="3225920"/>
            <a:ext cx="771242" cy="907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336D41-8477-A045-A8D2-C520B334CCA4}"/>
              </a:ext>
            </a:extLst>
          </p:cNvPr>
          <p:cNvSpPr/>
          <p:nvPr/>
        </p:nvSpPr>
        <p:spPr>
          <a:xfrm>
            <a:off x="1046406" y="3316635"/>
            <a:ext cx="771242" cy="10036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8B7CA55-066D-DE4F-98F1-19E39CB74039}"/>
              </a:ext>
            </a:extLst>
          </p:cNvPr>
          <p:cNvSpPr/>
          <p:nvPr/>
        </p:nvSpPr>
        <p:spPr>
          <a:xfrm>
            <a:off x="525395" y="468403"/>
            <a:ext cx="4419241" cy="584775"/>
          </a:xfrm>
          <a:prstGeom prst="rect">
            <a:avLst/>
          </a:prstGeom>
        </p:spPr>
        <p:txBody>
          <a:bodyPr wrap="square" anchor="b">
            <a:spAutoFit/>
          </a:bodyPr>
          <a:lstStyle/>
          <a:p>
            <a:r>
              <a:rPr lang="en-US" sz="3200" dirty="0">
                <a:solidFill>
                  <a:schemeClr val="tx1">
                    <a:lumMod val="75000"/>
                    <a:lumOff val="25000"/>
                  </a:schemeClr>
                </a:solidFill>
                <a:latin typeface="Avenir Medium" panose="02000503020000020003" pitchFamily="2" charset="0"/>
              </a:rPr>
              <a:t>Outline</a:t>
            </a:r>
          </a:p>
        </p:txBody>
      </p:sp>
      <p:sp>
        <p:nvSpPr>
          <p:cNvPr id="13" name="Subtitle 2">
            <a:extLst>
              <a:ext uri="{FF2B5EF4-FFF2-40B4-BE49-F238E27FC236}">
                <a16:creationId xmlns:a16="http://schemas.microsoft.com/office/drawing/2014/main" id="{12A1705A-56C7-7744-97F6-60EB9F6E9ACD}"/>
              </a:ext>
            </a:extLst>
          </p:cNvPr>
          <p:cNvSpPr txBox="1">
            <a:spLocks/>
          </p:cNvSpPr>
          <p:nvPr/>
        </p:nvSpPr>
        <p:spPr>
          <a:xfrm>
            <a:off x="2154343" y="1053178"/>
            <a:ext cx="6111833" cy="2860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None/>
            </a:pPr>
            <a:r>
              <a:rPr lang="en-US" dirty="0">
                <a:solidFill>
                  <a:schemeClr val="bg2">
                    <a:lumMod val="25000"/>
                  </a:schemeClr>
                </a:solidFill>
                <a:latin typeface="Avenir Medium" panose="02000503020000020003" pitchFamily="2" charset="0"/>
              </a:rPr>
              <a:t>What is this course?</a:t>
            </a:r>
            <a:endParaRPr lang="en-US" b="1" dirty="0">
              <a:solidFill>
                <a:schemeClr val="bg2">
                  <a:lumMod val="25000"/>
                </a:schemeClr>
              </a:solidFill>
              <a:latin typeface="Avenir Medium" panose="02000503020000020003" pitchFamily="2" charset="0"/>
            </a:endParaRPr>
          </a:p>
          <a:p>
            <a:pPr marL="0" indent="0">
              <a:lnSpc>
                <a:spcPct val="200000"/>
              </a:lnSpc>
              <a:spcBef>
                <a:spcPts val="0"/>
              </a:spcBef>
              <a:buNone/>
            </a:pPr>
            <a:r>
              <a:rPr lang="en-US" dirty="0">
                <a:solidFill>
                  <a:schemeClr val="bg2">
                    <a:lumMod val="25000"/>
                  </a:schemeClr>
                </a:solidFill>
                <a:latin typeface="Avenir Medium" panose="02000503020000020003" pitchFamily="2" charset="0"/>
              </a:rPr>
              <a:t>Logistics</a:t>
            </a:r>
          </a:p>
          <a:p>
            <a:pPr marL="0" indent="0">
              <a:lnSpc>
                <a:spcPct val="200000"/>
              </a:lnSpc>
              <a:spcBef>
                <a:spcPts val="0"/>
              </a:spcBef>
              <a:buNone/>
            </a:pPr>
            <a:r>
              <a:rPr lang="en-US" dirty="0">
                <a:solidFill>
                  <a:schemeClr val="bg2">
                    <a:lumMod val="25000"/>
                  </a:schemeClr>
                </a:solidFill>
                <a:latin typeface="Avenir Medium" panose="02000503020000020003" pitchFamily="2" charset="0"/>
              </a:rPr>
              <a:t>NLP: what, why, how?</a:t>
            </a:r>
          </a:p>
        </p:txBody>
      </p:sp>
    </p:spTree>
    <p:extLst>
      <p:ext uri="{BB962C8B-B14F-4D97-AF65-F5344CB8AC3E}">
        <p14:creationId xmlns:p14="http://schemas.microsoft.com/office/powerpoint/2010/main" val="2404495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6E8408-E921-DD4D-BD07-321A00DBA195}"/>
              </a:ext>
            </a:extLst>
          </p:cNvPr>
          <p:cNvSpPr/>
          <p:nvPr/>
        </p:nvSpPr>
        <p:spPr>
          <a:xfrm>
            <a:off x="2141385" y="3074572"/>
            <a:ext cx="3864802" cy="484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39E158-9647-2740-9C84-883B1825963A}"/>
              </a:ext>
            </a:extLst>
          </p:cNvPr>
          <p:cNvSpPr/>
          <p:nvPr/>
        </p:nvSpPr>
        <p:spPr>
          <a:xfrm>
            <a:off x="1046406" y="1509941"/>
            <a:ext cx="771242" cy="90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E68751-04E9-FC44-99C5-D9888C7CD4D1}"/>
              </a:ext>
            </a:extLst>
          </p:cNvPr>
          <p:cNvSpPr/>
          <p:nvPr/>
        </p:nvSpPr>
        <p:spPr>
          <a:xfrm>
            <a:off x="1046406" y="1600656"/>
            <a:ext cx="771242" cy="10036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66E1C5-52E5-0045-A018-E96403FC959D}"/>
              </a:ext>
            </a:extLst>
          </p:cNvPr>
          <p:cNvSpPr/>
          <p:nvPr/>
        </p:nvSpPr>
        <p:spPr>
          <a:xfrm>
            <a:off x="1046406" y="2373541"/>
            <a:ext cx="771242" cy="907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E0600C-5FE1-A04D-B8A5-14AF40FFA3FE}"/>
              </a:ext>
            </a:extLst>
          </p:cNvPr>
          <p:cNvSpPr/>
          <p:nvPr/>
        </p:nvSpPr>
        <p:spPr>
          <a:xfrm>
            <a:off x="1046406" y="2464256"/>
            <a:ext cx="771242" cy="1003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9628C4-8725-2649-B0BF-2729C9F7E11D}"/>
              </a:ext>
            </a:extLst>
          </p:cNvPr>
          <p:cNvSpPr/>
          <p:nvPr/>
        </p:nvSpPr>
        <p:spPr>
          <a:xfrm>
            <a:off x="1046406" y="3225920"/>
            <a:ext cx="771242" cy="907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336D41-8477-A045-A8D2-C520B334CCA4}"/>
              </a:ext>
            </a:extLst>
          </p:cNvPr>
          <p:cNvSpPr/>
          <p:nvPr/>
        </p:nvSpPr>
        <p:spPr>
          <a:xfrm>
            <a:off x="1046406" y="3316635"/>
            <a:ext cx="771242" cy="10036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8B7CA55-066D-DE4F-98F1-19E39CB74039}"/>
              </a:ext>
            </a:extLst>
          </p:cNvPr>
          <p:cNvSpPr/>
          <p:nvPr/>
        </p:nvSpPr>
        <p:spPr>
          <a:xfrm>
            <a:off x="525395" y="468403"/>
            <a:ext cx="4419241" cy="584775"/>
          </a:xfrm>
          <a:prstGeom prst="rect">
            <a:avLst/>
          </a:prstGeom>
        </p:spPr>
        <p:txBody>
          <a:bodyPr wrap="square" anchor="b">
            <a:spAutoFit/>
          </a:bodyPr>
          <a:lstStyle/>
          <a:p>
            <a:r>
              <a:rPr lang="en-US" sz="3200" dirty="0">
                <a:solidFill>
                  <a:schemeClr val="tx1">
                    <a:lumMod val="75000"/>
                    <a:lumOff val="25000"/>
                  </a:schemeClr>
                </a:solidFill>
                <a:latin typeface="Avenir Medium" panose="02000503020000020003" pitchFamily="2" charset="0"/>
              </a:rPr>
              <a:t>Outline</a:t>
            </a:r>
          </a:p>
        </p:txBody>
      </p:sp>
      <p:sp>
        <p:nvSpPr>
          <p:cNvPr id="14" name="Subtitle 2">
            <a:extLst>
              <a:ext uri="{FF2B5EF4-FFF2-40B4-BE49-F238E27FC236}">
                <a16:creationId xmlns:a16="http://schemas.microsoft.com/office/drawing/2014/main" id="{CAAA075E-9EA6-7542-9ED9-8935F8737919}"/>
              </a:ext>
            </a:extLst>
          </p:cNvPr>
          <p:cNvSpPr txBox="1">
            <a:spLocks/>
          </p:cNvSpPr>
          <p:nvPr/>
        </p:nvSpPr>
        <p:spPr>
          <a:xfrm>
            <a:off x="2154343" y="1053178"/>
            <a:ext cx="6111833" cy="2860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None/>
            </a:pPr>
            <a:r>
              <a:rPr lang="en-US" dirty="0">
                <a:solidFill>
                  <a:schemeClr val="bg2">
                    <a:lumMod val="25000"/>
                  </a:schemeClr>
                </a:solidFill>
                <a:latin typeface="Avenir Medium" panose="02000503020000020003" pitchFamily="2" charset="0"/>
              </a:rPr>
              <a:t>What is this course?</a:t>
            </a:r>
            <a:endParaRPr lang="en-US" b="1" dirty="0">
              <a:solidFill>
                <a:schemeClr val="bg2">
                  <a:lumMod val="25000"/>
                </a:schemeClr>
              </a:solidFill>
              <a:latin typeface="Avenir Medium" panose="02000503020000020003" pitchFamily="2" charset="0"/>
            </a:endParaRPr>
          </a:p>
          <a:p>
            <a:pPr marL="0" indent="0">
              <a:lnSpc>
                <a:spcPct val="200000"/>
              </a:lnSpc>
              <a:spcBef>
                <a:spcPts val="0"/>
              </a:spcBef>
              <a:buNone/>
            </a:pPr>
            <a:r>
              <a:rPr lang="en-US" dirty="0">
                <a:solidFill>
                  <a:schemeClr val="bg2">
                    <a:lumMod val="25000"/>
                  </a:schemeClr>
                </a:solidFill>
                <a:latin typeface="Avenir Medium" panose="02000503020000020003" pitchFamily="2" charset="0"/>
              </a:rPr>
              <a:t>Logistics</a:t>
            </a:r>
          </a:p>
          <a:p>
            <a:pPr marL="0" indent="0">
              <a:lnSpc>
                <a:spcPct val="200000"/>
              </a:lnSpc>
              <a:spcBef>
                <a:spcPts val="0"/>
              </a:spcBef>
              <a:buNone/>
            </a:pPr>
            <a:r>
              <a:rPr lang="en-US" dirty="0">
                <a:solidFill>
                  <a:schemeClr val="bg2">
                    <a:lumMod val="25000"/>
                  </a:schemeClr>
                </a:solidFill>
                <a:latin typeface="Avenir Medium" panose="02000503020000020003" pitchFamily="2" charset="0"/>
              </a:rPr>
              <a:t>NLP: what, why, how?</a:t>
            </a:r>
          </a:p>
        </p:txBody>
      </p:sp>
    </p:spTree>
    <p:extLst>
      <p:ext uri="{BB962C8B-B14F-4D97-AF65-F5344CB8AC3E}">
        <p14:creationId xmlns:p14="http://schemas.microsoft.com/office/powerpoint/2010/main" val="827269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7" y="277465"/>
            <a:ext cx="2357244" cy="750215"/>
          </a:xfrm>
        </p:spPr>
        <p:txBody>
          <a:bodyPr/>
          <a:lstStyle/>
          <a:p>
            <a:r>
              <a:rPr lang="en-US" b="1" dirty="0">
                <a:solidFill>
                  <a:srgbClr val="C00000"/>
                </a:solidFill>
              </a:rPr>
              <a:t>Language</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57</a:t>
            </a:fld>
            <a:endParaRPr lang="en-US"/>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1709407" cy="9365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6" name="Content Placeholder 2">
            <a:extLst>
              <a:ext uri="{FF2B5EF4-FFF2-40B4-BE49-F238E27FC236}">
                <a16:creationId xmlns:a16="http://schemas.microsoft.com/office/drawing/2014/main" id="{63BA842B-C62A-FF49-81E5-7B67EF0BC4B8}"/>
              </a:ext>
            </a:extLst>
          </p:cNvPr>
          <p:cNvSpPr txBox="1">
            <a:spLocks/>
          </p:cNvSpPr>
          <p:nvPr/>
        </p:nvSpPr>
        <p:spPr>
          <a:xfrm>
            <a:off x="1190184" y="1059607"/>
            <a:ext cx="9829801" cy="734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b="1" dirty="0">
                <a:latin typeface="Avenir Light" panose="020B0402020203020204" pitchFamily="34" charset="77"/>
              </a:rPr>
              <a:t>Language is special and complex</a:t>
            </a:r>
          </a:p>
        </p:txBody>
      </p:sp>
      <p:sp>
        <p:nvSpPr>
          <p:cNvPr id="7" name="Content Placeholder 2">
            <a:extLst>
              <a:ext uri="{FF2B5EF4-FFF2-40B4-BE49-F238E27FC236}">
                <a16:creationId xmlns:a16="http://schemas.microsoft.com/office/drawing/2014/main" id="{D9EF277F-9CE0-4D47-AD18-6F49E371657D}"/>
              </a:ext>
            </a:extLst>
          </p:cNvPr>
          <p:cNvSpPr txBox="1">
            <a:spLocks/>
          </p:cNvSpPr>
          <p:nvPr/>
        </p:nvSpPr>
        <p:spPr>
          <a:xfrm>
            <a:off x="5004806" y="1997954"/>
            <a:ext cx="6209294" cy="3800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b="1" dirty="0">
                <a:solidFill>
                  <a:schemeClr val="accent5">
                    <a:lumMod val="50000"/>
                  </a:schemeClr>
                </a:solidFill>
                <a:latin typeface="Avenir Light" panose="020B0402020203020204" pitchFamily="34" charset="77"/>
              </a:rPr>
              <a:t>Distinctly human ability</a:t>
            </a:r>
          </a:p>
          <a:p>
            <a:pPr>
              <a:lnSpc>
                <a:spcPct val="120000"/>
              </a:lnSpc>
            </a:pPr>
            <a:r>
              <a:rPr lang="en-US" sz="2400" b="1" dirty="0">
                <a:solidFill>
                  <a:schemeClr val="accent5">
                    <a:lumMod val="50000"/>
                  </a:schemeClr>
                </a:solidFill>
                <a:latin typeface="Avenir Light" panose="020B0402020203020204" pitchFamily="34" charset="77"/>
              </a:rPr>
              <a:t>Paramount to human evolution</a:t>
            </a:r>
          </a:p>
          <a:p>
            <a:pPr>
              <a:lnSpc>
                <a:spcPct val="120000"/>
              </a:lnSpc>
            </a:pPr>
            <a:r>
              <a:rPr lang="en-US" sz="2400" b="1" dirty="0">
                <a:solidFill>
                  <a:schemeClr val="accent5">
                    <a:lumMod val="50000"/>
                  </a:schemeClr>
                </a:solidFill>
                <a:latin typeface="Avenir Light" panose="020B0402020203020204" pitchFamily="34" charset="77"/>
              </a:rPr>
              <a:t>Influenced by many social constructs</a:t>
            </a:r>
          </a:p>
          <a:p>
            <a:pPr>
              <a:lnSpc>
                <a:spcPct val="120000"/>
              </a:lnSpc>
            </a:pPr>
            <a:r>
              <a:rPr lang="en-US" sz="2400" b="1" dirty="0">
                <a:solidFill>
                  <a:schemeClr val="accent5">
                    <a:lumMod val="50000"/>
                  </a:schemeClr>
                </a:solidFill>
                <a:latin typeface="Avenir Light" panose="020B0402020203020204" pitchFamily="34" charset="77"/>
              </a:rPr>
              <a:t>Incredibly nuanced</a:t>
            </a:r>
          </a:p>
          <a:p>
            <a:pPr>
              <a:lnSpc>
                <a:spcPct val="120000"/>
              </a:lnSpc>
            </a:pPr>
            <a:r>
              <a:rPr lang="en-US" sz="2400" b="1" dirty="0">
                <a:solidFill>
                  <a:schemeClr val="accent5">
                    <a:lumMod val="50000"/>
                  </a:schemeClr>
                </a:solidFill>
                <a:latin typeface="Avenir Light" panose="020B0402020203020204" pitchFamily="34" charset="77"/>
              </a:rPr>
              <a:t>Language forms capture multi-dimensions</a:t>
            </a:r>
          </a:p>
          <a:p>
            <a:pPr>
              <a:lnSpc>
                <a:spcPct val="120000"/>
              </a:lnSpc>
            </a:pPr>
            <a:r>
              <a:rPr lang="en-US" sz="2400" b="1" dirty="0">
                <a:solidFill>
                  <a:schemeClr val="accent5">
                    <a:lumMod val="50000"/>
                  </a:schemeClr>
                </a:solidFill>
                <a:latin typeface="Avenir Light" panose="020B0402020203020204" pitchFamily="34" charset="77"/>
              </a:rPr>
              <a:t>Language evolves over time</a:t>
            </a:r>
          </a:p>
          <a:p>
            <a:pPr>
              <a:lnSpc>
                <a:spcPct val="120000"/>
              </a:lnSpc>
            </a:pPr>
            <a:endParaRPr lang="en-US" sz="2400" b="1" dirty="0">
              <a:solidFill>
                <a:schemeClr val="accent5">
                  <a:lumMod val="50000"/>
                </a:schemeClr>
              </a:solidFill>
              <a:latin typeface="Avenir Light" panose="020B0402020203020204" pitchFamily="34" charset="77"/>
            </a:endParaRPr>
          </a:p>
          <a:p>
            <a:pPr>
              <a:lnSpc>
                <a:spcPct val="120000"/>
              </a:lnSpc>
            </a:pPr>
            <a:endParaRPr lang="en-US" sz="2400" b="1" dirty="0">
              <a:solidFill>
                <a:schemeClr val="accent5">
                  <a:lumMod val="50000"/>
                </a:schemeClr>
              </a:solidFill>
              <a:latin typeface="Avenir Light" panose="020B0402020203020204" pitchFamily="34" charset="77"/>
            </a:endParaRPr>
          </a:p>
        </p:txBody>
      </p:sp>
      <p:pic>
        <p:nvPicPr>
          <p:cNvPr id="9" name="Picture 2">
            <a:extLst>
              <a:ext uri="{FF2B5EF4-FFF2-40B4-BE49-F238E27FC236}">
                <a16:creationId xmlns:a16="http://schemas.microsoft.com/office/drawing/2014/main" id="{A60D407B-17C5-BD45-AF76-0E839E2B8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06" y="3174843"/>
            <a:ext cx="4445000" cy="2413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A2D7817F-6C74-1A49-B450-51ED41131990}"/>
              </a:ext>
            </a:extLst>
          </p:cNvPr>
          <p:cNvSpPr txBox="1">
            <a:spLocks/>
          </p:cNvSpPr>
          <p:nvPr/>
        </p:nvSpPr>
        <p:spPr>
          <a:xfrm>
            <a:off x="1417361" y="6353861"/>
            <a:ext cx="9399662" cy="367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400" dirty="0">
                <a:solidFill>
                  <a:srgbClr val="FF0000"/>
                </a:solidFill>
                <a:latin typeface="Avenir Light" panose="020B0402020203020204" pitchFamily="34" charset="77"/>
              </a:rPr>
              <a:t>Slide adapted from or inspired by Chris Manning and Richard </a:t>
            </a:r>
            <a:r>
              <a:rPr lang="en-US" sz="1400" dirty="0" err="1">
                <a:solidFill>
                  <a:srgbClr val="FF0000"/>
                </a:solidFill>
                <a:latin typeface="Avenir Light" panose="020B0402020203020204" pitchFamily="34" charset="77"/>
              </a:rPr>
              <a:t>Socher</a:t>
            </a:r>
            <a:endParaRPr lang="en-US" sz="1400" dirty="0">
              <a:solidFill>
                <a:srgbClr val="FF0000"/>
              </a:solidFill>
              <a:latin typeface="Avenir Light" panose="020B0402020203020204" pitchFamily="34" charset="77"/>
            </a:endParaRPr>
          </a:p>
        </p:txBody>
      </p:sp>
    </p:spTree>
    <p:extLst>
      <p:ext uri="{BB962C8B-B14F-4D97-AF65-F5344CB8AC3E}">
        <p14:creationId xmlns:p14="http://schemas.microsoft.com/office/powerpoint/2010/main" val="2818548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7" y="277465"/>
            <a:ext cx="2357244" cy="750215"/>
          </a:xfrm>
        </p:spPr>
        <p:txBody>
          <a:bodyPr/>
          <a:lstStyle/>
          <a:p>
            <a:r>
              <a:rPr lang="en-US" b="1" dirty="0">
                <a:solidFill>
                  <a:srgbClr val="C00000"/>
                </a:solidFill>
              </a:rPr>
              <a:t>Language</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58</a:t>
            </a:fld>
            <a:endParaRPr lang="en-US"/>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1709407" cy="9365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11" name="Content Placeholder 2">
            <a:extLst>
              <a:ext uri="{FF2B5EF4-FFF2-40B4-BE49-F238E27FC236}">
                <a16:creationId xmlns:a16="http://schemas.microsoft.com/office/drawing/2014/main" id="{0C5836AF-5BE3-A14D-82FE-0FB491E80344}"/>
              </a:ext>
            </a:extLst>
          </p:cNvPr>
          <p:cNvSpPr txBox="1">
            <a:spLocks/>
          </p:cNvSpPr>
          <p:nvPr/>
        </p:nvSpPr>
        <p:spPr>
          <a:xfrm>
            <a:off x="678873" y="1108360"/>
            <a:ext cx="10792691" cy="734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latin typeface="Avenir Light" panose="020B0402020203020204" pitchFamily="34" charset="77"/>
              </a:rPr>
              <a:t>Language is constructed to convey speaker’s/writer’s </a:t>
            </a:r>
            <a:r>
              <a:rPr lang="en-US" b="1" u="sng" dirty="0">
                <a:latin typeface="Avenir Light" panose="020B0402020203020204" pitchFamily="34" charset="77"/>
              </a:rPr>
              <a:t>meaning</a:t>
            </a:r>
          </a:p>
        </p:txBody>
      </p:sp>
      <p:sp>
        <p:nvSpPr>
          <p:cNvPr id="12" name="Content Placeholder 2">
            <a:extLst>
              <a:ext uri="{FF2B5EF4-FFF2-40B4-BE49-F238E27FC236}">
                <a16:creationId xmlns:a16="http://schemas.microsoft.com/office/drawing/2014/main" id="{54AAA874-B451-3F42-9E44-CD14C70834A7}"/>
              </a:ext>
            </a:extLst>
          </p:cNvPr>
          <p:cNvSpPr txBox="1">
            <a:spLocks/>
          </p:cNvSpPr>
          <p:nvPr/>
        </p:nvSpPr>
        <p:spPr>
          <a:xfrm>
            <a:off x="1285468" y="1777018"/>
            <a:ext cx="9940635" cy="1943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b="1" dirty="0">
                <a:solidFill>
                  <a:schemeClr val="accent5">
                    <a:lumMod val="50000"/>
                  </a:schemeClr>
                </a:solidFill>
                <a:latin typeface="Avenir Light" panose="020B0402020203020204" pitchFamily="34" charset="77"/>
              </a:rPr>
              <a:t>More than an environmental, survival signal</a:t>
            </a:r>
          </a:p>
          <a:p>
            <a:pPr>
              <a:lnSpc>
                <a:spcPct val="120000"/>
              </a:lnSpc>
            </a:pPr>
            <a:r>
              <a:rPr lang="en-US" sz="2400" b="1" dirty="0">
                <a:solidFill>
                  <a:schemeClr val="accent5">
                    <a:lumMod val="50000"/>
                  </a:schemeClr>
                </a:solidFill>
                <a:latin typeface="Avenir Light" panose="020B0402020203020204" pitchFamily="34" charset="77"/>
              </a:rPr>
              <a:t>Encodes complex information yet simple enough for babies to quickly learn</a:t>
            </a:r>
          </a:p>
        </p:txBody>
      </p:sp>
      <p:sp>
        <p:nvSpPr>
          <p:cNvPr id="14" name="Content Placeholder 2">
            <a:extLst>
              <a:ext uri="{FF2B5EF4-FFF2-40B4-BE49-F238E27FC236}">
                <a16:creationId xmlns:a16="http://schemas.microsoft.com/office/drawing/2014/main" id="{00B04E7B-2B88-9A44-AB32-CAD6E347BCC3}"/>
              </a:ext>
            </a:extLst>
          </p:cNvPr>
          <p:cNvSpPr txBox="1">
            <a:spLocks/>
          </p:cNvSpPr>
          <p:nvPr/>
        </p:nvSpPr>
        <p:spPr>
          <a:xfrm>
            <a:off x="433412" y="3822115"/>
            <a:ext cx="10792691" cy="734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latin typeface="Avenir Light" panose="020B0402020203020204" pitchFamily="34" charset="77"/>
              </a:rPr>
              <a:t>A discrete, symbolic communication system</a:t>
            </a:r>
            <a:endParaRPr lang="en-US" b="1" u="sng" dirty="0">
              <a:latin typeface="Avenir Light" panose="020B0402020203020204" pitchFamily="34" charset="77"/>
            </a:endParaRPr>
          </a:p>
        </p:txBody>
      </p:sp>
      <p:sp>
        <p:nvSpPr>
          <p:cNvPr id="16" name="Content Placeholder 2">
            <a:extLst>
              <a:ext uri="{FF2B5EF4-FFF2-40B4-BE49-F238E27FC236}">
                <a16:creationId xmlns:a16="http://schemas.microsoft.com/office/drawing/2014/main" id="{2803EE12-B0DB-F24C-9F51-9C16A73BDE58}"/>
              </a:ext>
            </a:extLst>
          </p:cNvPr>
          <p:cNvSpPr txBox="1">
            <a:spLocks/>
          </p:cNvSpPr>
          <p:nvPr/>
        </p:nvSpPr>
        <p:spPr>
          <a:xfrm>
            <a:off x="1170710" y="4487980"/>
            <a:ext cx="10300854" cy="23335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b="1" dirty="0">
                <a:solidFill>
                  <a:schemeClr val="accent5">
                    <a:lumMod val="50000"/>
                  </a:schemeClr>
                </a:solidFill>
                <a:latin typeface="Avenir Light" panose="020B0402020203020204" pitchFamily="34" charset="77"/>
              </a:rPr>
              <a:t>Lexicographic representation (i.e., characters that comprise a word) embody real-world constructs</a:t>
            </a:r>
          </a:p>
          <a:p>
            <a:pPr>
              <a:lnSpc>
                <a:spcPct val="120000"/>
              </a:lnSpc>
            </a:pPr>
            <a:r>
              <a:rPr lang="en-US" sz="2400" b="1" dirty="0">
                <a:solidFill>
                  <a:schemeClr val="accent5">
                    <a:lumMod val="50000"/>
                  </a:schemeClr>
                </a:solidFill>
                <a:latin typeface="Avenir Light" panose="020B0402020203020204" pitchFamily="34" charset="77"/>
              </a:rPr>
              <a:t>Nuanced </a:t>
            </a:r>
            <a:r>
              <a:rPr lang="en-US" sz="2400" dirty="0">
                <a:latin typeface="Avenir Light" panose="020B0402020203020204" pitchFamily="34" charset="77"/>
              </a:rPr>
              <a:t>(e.g., ”Sure, whatever”, “Yes”, “</a:t>
            </a:r>
            <a:r>
              <a:rPr lang="en-US" sz="2400" dirty="0" err="1">
                <a:latin typeface="Avenir Light" panose="020B0402020203020204" pitchFamily="34" charset="77"/>
              </a:rPr>
              <a:t>Yesss</a:t>
            </a:r>
            <a:r>
              <a:rPr lang="en-US" sz="2400" dirty="0">
                <a:latin typeface="Avenir Light" panose="020B0402020203020204" pitchFamily="34" charset="77"/>
              </a:rPr>
              <a:t>”, “Yes?”, “Yes!”, </a:t>
            </a:r>
            <a:r>
              <a:rPr lang="en-US" sz="2400" dirty="0" err="1">
                <a:latin typeface="Avenir Light" panose="020B0402020203020204" pitchFamily="34" charset="77"/>
              </a:rPr>
              <a:t>Niiice</a:t>
            </a:r>
            <a:r>
              <a:rPr lang="en-US" sz="2400" dirty="0">
                <a:latin typeface="Avenir Light" panose="020B0402020203020204" pitchFamily="34" charset="77"/>
              </a:rPr>
              <a:t>)</a:t>
            </a:r>
          </a:p>
        </p:txBody>
      </p:sp>
      <p:sp>
        <p:nvSpPr>
          <p:cNvPr id="17" name="Content Placeholder 2">
            <a:extLst>
              <a:ext uri="{FF2B5EF4-FFF2-40B4-BE49-F238E27FC236}">
                <a16:creationId xmlns:a16="http://schemas.microsoft.com/office/drawing/2014/main" id="{819202FF-5B20-8E48-95A0-1A4A116BDA01}"/>
              </a:ext>
            </a:extLst>
          </p:cNvPr>
          <p:cNvSpPr txBox="1">
            <a:spLocks/>
          </p:cNvSpPr>
          <p:nvPr/>
        </p:nvSpPr>
        <p:spPr>
          <a:xfrm>
            <a:off x="1408276" y="6490386"/>
            <a:ext cx="9399662" cy="367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400" dirty="0">
                <a:solidFill>
                  <a:srgbClr val="FF0000"/>
                </a:solidFill>
                <a:latin typeface="Avenir Light" panose="020B0402020203020204" pitchFamily="34" charset="77"/>
              </a:rPr>
              <a:t>Slide adapted from or inspired by Chris Manning and Richard </a:t>
            </a:r>
            <a:r>
              <a:rPr lang="en-US" sz="1400" dirty="0" err="1">
                <a:solidFill>
                  <a:srgbClr val="FF0000"/>
                </a:solidFill>
                <a:latin typeface="Avenir Light" panose="020B0402020203020204" pitchFamily="34" charset="77"/>
              </a:rPr>
              <a:t>Socher</a:t>
            </a:r>
            <a:endParaRPr lang="en-US" sz="1400" dirty="0">
              <a:solidFill>
                <a:srgbClr val="FF0000"/>
              </a:solidFill>
              <a:latin typeface="Avenir Light" panose="020B0402020203020204" pitchFamily="34" charset="77"/>
            </a:endParaRPr>
          </a:p>
        </p:txBody>
      </p:sp>
    </p:spTree>
    <p:extLst>
      <p:ext uri="{BB962C8B-B14F-4D97-AF65-F5344CB8AC3E}">
        <p14:creationId xmlns:p14="http://schemas.microsoft.com/office/powerpoint/2010/main" val="3044095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7" y="277465"/>
            <a:ext cx="2357244" cy="750215"/>
          </a:xfrm>
        </p:spPr>
        <p:txBody>
          <a:bodyPr/>
          <a:lstStyle/>
          <a:p>
            <a:r>
              <a:rPr lang="en-US" b="1" dirty="0">
                <a:solidFill>
                  <a:srgbClr val="C00000"/>
                </a:solidFill>
              </a:rPr>
              <a:t>Language</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59</a:t>
            </a:fld>
            <a:endParaRPr lang="en-US"/>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6"/>
            <a:ext cx="1709407" cy="9365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17" name="Content Placeholder 2">
            <a:extLst>
              <a:ext uri="{FF2B5EF4-FFF2-40B4-BE49-F238E27FC236}">
                <a16:creationId xmlns:a16="http://schemas.microsoft.com/office/drawing/2014/main" id="{819202FF-5B20-8E48-95A0-1A4A116BDA01}"/>
              </a:ext>
            </a:extLst>
          </p:cNvPr>
          <p:cNvSpPr txBox="1">
            <a:spLocks/>
          </p:cNvSpPr>
          <p:nvPr/>
        </p:nvSpPr>
        <p:spPr>
          <a:xfrm>
            <a:off x="1408276" y="6490386"/>
            <a:ext cx="9399662" cy="367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400" dirty="0">
                <a:solidFill>
                  <a:srgbClr val="FF0000"/>
                </a:solidFill>
                <a:latin typeface="Avenir Light" panose="020B0402020203020204" pitchFamily="34" charset="77"/>
              </a:rPr>
              <a:t>Slide adapted from or inspired by Chris Manning and Richard </a:t>
            </a:r>
            <a:r>
              <a:rPr lang="en-US" sz="1400" dirty="0" err="1">
                <a:solidFill>
                  <a:srgbClr val="FF0000"/>
                </a:solidFill>
                <a:latin typeface="Avenir Light" panose="020B0402020203020204" pitchFamily="34" charset="77"/>
              </a:rPr>
              <a:t>Socher</a:t>
            </a:r>
            <a:endParaRPr lang="en-US" sz="1400" dirty="0">
              <a:solidFill>
                <a:srgbClr val="FF0000"/>
              </a:solidFill>
              <a:latin typeface="Avenir Light" panose="020B0402020203020204" pitchFamily="34" charset="77"/>
            </a:endParaRPr>
          </a:p>
        </p:txBody>
      </p:sp>
      <p:pic>
        <p:nvPicPr>
          <p:cNvPr id="10" name="Picture 2">
            <a:extLst>
              <a:ext uri="{FF2B5EF4-FFF2-40B4-BE49-F238E27FC236}">
                <a16:creationId xmlns:a16="http://schemas.microsoft.com/office/drawing/2014/main" id="{3EF52897-6813-2148-BD4E-40D00A831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378" y="2239281"/>
            <a:ext cx="5973167" cy="38161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coustic Signal Stock Illustrations – 912 Acoustic Signal Stock  Illustrations, Vectors &amp; Clipart - Dreamstime">
            <a:extLst>
              <a:ext uri="{FF2B5EF4-FFF2-40B4-BE49-F238E27FC236}">
                <a16:creationId xmlns:a16="http://schemas.microsoft.com/office/drawing/2014/main" id="{086DCB58-3A8B-514E-8061-BA3854CBD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09" y="2629726"/>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C955F28-1B56-B445-A70A-62E03BF1BCBE}"/>
              </a:ext>
            </a:extLst>
          </p:cNvPr>
          <p:cNvPicPr>
            <a:picLocks noChangeAspect="1"/>
          </p:cNvPicPr>
          <p:nvPr/>
        </p:nvPicPr>
        <p:blipFill>
          <a:blip r:embed="rId5"/>
          <a:stretch>
            <a:fillRect/>
          </a:stretch>
        </p:blipFill>
        <p:spPr>
          <a:xfrm>
            <a:off x="8721673" y="2807526"/>
            <a:ext cx="3060700" cy="2679700"/>
          </a:xfrm>
          <a:prstGeom prst="rect">
            <a:avLst/>
          </a:prstGeom>
        </p:spPr>
      </p:pic>
      <p:sp>
        <p:nvSpPr>
          <p:cNvPr id="20" name="Content Placeholder 2">
            <a:extLst>
              <a:ext uri="{FF2B5EF4-FFF2-40B4-BE49-F238E27FC236}">
                <a16:creationId xmlns:a16="http://schemas.microsoft.com/office/drawing/2014/main" id="{0E0B995A-5C71-8D43-A6C0-D6032FA196E3}"/>
              </a:ext>
            </a:extLst>
          </p:cNvPr>
          <p:cNvSpPr txBox="1">
            <a:spLocks/>
          </p:cNvSpPr>
          <p:nvPr/>
        </p:nvSpPr>
        <p:spPr>
          <a:xfrm>
            <a:off x="505692" y="1108360"/>
            <a:ext cx="11457708" cy="148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latin typeface="Avenir Light" panose="020B0402020203020204" pitchFamily="34" charset="77"/>
              </a:rPr>
              <a:t>Language </a:t>
            </a:r>
            <a:r>
              <a:rPr lang="en-US" b="1" dirty="0">
                <a:solidFill>
                  <a:srgbClr val="C00000"/>
                </a:solidFill>
                <a:latin typeface="Avenir Light" panose="020B0402020203020204" pitchFamily="34" charset="77"/>
              </a:rPr>
              <a:t>symbols</a:t>
            </a:r>
            <a:r>
              <a:rPr lang="en-US" b="1" dirty="0">
                <a:latin typeface="Avenir Light" panose="020B0402020203020204" pitchFamily="34" charset="77"/>
              </a:rPr>
              <a:t> are encoded as continuous communication signals, and are invariant across different encodings (</a:t>
            </a:r>
            <a:r>
              <a:rPr lang="en-US" b="1" dirty="0">
                <a:solidFill>
                  <a:srgbClr val="C00000"/>
                </a:solidFill>
                <a:latin typeface="Avenir Light" panose="020B0402020203020204" pitchFamily="34" charset="77"/>
              </a:rPr>
              <a:t>same underlying concept, different surface forms</a:t>
            </a:r>
            <a:r>
              <a:rPr lang="en-US" b="1" dirty="0">
                <a:latin typeface="Avenir Light" panose="020B0402020203020204" pitchFamily="34" charset="77"/>
              </a:rPr>
              <a:t>)</a:t>
            </a:r>
          </a:p>
        </p:txBody>
      </p:sp>
    </p:spTree>
    <p:extLst>
      <p:ext uri="{BB962C8B-B14F-4D97-AF65-F5344CB8AC3E}">
        <p14:creationId xmlns:p14="http://schemas.microsoft.com/office/powerpoint/2010/main" val="1023910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What is this course?</a:t>
            </a:r>
          </a:p>
        </p:txBody>
      </p:sp>
      <p:sp>
        <p:nvSpPr>
          <p:cNvPr id="25" name="Content Placeholder 2">
            <a:extLst>
              <a:ext uri="{FF2B5EF4-FFF2-40B4-BE49-F238E27FC236}">
                <a16:creationId xmlns:a16="http://schemas.microsoft.com/office/drawing/2014/main" id="{72689F53-65B1-6845-9EEA-F9AFC149B62E}"/>
              </a:ext>
            </a:extLst>
          </p:cNvPr>
          <p:cNvSpPr txBox="1">
            <a:spLocks/>
          </p:cNvSpPr>
          <p:nvPr/>
        </p:nvSpPr>
        <p:spPr>
          <a:xfrm>
            <a:off x="1181099" y="1290098"/>
            <a:ext cx="9829801" cy="28570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2400" dirty="0">
              <a:latin typeface="Avenir Light" panose="020B0402020203020204" pitchFamily="34" charset="77"/>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44DE1E3-3F33-B84A-9C0D-15AC9A26A9C7}"/>
              </a:ext>
            </a:extLst>
          </p:cNvPr>
          <p:cNvSpPr>
            <a:spLocks noGrp="1"/>
          </p:cNvSpPr>
          <p:nvPr>
            <p:ph idx="1"/>
          </p:nvPr>
        </p:nvSpPr>
        <p:spPr>
          <a:xfrm>
            <a:off x="1389903" y="1560050"/>
            <a:ext cx="9829801" cy="795813"/>
          </a:xfrm>
        </p:spPr>
        <p:txBody>
          <a:bodyPr>
            <a:noAutofit/>
          </a:bodyPr>
          <a:lstStyle/>
          <a:p>
            <a:pPr marL="0" indent="0">
              <a:lnSpc>
                <a:spcPct val="150000"/>
              </a:lnSpc>
              <a:buNone/>
            </a:pPr>
            <a:r>
              <a:rPr lang="en-US" dirty="0">
                <a:latin typeface="Avenir Light" panose="020B0402020203020204" pitchFamily="34" charset="77"/>
              </a:rPr>
              <a:t>Our digital world is inundated with data, most textual data</a:t>
            </a:r>
          </a:p>
        </p:txBody>
      </p:sp>
      <p:sp>
        <p:nvSpPr>
          <p:cNvPr id="8" name="Content Placeholder 2">
            <a:extLst>
              <a:ext uri="{FF2B5EF4-FFF2-40B4-BE49-F238E27FC236}">
                <a16:creationId xmlns:a16="http://schemas.microsoft.com/office/drawing/2014/main" id="{113F1876-567E-A14D-B2CB-7C26F9EDD684}"/>
              </a:ext>
            </a:extLst>
          </p:cNvPr>
          <p:cNvSpPr txBox="1">
            <a:spLocks/>
          </p:cNvSpPr>
          <p:nvPr/>
        </p:nvSpPr>
        <p:spPr>
          <a:xfrm>
            <a:off x="850394" y="5204243"/>
            <a:ext cx="2170339" cy="513324"/>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rgbClr val="C00000"/>
                </a:solidFill>
                <a:latin typeface="Avenir Light" panose="020B0402020203020204" pitchFamily="34" charset="77"/>
              </a:rPr>
              <a:t>62B pages</a:t>
            </a:r>
          </a:p>
        </p:txBody>
      </p:sp>
      <p:sp>
        <p:nvSpPr>
          <p:cNvPr id="9" name="Content Placeholder 2">
            <a:extLst>
              <a:ext uri="{FF2B5EF4-FFF2-40B4-BE49-F238E27FC236}">
                <a16:creationId xmlns:a16="http://schemas.microsoft.com/office/drawing/2014/main" id="{C6C34E81-BD64-A344-878C-8FE39E1A78B1}"/>
              </a:ext>
            </a:extLst>
          </p:cNvPr>
          <p:cNvSpPr txBox="1">
            <a:spLocks/>
          </p:cNvSpPr>
          <p:nvPr/>
        </p:nvSpPr>
        <p:spPr>
          <a:xfrm>
            <a:off x="3452254" y="5081155"/>
            <a:ext cx="2425613" cy="61823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rgbClr val="C00000"/>
                </a:solidFill>
                <a:latin typeface="Avenir Light" panose="020B0402020203020204" pitchFamily="34" charset="77"/>
              </a:rPr>
              <a:t>500M tweets/day</a:t>
            </a:r>
          </a:p>
        </p:txBody>
      </p:sp>
      <p:sp>
        <p:nvSpPr>
          <p:cNvPr id="11" name="Content Placeholder 2">
            <a:extLst>
              <a:ext uri="{FF2B5EF4-FFF2-40B4-BE49-F238E27FC236}">
                <a16:creationId xmlns:a16="http://schemas.microsoft.com/office/drawing/2014/main" id="{E2FAEE2B-410F-FB40-8B6D-B7C25814B3C1}"/>
              </a:ext>
            </a:extLst>
          </p:cNvPr>
          <p:cNvSpPr txBox="1">
            <a:spLocks/>
          </p:cNvSpPr>
          <p:nvPr/>
        </p:nvSpPr>
        <p:spPr>
          <a:xfrm>
            <a:off x="5877867" y="5175701"/>
            <a:ext cx="2576996" cy="541866"/>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rgbClr val="C00000"/>
                </a:solidFill>
                <a:latin typeface="Avenir Light" panose="020B0402020203020204" pitchFamily="34" charset="77"/>
              </a:rPr>
              <a:t>360M user pages</a:t>
            </a:r>
          </a:p>
        </p:txBody>
      </p:sp>
      <p:pic>
        <p:nvPicPr>
          <p:cNvPr id="12" name="Picture 11">
            <a:extLst>
              <a:ext uri="{FF2B5EF4-FFF2-40B4-BE49-F238E27FC236}">
                <a16:creationId xmlns:a16="http://schemas.microsoft.com/office/drawing/2014/main" id="{A2C6C222-2F84-E64A-BE6C-EF6D6408816E}"/>
              </a:ext>
            </a:extLst>
          </p:cNvPr>
          <p:cNvPicPr>
            <a:picLocks noChangeAspect="1"/>
          </p:cNvPicPr>
          <p:nvPr/>
        </p:nvPicPr>
        <p:blipFill>
          <a:blip r:embed="rId2"/>
          <a:stretch>
            <a:fillRect/>
          </a:stretch>
        </p:blipFill>
        <p:spPr>
          <a:xfrm>
            <a:off x="4192276" y="3822727"/>
            <a:ext cx="1279583" cy="1041400"/>
          </a:xfrm>
          <a:prstGeom prst="rect">
            <a:avLst/>
          </a:prstGeom>
        </p:spPr>
      </p:pic>
      <p:pic>
        <p:nvPicPr>
          <p:cNvPr id="14" name="Picture 13">
            <a:extLst>
              <a:ext uri="{FF2B5EF4-FFF2-40B4-BE49-F238E27FC236}">
                <a16:creationId xmlns:a16="http://schemas.microsoft.com/office/drawing/2014/main" id="{16905FEB-FB11-9B49-B30A-2DE74E968C96}"/>
              </a:ext>
            </a:extLst>
          </p:cNvPr>
          <p:cNvPicPr>
            <a:picLocks noChangeAspect="1"/>
          </p:cNvPicPr>
          <p:nvPr/>
        </p:nvPicPr>
        <p:blipFill>
          <a:blip r:embed="rId3"/>
          <a:stretch>
            <a:fillRect/>
          </a:stretch>
        </p:blipFill>
        <p:spPr>
          <a:xfrm>
            <a:off x="972295" y="3822727"/>
            <a:ext cx="2315366" cy="1258428"/>
          </a:xfrm>
          <a:prstGeom prst="rect">
            <a:avLst/>
          </a:prstGeom>
        </p:spPr>
      </p:pic>
      <p:pic>
        <p:nvPicPr>
          <p:cNvPr id="15" name="Picture 14">
            <a:extLst>
              <a:ext uri="{FF2B5EF4-FFF2-40B4-BE49-F238E27FC236}">
                <a16:creationId xmlns:a16="http://schemas.microsoft.com/office/drawing/2014/main" id="{C0931E47-4A01-5E4F-9F29-2CC85AEA3EB4}"/>
              </a:ext>
            </a:extLst>
          </p:cNvPr>
          <p:cNvPicPr>
            <a:picLocks noChangeAspect="1"/>
          </p:cNvPicPr>
          <p:nvPr/>
        </p:nvPicPr>
        <p:blipFill>
          <a:blip r:embed="rId4"/>
          <a:stretch>
            <a:fillRect/>
          </a:stretch>
        </p:blipFill>
        <p:spPr>
          <a:xfrm>
            <a:off x="8216459" y="4180170"/>
            <a:ext cx="3680600" cy="541866"/>
          </a:xfrm>
          <a:prstGeom prst="rect">
            <a:avLst/>
          </a:prstGeom>
        </p:spPr>
      </p:pic>
      <p:pic>
        <p:nvPicPr>
          <p:cNvPr id="16" name="Picture 15">
            <a:extLst>
              <a:ext uri="{FF2B5EF4-FFF2-40B4-BE49-F238E27FC236}">
                <a16:creationId xmlns:a16="http://schemas.microsoft.com/office/drawing/2014/main" id="{EBDFF64D-075A-8342-BC71-F68CD27AB7B9}"/>
              </a:ext>
            </a:extLst>
          </p:cNvPr>
          <p:cNvPicPr>
            <a:picLocks noChangeAspect="1"/>
          </p:cNvPicPr>
          <p:nvPr/>
        </p:nvPicPr>
        <p:blipFill>
          <a:blip r:embed="rId5"/>
          <a:stretch>
            <a:fillRect/>
          </a:stretch>
        </p:blipFill>
        <p:spPr>
          <a:xfrm>
            <a:off x="6376475" y="3822727"/>
            <a:ext cx="1193214" cy="1128522"/>
          </a:xfrm>
          <a:prstGeom prst="rect">
            <a:avLst/>
          </a:prstGeom>
        </p:spPr>
      </p:pic>
      <p:sp>
        <p:nvSpPr>
          <p:cNvPr id="17" name="Content Placeholder 2">
            <a:extLst>
              <a:ext uri="{FF2B5EF4-FFF2-40B4-BE49-F238E27FC236}">
                <a16:creationId xmlns:a16="http://schemas.microsoft.com/office/drawing/2014/main" id="{7DA49B9B-BB1D-4642-905B-A95759D0F978}"/>
              </a:ext>
            </a:extLst>
          </p:cNvPr>
          <p:cNvSpPr txBox="1">
            <a:spLocks/>
          </p:cNvSpPr>
          <p:nvPr/>
        </p:nvSpPr>
        <p:spPr>
          <a:xfrm>
            <a:off x="8615309" y="5141449"/>
            <a:ext cx="2882900" cy="57250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rgbClr val="C00000"/>
                </a:solidFill>
                <a:latin typeface="Avenir Light" panose="020B0402020203020204" pitchFamily="34" charset="77"/>
              </a:rPr>
              <a:t>13M articles</a:t>
            </a:r>
          </a:p>
        </p:txBody>
      </p:sp>
      <p:sp>
        <p:nvSpPr>
          <p:cNvPr id="18" name="Slide Number Placeholder 9">
            <a:extLst>
              <a:ext uri="{FF2B5EF4-FFF2-40B4-BE49-F238E27FC236}">
                <a16:creationId xmlns:a16="http://schemas.microsoft.com/office/drawing/2014/main" id="{EE21D802-98ED-284E-8ECC-D47A6325A238}"/>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a:t>
            </a:fld>
            <a:endParaRPr lang="en-US"/>
          </a:p>
        </p:txBody>
      </p:sp>
    </p:spTree>
    <p:extLst>
      <p:ext uri="{BB962C8B-B14F-4D97-AF65-F5344CB8AC3E}">
        <p14:creationId xmlns:p14="http://schemas.microsoft.com/office/powerpoint/2010/main" val="849770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3563743" cy="750215"/>
          </a:xfrm>
        </p:spPr>
        <p:txBody>
          <a:bodyPr/>
          <a:lstStyle/>
          <a:p>
            <a:r>
              <a:rPr lang="en-US" b="1" dirty="0">
                <a:solidFill>
                  <a:srgbClr val="C00000"/>
                </a:solidFill>
              </a:rPr>
              <a:t>Language is funny</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60</a:t>
            </a:fld>
            <a:endParaRPr lang="en-US"/>
          </a:p>
        </p:txBody>
      </p:sp>
      <p:sp>
        <p:nvSpPr>
          <p:cNvPr id="13" name="Rectangle 12">
            <a:extLst>
              <a:ext uri="{FF2B5EF4-FFF2-40B4-BE49-F238E27FC236}">
                <a16:creationId xmlns:a16="http://schemas.microsoft.com/office/drawing/2014/main" id="{2D26D248-0AC7-5A40-B0F8-88F4BE4B76D7}"/>
              </a:ext>
            </a:extLst>
          </p:cNvPr>
          <p:cNvSpPr/>
          <p:nvPr/>
        </p:nvSpPr>
        <p:spPr>
          <a:xfrm>
            <a:off x="754393" y="789057"/>
            <a:ext cx="2943312" cy="77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10" name="Subtitle 2">
            <a:extLst>
              <a:ext uri="{FF2B5EF4-FFF2-40B4-BE49-F238E27FC236}">
                <a16:creationId xmlns:a16="http://schemas.microsoft.com/office/drawing/2014/main" id="{CBD1F48E-5E9B-2143-B578-69E425353546}"/>
              </a:ext>
            </a:extLst>
          </p:cNvPr>
          <p:cNvSpPr txBox="1">
            <a:spLocks/>
          </p:cNvSpPr>
          <p:nvPr/>
        </p:nvSpPr>
        <p:spPr>
          <a:xfrm>
            <a:off x="808529" y="1245075"/>
            <a:ext cx="10151914" cy="5155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500"/>
              </a:spcBef>
              <a:buNone/>
            </a:pPr>
            <a:r>
              <a:rPr lang="en-US" sz="2400" dirty="0">
                <a:solidFill>
                  <a:schemeClr val="bg2">
                    <a:lumMod val="25000"/>
                  </a:schemeClr>
                </a:solidFill>
                <a:latin typeface="Avenir Medium" panose="02000503020000020003" pitchFamily="2" charset="0"/>
              </a:rPr>
              <a:t>“Red tape holds up new bridges”</a:t>
            </a:r>
          </a:p>
          <a:p>
            <a:pPr marL="0" indent="0">
              <a:lnSpc>
                <a:spcPct val="100000"/>
              </a:lnSpc>
              <a:spcBef>
                <a:spcPts val="1500"/>
              </a:spcBef>
              <a:buNone/>
            </a:pPr>
            <a:r>
              <a:rPr lang="en-US" sz="2400" dirty="0">
                <a:solidFill>
                  <a:schemeClr val="bg2">
                    <a:lumMod val="25000"/>
                  </a:schemeClr>
                </a:solidFill>
                <a:latin typeface="Avenir Medium" panose="02000503020000020003" pitchFamily="2" charset="0"/>
              </a:rPr>
              <a:t>“Hospitals are sued by 7 foot doctors”</a:t>
            </a:r>
          </a:p>
          <a:p>
            <a:pPr marL="0" indent="0">
              <a:lnSpc>
                <a:spcPct val="100000"/>
              </a:lnSpc>
              <a:spcBef>
                <a:spcPts val="1500"/>
              </a:spcBef>
              <a:buNone/>
            </a:pPr>
            <a:r>
              <a:rPr lang="en-US" sz="2400" dirty="0">
                <a:solidFill>
                  <a:schemeClr val="bg2">
                    <a:lumMod val="25000"/>
                  </a:schemeClr>
                </a:solidFill>
                <a:latin typeface="Avenir Medium" panose="02000503020000020003" pitchFamily="2" charset="0"/>
              </a:rPr>
              <a:t>“Local high school dropouts cut in half”</a:t>
            </a:r>
          </a:p>
          <a:p>
            <a:pPr marL="0" indent="0">
              <a:lnSpc>
                <a:spcPct val="100000"/>
              </a:lnSpc>
              <a:spcBef>
                <a:spcPts val="1500"/>
              </a:spcBef>
              <a:buNone/>
            </a:pPr>
            <a:r>
              <a:rPr lang="en-US" sz="2400" dirty="0">
                <a:solidFill>
                  <a:schemeClr val="bg2">
                    <a:lumMod val="25000"/>
                  </a:schemeClr>
                </a:solidFill>
                <a:latin typeface="Avenir Medium" panose="02000503020000020003" pitchFamily="2" charset="0"/>
              </a:rPr>
              <a:t>“Tesla crashed today”</a:t>
            </a:r>
          </a:p>
          <a:p>
            <a:pPr marL="0" indent="0">
              <a:lnSpc>
                <a:spcPct val="100000"/>
              </a:lnSpc>
              <a:spcBef>
                <a:spcPts val="1500"/>
              </a:spcBef>
              <a:buNone/>
            </a:pPr>
            <a:r>
              <a:rPr lang="en-US" sz="2400" dirty="0">
                <a:solidFill>
                  <a:schemeClr val="bg2">
                    <a:lumMod val="25000"/>
                  </a:schemeClr>
                </a:solidFill>
                <a:latin typeface="Avenir Medium" panose="02000503020000020003" pitchFamily="2" charset="0"/>
              </a:rPr>
              <a:t>“Obama announced that he will run again”</a:t>
            </a:r>
          </a:p>
          <a:p>
            <a:pPr marL="0" indent="0">
              <a:lnSpc>
                <a:spcPct val="100000"/>
              </a:lnSpc>
              <a:spcBef>
                <a:spcPts val="1500"/>
              </a:spcBef>
              <a:buNone/>
            </a:pPr>
            <a:r>
              <a:rPr lang="en-US" sz="2400" dirty="0">
                <a:solidFill>
                  <a:schemeClr val="bg2">
                    <a:lumMod val="25000"/>
                  </a:schemeClr>
                </a:solidFill>
                <a:latin typeface="Avenir Medium" panose="02000503020000020003" pitchFamily="2" charset="0"/>
              </a:rPr>
              <a:t>“Kipchoge announced that he will run again”</a:t>
            </a:r>
          </a:p>
          <a:p>
            <a:pPr marL="0" indent="0">
              <a:lnSpc>
                <a:spcPct val="100000"/>
              </a:lnSpc>
              <a:spcBef>
                <a:spcPts val="1500"/>
              </a:spcBef>
              <a:buNone/>
            </a:pPr>
            <a:r>
              <a:rPr lang="en-US" sz="2400" dirty="0">
                <a:solidFill>
                  <a:schemeClr val="bg2">
                    <a:lumMod val="25000"/>
                  </a:schemeClr>
                </a:solidFill>
                <a:latin typeface="Avenir Medium" panose="02000503020000020003" pitchFamily="2" charset="0"/>
              </a:rPr>
              <a:t>“She made him duck”</a:t>
            </a:r>
          </a:p>
          <a:p>
            <a:pPr marL="0" indent="0">
              <a:lnSpc>
                <a:spcPct val="100000"/>
              </a:lnSpc>
              <a:spcBef>
                <a:spcPts val="1500"/>
              </a:spcBef>
              <a:buNone/>
            </a:pPr>
            <a:r>
              <a:rPr lang="en-US" sz="2400" dirty="0">
                <a:solidFill>
                  <a:schemeClr val="bg2">
                    <a:lumMod val="25000"/>
                  </a:schemeClr>
                </a:solidFill>
                <a:latin typeface="Avenir Medium" panose="02000503020000020003" pitchFamily="2" charset="0"/>
              </a:rPr>
              <a:t>“Will you visit the bank across from the river bank? You can bank on it”</a:t>
            </a:r>
          </a:p>
          <a:p>
            <a:pPr marL="0" indent="0">
              <a:lnSpc>
                <a:spcPct val="100000"/>
              </a:lnSpc>
              <a:spcBef>
                <a:spcPts val="1500"/>
              </a:spcBef>
              <a:buNone/>
            </a:pPr>
            <a:r>
              <a:rPr lang="en-US" sz="2400" dirty="0">
                <a:solidFill>
                  <a:schemeClr val="bg2">
                    <a:lumMod val="25000"/>
                  </a:schemeClr>
                </a:solidFill>
                <a:latin typeface="Avenir Medium" panose="02000503020000020003" pitchFamily="2" charset="0"/>
              </a:rPr>
              <a:t>“Yes” vs “Yes.” vs “YES” vs “YES!” vs “YAS” vs “Yea”</a:t>
            </a:r>
          </a:p>
        </p:txBody>
      </p:sp>
    </p:spTree>
    <p:extLst>
      <p:ext uri="{BB962C8B-B14F-4D97-AF65-F5344CB8AC3E}">
        <p14:creationId xmlns:p14="http://schemas.microsoft.com/office/powerpoint/2010/main" val="654765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3563743" cy="750215"/>
          </a:xfrm>
        </p:spPr>
        <p:txBody>
          <a:bodyPr/>
          <a:lstStyle/>
          <a:p>
            <a:r>
              <a:rPr lang="en-US" b="1" dirty="0">
                <a:solidFill>
                  <a:srgbClr val="C00000"/>
                </a:solidFill>
              </a:rPr>
              <a:t>NLP: why</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61</a:t>
            </a:fld>
            <a:endParaRPr lang="en-US"/>
          </a:p>
        </p:txBody>
      </p:sp>
      <p:sp>
        <p:nvSpPr>
          <p:cNvPr id="6" name="Subtitle 2">
            <a:extLst>
              <a:ext uri="{FF2B5EF4-FFF2-40B4-BE49-F238E27FC236}">
                <a16:creationId xmlns:a16="http://schemas.microsoft.com/office/drawing/2014/main" id="{CAE20D59-0C8D-2642-B571-CEC46A7239E9}"/>
              </a:ext>
            </a:extLst>
          </p:cNvPr>
          <p:cNvSpPr txBox="1">
            <a:spLocks/>
          </p:cNvSpPr>
          <p:nvPr/>
        </p:nvSpPr>
        <p:spPr>
          <a:xfrm>
            <a:off x="1205737" y="1682054"/>
            <a:ext cx="9053385" cy="3493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dirty="0">
                <a:solidFill>
                  <a:schemeClr val="bg2">
                    <a:lumMod val="25000"/>
                  </a:schemeClr>
                </a:solidFill>
                <a:latin typeface="Avenir Medium" panose="02000503020000020003" pitchFamily="2" charset="0"/>
              </a:rPr>
              <a:t>The entire point of computers is to assist humans.</a:t>
            </a:r>
          </a:p>
          <a:p>
            <a:pPr marL="0" indent="0">
              <a:lnSpc>
                <a:spcPct val="150000"/>
              </a:lnSpc>
              <a:buNone/>
            </a:pPr>
            <a:r>
              <a:rPr lang="en-US" sz="2400" dirty="0">
                <a:solidFill>
                  <a:schemeClr val="bg2">
                    <a:lumMod val="25000"/>
                  </a:schemeClr>
                </a:solidFill>
                <a:latin typeface="Avenir Medium" panose="02000503020000020003" pitchFamily="2" charset="0"/>
              </a:rPr>
              <a:t>Having computers ”understand” our language and how we communicate as a species is a natural entry point and required step to significantly assisting us in our lives.</a:t>
            </a:r>
          </a:p>
        </p:txBody>
      </p:sp>
      <p:sp>
        <p:nvSpPr>
          <p:cNvPr id="7" name="Rectangle 6">
            <a:extLst>
              <a:ext uri="{FF2B5EF4-FFF2-40B4-BE49-F238E27FC236}">
                <a16:creationId xmlns:a16="http://schemas.microsoft.com/office/drawing/2014/main" id="{94567F9D-8E37-2F41-B147-50FEAE92DA1F}"/>
              </a:ext>
            </a:extLst>
          </p:cNvPr>
          <p:cNvSpPr/>
          <p:nvPr/>
        </p:nvSpPr>
        <p:spPr>
          <a:xfrm>
            <a:off x="754393" y="789057"/>
            <a:ext cx="2943312" cy="77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Tree>
    <p:extLst>
      <p:ext uri="{BB962C8B-B14F-4D97-AF65-F5344CB8AC3E}">
        <p14:creationId xmlns:p14="http://schemas.microsoft.com/office/powerpoint/2010/main" val="630833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62</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a:off x="2650360" y="710377"/>
            <a:ext cx="6125339" cy="77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Content Placeholder 2">
            <a:extLst>
              <a:ext uri="{FF2B5EF4-FFF2-40B4-BE49-F238E27FC236}">
                <a16:creationId xmlns:a16="http://schemas.microsoft.com/office/drawing/2014/main" id="{63B45803-D59B-5F41-B6B8-913CD8B6BB78}"/>
              </a:ext>
            </a:extLst>
          </p:cNvPr>
          <p:cNvSpPr txBox="1">
            <a:spLocks/>
          </p:cNvSpPr>
          <p:nvPr/>
        </p:nvSpPr>
        <p:spPr>
          <a:xfrm>
            <a:off x="1077684" y="1485373"/>
            <a:ext cx="5776827" cy="4369470"/>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t>Morphology</a:t>
            </a:r>
          </a:p>
          <a:p>
            <a:pPr>
              <a:spcBef>
                <a:spcPts val="1200"/>
              </a:spcBef>
            </a:pPr>
            <a:r>
              <a:rPr lang="en-US" sz="2000" dirty="0">
                <a:sym typeface="Wingdings" pitchFamily="2" charset="2"/>
              </a:rPr>
              <a:t>Word Segmentation</a:t>
            </a:r>
          </a:p>
          <a:p>
            <a:pPr>
              <a:spcBef>
                <a:spcPts val="1200"/>
              </a:spcBef>
            </a:pPr>
            <a:r>
              <a:rPr lang="en-US" sz="2000" dirty="0">
                <a:sym typeface="Wingdings" pitchFamily="2" charset="2"/>
              </a:rPr>
              <a:t>Part-of-Speech Tagging</a:t>
            </a:r>
          </a:p>
          <a:p>
            <a:pPr>
              <a:spcBef>
                <a:spcPts val="1200"/>
              </a:spcBef>
            </a:pPr>
            <a:r>
              <a:rPr lang="en-US" sz="2000" dirty="0">
                <a:sym typeface="Wingdings" pitchFamily="2" charset="2"/>
              </a:rPr>
              <a:t>Parsing</a:t>
            </a:r>
          </a:p>
          <a:p>
            <a:pPr>
              <a:spcBef>
                <a:spcPts val="1200"/>
              </a:spcBef>
            </a:pPr>
            <a:r>
              <a:rPr lang="en-US" sz="2000" dirty="0">
                <a:sym typeface="Wingdings" pitchFamily="2" charset="2"/>
              </a:rPr>
              <a:t>	Constituency</a:t>
            </a:r>
          </a:p>
          <a:p>
            <a:pPr>
              <a:spcBef>
                <a:spcPts val="1200"/>
              </a:spcBef>
            </a:pPr>
            <a:r>
              <a:rPr lang="en-US" sz="2000" dirty="0">
                <a:sym typeface="Wingdings" pitchFamily="2" charset="2"/>
              </a:rPr>
              <a:t>	Dependency</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9" name="Content Placeholder 2">
            <a:extLst>
              <a:ext uri="{FF2B5EF4-FFF2-40B4-BE49-F238E27FC236}">
                <a16:creationId xmlns:a16="http://schemas.microsoft.com/office/drawing/2014/main" id="{C837B16A-5FB7-AD42-A645-236DA9802D25}"/>
              </a:ext>
            </a:extLst>
          </p:cNvPr>
          <p:cNvSpPr txBox="1">
            <a:spLocks/>
          </p:cNvSpPr>
          <p:nvPr/>
        </p:nvSpPr>
        <p:spPr>
          <a:xfrm>
            <a:off x="1077685"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Syntax</a:t>
            </a:r>
          </a:p>
        </p:txBody>
      </p:sp>
      <p:sp>
        <p:nvSpPr>
          <p:cNvPr id="10" name="Content Placeholder 2">
            <a:extLst>
              <a:ext uri="{FF2B5EF4-FFF2-40B4-BE49-F238E27FC236}">
                <a16:creationId xmlns:a16="http://schemas.microsoft.com/office/drawing/2014/main" id="{4654A67D-EFD0-A848-B496-640B80FF7045}"/>
              </a:ext>
            </a:extLst>
          </p:cNvPr>
          <p:cNvSpPr txBox="1">
            <a:spLocks/>
          </p:cNvSpPr>
          <p:nvPr/>
        </p:nvSpPr>
        <p:spPr>
          <a:xfrm>
            <a:off x="6187406" y="1498426"/>
            <a:ext cx="5776827" cy="510788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Sentiment Analysis</a:t>
            </a:r>
          </a:p>
          <a:p>
            <a:pPr>
              <a:spcBef>
                <a:spcPts val="1200"/>
              </a:spcBef>
            </a:pPr>
            <a:r>
              <a:rPr lang="en-US" sz="2000" dirty="0">
                <a:sym typeface="Wingdings" pitchFamily="2" charset="2"/>
              </a:rPr>
              <a:t>Topic Modelling</a:t>
            </a:r>
          </a:p>
          <a:p>
            <a:pPr>
              <a:spcBef>
                <a:spcPts val="1200"/>
              </a:spcBef>
            </a:pPr>
            <a:r>
              <a:rPr lang="en-US" sz="2000" dirty="0">
                <a:sym typeface="Wingdings" pitchFamily="2" charset="2"/>
              </a:rPr>
              <a:t>Named Entity Recognition (NER)</a:t>
            </a:r>
          </a:p>
          <a:p>
            <a:pPr>
              <a:spcBef>
                <a:spcPts val="1200"/>
              </a:spcBef>
            </a:pPr>
            <a:r>
              <a:rPr lang="en-US" sz="2000" dirty="0">
                <a:sym typeface="Wingdings" pitchFamily="2" charset="2"/>
              </a:rPr>
              <a:t>Relation Extraction</a:t>
            </a:r>
          </a:p>
          <a:p>
            <a:pPr>
              <a:spcBef>
                <a:spcPts val="1200"/>
              </a:spcBef>
            </a:pPr>
            <a:r>
              <a:rPr lang="en-US" sz="2000" dirty="0">
                <a:sym typeface="Wingdings" pitchFamily="2" charset="2"/>
              </a:rPr>
              <a:t>Word Sense Disambiguation</a:t>
            </a:r>
          </a:p>
          <a:p>
            <a:pPr>
              <a:spcBef>
                <a:spcPts val="1200"/>
              </a:spcBef>
            </a:pPr>
            <a:r>
              <a:rPr lang="en-US" sz="2000" dirty="0">
                <a:sym typeface="Wingdings" pitchFamily="2" charset="2"/>
              </a:rPr>
              <a:t>Natural Language Understanding (NLU)</a:t>
            </a:r>
          </a:p>
          <a:p>
            <a:pPr>
              <a:spcBef>
                <a:spcPts val="1200"/>
              </a:spcBef>
            </a:pPr>
            <a:r>
              <a:rPr lang="en-US" sz="2000" dirty="0">
                <a:sym typeface="Wingdings" pitchFamily="2" charset="2"/>
              </a:rPr>
              <a:t>Natural Language Generation (NLG)</a:t>
            </a:r>
          </a:p>
          <a:p>
            <a:pPr>
              <a:spcBef>
                <a:spcPts val="1200"/>
              </a:spcBef>
            </a:pPr>
            <a:r>
              <a:rPr lang="en-US" sz="2000" dirty="0">
                <a:sym typeface="Wingdings" pitchFamily="2" charset="2"/>
              </a:rPr>
              <a:t>Machine Translation</a:t>
            </a:r>
          </a:p>
          <a:p>
            <a:pPr>
              <a:spcBef>
                <a:spcPts val="1200"/>
              </a:spcBef>
            </a:pPr>
            <a:r>
              <a:rPr lang="en-US" sz="2000" dirty="0">
                <a:sym typeface="Wingdings" pitchFamily="2" charset="2"/>
              </a:rPr>
              <a:t>Entailment</a:t>
            </a:r>
          </a:p>
          <a:p>
            <a:pPr>
              <a:spcBef>
                <a:spcPts val="1200"/>
              </a:spcBef>
            </a:pPr>
            <a:r>
              <a:rPr lang="en-US" sz="2000" dirty="0">
                <a:sym typeface="Wingdings" pitchFamily="2" charset="2"/>
              </a:rPr>
              <a:t>Question Answering</a:t>
            </a:r>
          </a:p>
          <a:p>
            <a:pPr>
              <a:spcBef>
                <a:spcPts val="1200"/>
              </a:spcBef>
            </a:pPr>
            <a:r>
              <a:rPr lang="en-US" sz="2000" dirty="0">
                <a:sym typeface="Wingdings" pitchFamily="2" charset="2"/>
              </a:rPr>
              <a:t>Language Modelling</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11" name="Content Placeholder 2">
            <a:extLst>
              <a:ext uri="{FF2B5EF4-FFF2-40B4-BE49-F238E27FC236}">
                <a16:creationId xmlns:a16="http://schemas.microsoft.com/office/drawing/2014/main" id="{BB6C0117-6DFA-F441-8A8A-2B71631E76AD}"/>
              </a:ext>
            </a:extLst>
          </p:cNvPr>
          <p:cNvSpPr txBox="1">
            <a:spLocks/>
          </p:cNvSpPr>
          <p:nvPr/>
        </p:nvSpPr>
        <p:spPr>
          <a:xfrm>
            <a:off x="6183396"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Semantics</a:t>
            </a:r>
          </a:p>
        </p:txBody>
      </p:sp>
      <p:sp>
        <p:nvSpPr>
          <p:cNvPr id="12" name="Content Placeholder 2">
            <a:extLst>
              <a:ext uri="{FF2B5EF4-FFF2-40B4-BE49-F238E27FC236}">
                <a16:creationId xmlns:a16="http://schemas.microsoft.com/office/drawing/2014/main" id="{9DB3B341-26CD-A845-8681-62DC5FF16EDD}"/>
              </a:ext>
            </a:extLst>
          </p:cNvPr>
          <p:cNvSpPr txBox="1">
            <a:spLocks/>
          </p:cNvSpPr>
          <p:nvPr/>
        </p:nvSpPr>
        <p:spPr>
          <a:xfrm>
            <a:off x="1077685" y="4606565"/>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Discourse</a:t>
            </a:r>
          </a:p>
        </p:txBody>
      </p:sp>
      <p:sp>
        <p:nvSpPr>
          <p:cNvPr id="13" name="Content Placeholder 2">
            <a:extLst>
              <a:ext uri="{FF2B5EF4-FFF2-40B4-BE49-F238E27FC236}">
                <a16:creationId xmlns:a16="http://schemas.microsoft.com/office/drawing/2014/main" id="{87AE3B53-565E-9C40-A5E4-9B8373D67910}"/>
              </a:ext>
            </a:extLst>
          </p:cNvPr>
          <p:cNvSpPr txBox="1">
            <a:spLocks/>
          </p:cNvSpPr>
          <p:nvPr/>
        </p:nvSpPr>
        <p:spPr>
          <a:xfrm>
            <a:off x="1077684" y="5136710"/>
            <a:ext cx="5776827" cy="115346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Summarization</a:t>
            </a:r>
          </a:p>
          <a:p>
            <a:pPr>
              <a:spcBef>
                <a:spcPts val="1200"/>
              </a:spcBef>
            </a:pPr>
            <a:r>
              <a:rPr lang="en-US" sz="2000" dirty="0">
                <a:sym typeface="Wingdings" pitchFamily="2" charset="2"/>
              </a:rPr>
              <a:t>Coreference Resolution</a:t>
            </a:r>
          </a:p>
        </p:txBody>
      </p:sp>
      <p:sp>
        <p:nvSpPr>
          <p:cNvPr id="14" name="Content Placeholder 2">
            <a:extLst>
              <a:ext uri="{FF2B5EF4-FFF2-40B4-BE49-F238E27FC236}">
                <a16:creationId xmlns:a16="http://schemas.microsoft.com/office/drawing/2014/main" id="{867D43ED-C952-184D-9D03-78958EFEBD4F}"/>
              </a:ext>
            </a:extLst>
          </p:cNvPr>
          <p:cNvSpPr txBox="1">
            <a:spLocks/>
          </p:cNvSpPr>
          <p:nvPr/>
        </p:nvSpPr>
        <p:spPr>
          <a:xfrm>
            <a:off x="2650361" y="236931"/>
            <a:ext cx="7097485"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C00000"/>
                </a:solidFill>
              </a:rPr>
              <a:t>Common NLP Tasks (aka problems)</a:t>
            </a:r>
          </a:p>
        </p:txBody>
      </p:sp>
    </p:spTree>
    <p:extLst>
      <p:ext uri="{BB962C8B-B14F-4D97-AF65-F5344CB8AC3E}">
        <p14:creationId xmlns:p14="http://schemas.microsoft.com/office/powerpoint/2010/main" val="33942262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63</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a:off x="2650360" y="710377"/>
            <a:ext cx="6125339" cy="77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Content Placeholder 2">
            <a:extLst>
              <a:ext uri="{FF2B5EF4-FFF2-40B4-BE49-F238E27FC236}">
                <a16:creationId xmlns:a16="http://schemas.microsoft.com/office/drawing/2014/main" id="{63B45803-D59B-5F41-B6B8-913CD8B6BB78}"/>
              </a:ext>
            </a:extLst>
          </p:cNvPr>
          <p:cNvSpPr txBox="1">
            <a:spLocks/>
          </p:cNvSpPr>
          <p:nvPr/>
        </p:nvSpPr>
        <p:spPr>
          <a:xfrm>
            <a:off x="1077684" y="1485373"/>
            <a:ext cx="5776827" cy="4369470"/>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t>Morphology</a:t>
            </a:r>
          </a:p>
          <a:p>
            <a:pPr>
              <a:spcBef>
                <a:spcPts val="1200"/>
              </a:spcBef>
            </a:pPr>
            <a:r>
              <a:rPr lang="en-US" sz="2000" dirty="0">
                <a:sym typeface="Wingdings" pitchFamily="2" charset="2"/>
              </a:rPr>
              <a:t>Word Segmentation</a:t>
            </a:r>
          </a:p>
          <a:p>
            <a:pPr>
              <a:spcBef>
                <a:spcPts val="1200"/>
              </a:spcBef>
            </a:pPr>
            <a:r>
              <a:rPr lang="en-US" sz="2000" dirty="0">
                <a:sym typeface="Wingdings" pitchFamily="2" charset="2"/>
              </a:rPr>
              <a:t>Part-of-Speech Tagging</a:t>
            </a:r>
          </a:p>
          <a:p>
            <a:pPr>
              <a:spcBef>
                <a:spcPts val="1200"/>
              </a:spcBef>
            </a:pPr>
            <a:r>
              <a:rPr lang="en-US" sz="2000" dirty="0">
                <a:sym typeface="Wingdings" pitchFamily="2" charset="2"/>
              </a:rPr>
              <a:t>Parsing</a:t>
            </a:r>
          </a:p>
          <a:p>
            <a:pPr>
              <a:spcBef>
                <a:spcPts val="1200"/>
              </a:spcBef>
            </a:pPr>
            <a:r>
              <a:rPr lang="en-US" sz="2000" dirty="0">
                <a:sym typeface="Wingdings" pitchFamily="2" charset="2"/>
              </a:rPr>
              <a:t>	Constituency</a:t>
            </a:r>
          </a:p>
          <a:p>
            <a:pPr>
              <a:spcBef>
                <a:spcPts val="1200"/>
              </a:spcBef>
            </a:pPr>
            <a:r>
              <a:rPr lang="en-US" sz="2000" dirty="0">
                <a:sym typeface="Wingdings" pitchFamily="2" charset="2"/>
              </a:rPr>
              <a:t>	Dependency</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9" name="Content Placeholder 2">
            <a:extLst>
              <a:ext uri="{FF2B5EF4-FFF2-40B4-BE49-F238E27FC236}">
                <a16:creationId xmlns:a16="http://schemas.microsoft.com/office/drawing/2014/main" id="{C837B16A-5FB7-AD42-A645-236DA9802D25}"/>
              </a:ext>
            </a:extLst>
          </p:cNvPr>
          <p:cNvSpPr txBox="1">
            <a:spLocks/>
          </p:cNvSpPr>
          <p:nvPr/>
        </p:nvSpPr>
        <p:spPr>
          <a:xfrm>
            <a:off x="1077685"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Syntax</a:t>
            </a:r>
          </a:p>
        </p:txBody>
      </p:sp>
      <p:sp>
        <p:nvSpPr>
          <p:cNvPr id="10" name="Content Placeholder 2">
            <a:extLst>
              <a:ext uri="{FF2B5EF4-FFF2-40B4-BE49-F238E27FC236}">
                <a16:creationId xmlns:a16="http://schemas.microsoft.com/office/drawing/2014/main" id="{4654A67D-EFD0-A848-B496-640B80FF7045}"/>
              </a:ext>
            </a:extLst>
          </p:cNvPr>
          <p:cNvSpPr txBox="1">
            <a:spLocks/>
          </p:cNvSpPr>
          <p:nvPr/>
        </p:nvSpPr>
        <p:spPr>
          <a:xfrm>
            <a:off x="6187406" y="1498426"/>
            <a:ext cx="5776827" cy="510788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Sentiment Analysis</a:t>
            </a:r>
          </a:p>
          <a:p>
            <a:pPr>
              <a:spcBef>
                <a:spcPts val="1200"/>
              </a:spcBef>
            </a:pPr>
            <a:r>
              <a:rPr lang="en-US" sz="2000" dirty="0">
                <a:sym typeface="Wingdings" pitchFamily="2" charset="2"/>
              </a:rPr>
              <a:t>Topic Modelling</a:t>
            </a:r>
          </a:p>
          <a:p>
            <a:pPr>
              <a:spcBef>
                <a:spcPts val="1200"/>
              </a:spcBef>
            </a:pPr>
            <a:r>
              <a:rPr lang="en-US" sz="2000" dirty="0">
                <a:sym typeface="Wingdings" pitchFamily="2" charset="2"/>
              </a:rPr>
              <a:t>Named Entity Recognition (NER)</a:t>
            </a:r>
          </a:p>
          <a:p>
            <a:pPr>
              <a:spcBef>
                <a:spcPts val="1200"/>
              </a:spcBef>
            </a:pPr>
            <a:r>
              <a:rPr lang="en-US" sz="2000" dirty="0">
                <a:sym typeface="Wingdings" pitchFamily="2" charset="2"/>
              </a:rPr>
              <a:t>Relation Extraction</a:t>
            </a:r>
          </a:p>
          <a:p>
            <a:pPr>
              <a:spcBef>
                <a:spcPts val="1200"/>
              </a:spcBef>
            </a:pPr>
            <a:r>
              <a:rPr lang="en-US" sz="2000" dirty="0">
                <a:sym typeface="Wingdings" pitchFamily="2" charset="2"/>
              </a:rPr>
              <a:t>Word Sense Disambiguation</a:t>
            </a:r>
          </a:p>
          <a:p>
            <a:pPr>
              <a:spcBef>
                <a:spcPts val="1200"/>
              </a:spcBef>
            </a:pPr>
            <a:r>
              <a:rPr lang="en-US" sz="2000" dirty="0">
                <a:sym typeface="Wingdings" pitchFamily="2" charset="2"/>
              </a:rPr>
              <a:t>Natural Language Understanding (NLU)</a:t>
            </a:r>
          </a:p>
          <a:p>
            <a:pPr>
              <a:spcBef>
                <a:spcPts val="1200"/>
              </a:spcBef>
            </a:pPr>
            <a:r>
              <a:rPr lang="en-US" sz="2000" dirty="0">
                <a:sym typeface="Wingdings" pitchFamily="2" charset="2"/>
              </a:rPr>
              <a:t>Natural Language Generation (NLG)</a:t>
            </a:r>
          </a:p>
          <a:p>
            <a:pPr>
              <a:spcBef>
                <a:spcPts val="1200"/>
              </a:spcBef>
            </a:pPr>
            <a:r>
              <a:rPr lang="en-US" sz="2000" dirty="0">
                <a:sym typeface="Wingdings" pitchFamily="2" charset="2"/>
              </a:rPr>
              <a:t>Machine Translation</a:t>
            </a:r>
          </a:p>
          <a:p>
            <a:pPr>
              <a:spcBef>
                <a:spcPts val="1200"/>
              </a:spcBef>
            </a:pPr>
            <a:r>
              <a:rPr lang="en-US" sz="2000" dirty="0">
                <a:sym typeface="Wingdings" pitchFamily="2" charset="2"/>
              </a:rPr>
              <a:t>Entailment</a:t>
            </a:r>
          </a:p>
          <a:p>
            <a:pPr>
              <a:spcBef>
                <a:spcPts val="1200"/>
              </a:spcBef>
            </a:pPr>
            <a:r>
              <a:rPr lang="en-US" sz="2000" dirty="0">
                <a:sym typeface="Wingdings" pitchFamily="2" charset="2"/>
              </a:rPr>
              <a:t>Question Answering</a:t>
            </a:r>
          </a:p>
          <a:p>
            <a:pPr>
              <a:spcBef>
                <a:spcPts val="1200"/>
              </a:spcBef>
            </a:pPr>
            <a:r>
              <a:rPr lang="en-US" sz="2000" dirty="0">
                <a:sym typeface="Wingdings" pitchFamily="2" charset="2"/>
              </a:rPr>
              <a:t>Language Modelling</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11" name="Content Placeholder 2">
            <a:extLst>
              <a:ext uri="{FF2B5EF4-FFF2-40B4-BE49-F238E27FC236}">
                <a16:creationId xmlns:a16="http://schemas.microsoft.com/office/drawing/2014/main" id="{BB6C0117-6DFA-F441-8A8A-2B71631E76AD}"/>
              </a:ext>
            </a:extLst>
          </p:cNvPr>
          <p:cNvSpPr txBox="1">
            <a:spLocks/>
          </p:cNvSpPr>
          <p:nvPr/>
        </p:nvSpPr>
        <p:spPr>
          <a:xfrm>
            <a:off x="6183396"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Semantics</a:t>
            </a:r>
          </a:p>
        </p:txBody>
      </p:sp>
      <p:sp>
        <p:nvSpPr>
          <p:cNvPr id="12" name="Content Placeholder 2">
            <a:extLst>
              <a:ext uri="{FF2B5EF4-FFF2-40B4-BE49-F238E27FC236}">
                <a16:creationId xmlns:a16="http://schemas.microsoft.com/office/drawing/2014/main" id="{9DB3B341-26CD-A845-8681-62DC5FF16EDD}"/>
              </a:ext>
            </a:extLst>
          </p:cNvPr>
          <p:cNvSpPr txBox="1">
            <a:spLocks/>
          </p:cNvSpPr>
          <p:nvPr/>
        </p:nvSpPr>
        <p:spPr>
          <a:xfrm>
            <a:off x="1077685" y="4606565"/>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Discourse</a:t>
            </a:r>
          </a:p>
        </p:txBody>
      </p:sp>
      <p:sp>
        <p:nvSpPr>
          <p:cNvPr id="13" name="Content Placeholder 2">
            <a:extLst>
              <a:ext uri="{FF2B5EF4-FFF2-40B4-BE49-F238E27FC236}">
                <a16:creationId xmlns:a16="http://schemas.microsoft.com/office/drawing/2014/main" id="{87AE3B53-565E-9C40-A5E4-9B8373D67910}"/>
              </a:ext>
            </a:extLst>
          </p:cNvPr>
          <p:cNvSpPr txBox="1">
            <a:spLocks/>
          </p:cNvSpPr>
          <p:nvPr/>
        </p:nvSpPr>
        <p:spPr>
          <a:xfrm>
            <a:off x="1077684" y="5136710"/>
            <a:ext cx="5776827" cy="115346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Summarization</a:t>
            </a:r>
          </a:p>
          <a:p>
            <a:pPr>
              <a:spcBef>
                <a:spcPts val="1200"/>
              </a:spcBef>
            </a:pPr>
            <a:r>
              <a:rPr lang="en-US" sz="2000" dirty="0">
                <a:sym typeface="Wingdings" pitchFamily="2" charset="2"/>
              </a:rPr>
              <a:t>Coreference Resolution</a:t>
            </a:r>
          </a:p>
        </p:txBody>
      </p:sp>
      <p:sp>
        <p:nvSpPr>
          <p:cNvPr id="14" name="Content Placeholder 2">
            <a:extLst>
              <a:ext uri="{FF2B5EF4-FFF2-40B4-BE49-F238E27FC236}">
                <a16:creationId xmlns:a16="http://schemas.microsoft.com/office/drawing/2014/main" id="{867D43ED-C952-184D-9D03-78958EFEBD4F}"/>
              </a:ext>
            </a:extLst>
          </p:cNvPr>
          <p:cNvSpPr txBox="1">
            <a:spLocks/>
          </p:cNvSpPr>
          <p:nvPr/>
        </p:nvSpPr>
        <p:spPr>
          <a:xfrm>
            <a:off x="2650361" y="236931"/>
            <a:ext cx="7097485"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C00000"/>
                </a:solidFill>
              </a:rPr>
              <a:t>Common NLP Tasks (aka problems)</a:t>
            </a:r>
          </a:p>
        </p:txBody>
      </p:sp>
      <p:sp>
        <p:nvSpPr>
          <p:cNvPr id="16" name="Rectangle 15">
            <a:extLst>
              <a:ext uri="{FF2B5EF4-FFF2-40B4-BE49-F238E27FC236}">
                <a16:creationId xmlns:a16="http://schemas.microsoft.com/office/drawing/2014/main" id="{1BE03D15-8595-DF41-82E9-A1598AAD150E}"/>
              </a:ext>
            </a:extLst>
          </p:cNvPr>
          <p:cNvSpPr/>
          <p:nvPr/>
        </p:nvSpPr>
        <p:spPr>
          <a:xfrm>
            <a:off x="6095999" y="955228"/>
            <a:ext cx="5018315" cy="5510882"/>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ular Callout 9">
            <a:extLst>
              <a:ext uri="{FF2B5EF4-FFF2-40B4-BE49-F238E27FC236}">
                <a16:creationId xmlns:a16="http://schemas.microsoft.com/office/drawing/2014/main" id="{7E974E37-6BBE-3644-BD6F-5B65920D4F3E}"/>
              </a:ext>
            </a:extLst>
          </p:cNvPr>
          <p:cNvSpPr/>
          <p:nvPr/>
        </p:nvSpPr>
        <p:spPr>
          <a:xfrm rot="5400000" flipH="1">
            <a:off x="5497621" y="430084"/>
            <a:ext cx="3058886" cy="7315001"/>
          </a:xfrm>
          <a:custGeom>
            <a:avLst/>
            <a:gdLst>
              <a:gd name="connsiteX0" fmla="*/ 0 w 3327399"/>
              <a:gd name="connsiteY0" fmla="*/ 0 h 5930349"/>
              <a:gd name="connsiteX1" fmla="*/ 554567 w 3327399"/>
              <a:gd name="connsiteY1" fmla="*/ 0 h 5930349"/>
              <a:gd name="connsiteX2" fmla="*/ 554567 w 3327399"/>
              <a:gd name="connsiteY2" fmla="*/ 0 h 5930349"/>
              <a:gd name="connsiteX3" fmla="*/ 1386416 w 3327399"/>
              <a:gd name="connsiteY3" fmla="*/ 0 h 5930349"/>
              <a:gd name="connsiteX4" fmla="*/ 3327399 w 3327399"/>
              <a:gd name="connsiteY4" fmla="*/ 0 h 5930349"/>
              <a:gd name="connsiteX5" fmla="*/ 3327399 w 3327399"/>
              <a:gd name="connsiteY5" fmla="*/ 3459370 h 5930349"/>
              <a:gd name="connsiteX6" fmla="*/ 3327399 w 3327399"/>
              <a:gd name="connsiteY6" fmla="*/ 3459370 h 5930349"/>
              <a:gd name="connsiteX7" fmla="*/ 3327399 w 3327399"/>
              <a:gd name="connsiteY7" fmla="*/ 4941958 h 5930349"/>
              <a:gd name="connsiteX8" fmla="*/ 3327399 w 3327399"/>
              <a:gd name="connsiteY8" fmla="*/ 5930349 h 5930349"/>
              <a:gd name="connsiteX9" fmla="*/ 1386416 w 3327399"/>
              <a:gd name="connsiteY9" fmla="*/ 5930349 h 5930349"/>
              <a:gd name="connsiteX10" fmla="*/ 325553 w 3327399"/>
              <a:gd name="connsiteY10" fmla="*/ 6612636 h 5930349"/>
              <a:gd name="connsiteX11" fmla="*/ 554567 w 3327399"/>
              <a:gd name="connsiteY11" fmla="*/ 5930349 h 5930349"/>
              <a:gd name="connsiteX12" fmla="*/ 0 w 3327399"/>
              <a:gd name="connsiteY12" fmla="*/ 5930349 h 5930349"/>
              <a:gd name="connsiteX13" fmla="*/ 0 w 3327399"/>
              <a:gd name="connsiteY13" fmla="*/ 4941958 h 5930349"/>
              <a:gd name="connsiteX14" fmla="*/ 0 w 3327399"/>
              <a:gd name="connsiteY14" fmla="*/ 3459370 h 5930349"/>
              <a:gd name="connsiteX15" fmla="*/ 0 w 3327399"/>
              <a:gd name="connsiteY15" fmla="*/ 3459370 h 5930349"/>
              <a:gd name="connsiteX16" fmla="*/ 0 w 3327399"/>
              <a:gd name="connsiteY16" fmla="*/ 0 h 5930349"/>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1386416 w 3327399"/>
              <a:gd name="connsiteY9" fmla="*/ 5930349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667959 w 3327399"/>
              <a:gd name="connsiteY9" fmla="*/ 5930349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7399" h="6612636">
                <a:moveTo>
                  <a:pt x="0" y="0"/>
                </a:moveTo>
                <a:lnTo>
                  <a:pt x="554567" y="0"/>
                </a:lnTo>
                <a:lnTo>
                  <a:pt x="554567" y="0"/>
                </a:lnTo>
                <a:lnTo>
                  <a:pt x="1386416" y="0"/>
                </a:lnTo>
                <a:lnTo>
                  <a:pt x="3327399" y="0"/>
                </a:lnTo>
                <a:lnTo>
                  <a:pt x="3327399" y="3459370"/>
                </a:lnTo>
                <a:lnTo>
                  <a:pt x="3327399" y="3459370"/>
                </a:lnTo>
                <a:lnTo>
                  <a:pt x="3327399" y="4941958"/>
                </a:lnTo>
                <a:lnTo>
                  <a:pt x="3327399" y="5930349"/>
                </a:lnTo>
                <a:lnTo>
                  <a:pt x="667959" y="5930349"/>
                </a:lnTo>
                <a:lnTo>
                  <a:pt x="325553" y="6612636"/>
                </a:lnTo>
                <a:lnTo>
                  <a:pt x="227995" y="5930349"/>
                </a:lnTo>
                <a:lnTo>
                  <a:pt x="0" y="5930349"/>
                </a:lnTo>
                <a:lnTo>
                  <a:pt x="0" y="4941958"/>
                </a:lnTo>
                <a:lnTo>
                  <a:pt x="0" y="3459370"/>
                </a:lnTo>
                <a:lnTo>
                  <a:pt x="0" y="3459370"/>
                </a:lnTo>
                <a:lnTo>
                  <a:pt x="0" y="0"/>
                </a:lnTo>
                <a:close/>
              </a:path>
            </a:pathLst>
          </a:custGeom>
          <a:solidFill>
            <a:srgbClr val="FFF2C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C434450-9FFD-3141-BE45-67405C71D1DE}"/>
              </a:ext>
            </a:extLst>
          </p:cNvPr>
          <p:cNvPicPr>
            <a:picLocks noChangeAspect="1"/>
          </p:cNvPicPr>
          <p:nvPr/>
        </p:nvPicPr>
        <p:blipFill>
          <a:blip r:embed="rId3"/>
          <a:stretch>
            <a:fillRect/>
          </a:stretch>
        </p:blipFill>
        <p:spPr>
          <a:xfrm>
            <a:off x="4540244" y="3176310"/>
            <a:ext cx="1600910" cy="1644268"/>
          </a:xfrm>
          <a:prstGeom prst="rect">
            <a:avLst/>
          </a:prstGeom>
        </p:spPr>
      </p:pic>
      <p:sp>
        <p:nvSpPr>
          <p:cNvPr id="19" name="Rectangle 18">
            <a:extLst>
              <a:ext uri="{FF2B5EF4-FFF2-40B4-BE49-F238E27FC236}">
                <a16:creationId xmlns:a16="http://schemas.microsoft.com/office/drawing/2014/main" id="{0D1A0234-857D-0B49-B819-379B8D8EAA1C}"/>
              </a:ext>
            </a:extLst>
          </p:cNvPr>
          <p:cNvSpPr/>
          <p:nvPr/>
        </p:nvSpPr>
        <p:spPr>
          <a:xfrm>
            <a:off x="830704" y="787595"/>
            <a:ext cx="3124200" cy="3694723"/>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B7357601-CDE8-FF48-815B-9AAC5F593D7E}"/>
              </a:ext>
            </a:extLst>
          </p:cNvPr>
          <p:cNvSpPr/>
          <p:nvPr/>
        </p:nvSpPr>
        <p:spPr>
          <a:xfrm>
            <a:off x="841897" y="5532790"/>
            <a:ext cx="3124200" cy="954409"/>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0ED7868A-02DC-414E-9EA5-9018E05B74D0}"/>
              </a:ext>
            </a:extLst>
          </p:cNvPr>
          <p:cNvSpPr/>
          <p:nvPr/>
        </p:nvSpPr>
        <p:spPr>
          <a:xfrm>
            <a:off x="7085405" y="3068179"/>
            <a:ext cx="3050389" cy="1718419"/>
          </a:xfrm>
          <a:prstGeom prst="rect">
            <a:avLst/>
          </a:prstGeom>
        </p:spPr>
        <p:txBody>
          <a:bodyPr wrap="square">
            <a:spAutoFit/>
          </a:bodyPr>
          <a:lstStyle/>
          <a:p>
            <a:pPr>
              <a:lnSpc>
                <a:spcPct val="150000"/>
              </a:lnSpc>
            </a:pPr>
            <a:r>
              <a:rPr lang="en-US" dirty="0">
                <a:latin typeface="Avenir Book" panose="02000503020000020003" pitchFamily="2" charset="0"/>
                <a:sym typeface="Wingdings" pitchFamily="2" charset="2"/>
              </a:rPr>
              <a:t>“Overall, Pfizer’s COVID-19 vaccine is very safe and one of the most effective vaccines ever produced”</a:t>
            </a:r>
            <a:endParaRPr lang="en-US" dirty="0">
              <a:latin typeface="Avenir Book" panose="02000503020000020003" pitchFamily="2" charset="0"/>
            </a:endParaRPr>
          </a:p>
        </p:txBody>
      </p:sp>
      <p:sp>
        <p:nvSpPr>
          <p:cNvPr id="22" name="Right Arrow 21">
            <a:extLst>
              <a:ext uri="{FF2B5EF4-FFF2-40B4-BE49-F238E27FC236}">
                <a16:creationId xmlns:a16="http://schemas.microsoft.com/office/drawing/2014/main" id="{B68FD3CD-2184-7F43-A541-68AA52B06E67}"/>
              </a:ext>
            </a:extLst>
          </p:cNvPr>
          <p:cNvSpPr/>
          <p:nvPr/>
        </p:nvSpPr>
        <p:spPr>
          <a:xfrm>
            <a:off x="6379676" y="375699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792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64</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a:off x="2650360" y="710377"/>
            <a:ext cx="6125339" cy="77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Content Placeholder 2">
            <a:extLst>
              <a:ext uri="{FF2B5EF4-FFF2-40B4-BE49-F238E27FC236}">
                <a16:creationId xmlns:a16="http://schemas.microsoft.com/office/drawing/2014/main" id="{63B45803-D59B-5F41-B6B8-913CD8B6BB78}"/>
              </a:ext>
            </a:extLst>
          </p:cNvPr>
          <p:cNvSpPr txBox="1">
            <a:spLocks/>
          </p:cNvSpPr>
          <p:nvPr/>
        </p:nvSpPr>
        <p:spPr>
          <a:xfrm>
            <a:off x="1077684" y="1485373"/>
            <a:ext cx="5776827" cy="4369470"/>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t>Morphology</a:t>
            </a:r>
          </a:p>
          <a:p>
            <a:pPr>
              <a:spcBef>
                <a:spcPts val="1200"/>
              </a:spcBef>
            </a:pPr>
            <a:r>
              <a:rPr lang="en-US" sz="2000" dirty="0">
                <a:sym typeface="Wingdings" pitchFamily="2" charset="2"/>
              </a:rPr>
              <a:t>Word Segmentation</a:t>
            </a:r>
          </a:p>
          <a:p>
            <a:pPr>
              <a:spcBef>
                <a:spcPts val="1200"/>
              </a:spcBef>
            </a:pPr>
            <a:r>
              <a:rPr lang="en-US" sz="2000" dirty="0">
                <a:sym typeface="Wingdings" pitchFamily="2" charset="2"/>
              </a:rPr>
              <a:t>Part-of-Speech Tagging</a:t>
            </a:r>
          </a:p>
          <a:p>
            <a:pPr>
              <a:spcBef>
                <a:spcPts val="1200"/>
              </a:spcBef>
            </a:pPr>
            <a:r>
              <a:rPr lang="en-US" sz="2000" dirty="0">
                <a:sym typeface="Wingdings" pitchFamily="2" charset="2"/>
              </a:rPr>
              <a:t>Parsing</a:t>
            </a:r>
          </a:p>
          <a:p>
            <a:pPr>
              <a:spcBef>
                <a:spcPts val="1200"/>
              </a:spcBef>
            </a:pPr>
            <a:r>
              <a:rPr lang="en-US" sz="2000" dirty="0">
                <a:sym typeface="Wingdings" pitchFamily="2" charset="2"/>
              </a:rPr>
              <a:t>	Constituency</a:t>
            </a:r>
          </a:p>
          <a:p>
            <a:pPr>
              <a:spcBef>
                <a:spcPts val="1200"/>
              </a:spcBef>
            </a:pPr>
            <a:r>
              <a:rPr lang="en-US" sz="2000" dirty="0">
                <a:sym typeface="Wingdings" pitchFamily="2" charset="2"/>
              </a:rPr>
              <a:t>	Dependency</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9" name="Content Placeholder 2">
            <a:extLst>
              <a:ext uri="{FF2B5EF4-FFF2-40B4-BE49-F238E27FC236}">
                <a16:creationId xmlns:a16="http://schemas.microsoft.com/office/drawing/2014/main" id="{C837B16A-5FB7-AD42-A645-236DA9802D25}"/>
              </a:ext>
            </a:extLst>
          </p:cNvPr>
          <p:cNvSpPr txBox="1">
            <a:spLocks/>
          </p:cNvSpPr>
          <p:nvPr/>
        </p:nvSpPr>
        <p:spPr>
          <a:xfrm>
            <a:off x="1077685"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Syntax</a:t>
            </a:r>
          </a:p>
        </p:txBody>
      </p:sp>
      <p:sp>
        <p:nvSpPr>
          <p:cNvPr id="10" name="Content Placeholder 2">
            <a:extLst>
              <a:ext uri="{FF2B5EF4-FFF2-40B4-BE49-F238E27FC236}">
                <a16:creationId xmlns:a16="http://schemas.microsoft.com/office/drawing/2014/main" id="{4654A67D-EFD0-A848-B496-640B80FF7045}"/>
              </a:ext>
            </a:extLst>
          </p:cNvPr>
          <p:cNvSpPr txBox="1">
            <a:spLocks/>
          </p:cNvSpPr>
          <p:nvPr/>
        </p:nvSpPr>
        <p:spPr>
          <a:xfrm>
            <a:off x="6187406" y="1498426"/>
            <a:ext cx="5776827" cy="510788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Sentiment Analysis</a:t>
            </a:r>
          </a:p>
          <a:p>
            <a:pPr>
              <a:spcBef>
                <a:spcPts val="1200"/>
              </a:spcBef>
            </a:pPr>
            <a:r>
              <a:rPr lang="en-US" sz="2000" dirty="0">
                <a:sym typeface="Wingdings" pitchFamily="2" charset="2"/>
              </a:rPr>
              <a:t>Topic Modelling</a:t>
            </a:r>
          </a:p>
          <a:p>
            <a:pPr>
              <a:spcBef>
                <a:spcPts val="1200"/>
              </a:spcBef>
            </a:pPr>
            <a:r>
              <a:rPr lang="en-US" sz="2000" dirty="0">
                <a:sym typeface="Wingdings" pitchFamily="2" charset="2"/>
              </a:rPr>
              <a:t>Named Entity Recognition (NER)</a:t>
            </a:r>
          </a:p>
          <a:p>
            <a:pPr>
              <a:spcBef>
                <a:spcPts val="1200"/>
              </a:spcBef>
            </a:pPr>
            <a:r>
              <a:rPr lang="en-US" sz="2000" dirty="0">
                <a:sym typeface="Wingdings" pitchFamily="2" charset="2"/>
              </a:rPr>
              <a:t>Relation Extraction</a:t>
            </a:r>
          </a:p>
          <a:p>
            <a:pPr>
              <a:spcBef>
                <a:spcPts val="1200"/>
              </a:spcBef>
            </a:pPr>
            <a:r>
              <a:rPr lang="en-US" sz="2000" dirty="0">
                <a:sym typeface="Wingdings" pitchFamily="2" charset="2"/>
              </a:rPr>
              <a:t>Word Sense Disambiguation</a:t>
            </a:r>
          </a:p>
          <a:p>
            <a:pPr>
              <a:spcBef>
                <a:spcPts val="1200"/>
              </a:spcBef>
            </a:pPr>
            <a:r>
              <a:rPr lang="en-US" sz="2000" dirty="0">
                <a:sym typeface="Wingdings" pitchFamily="2" charset="2"/>
              </a:rPr>
              <a:t>Natural Language Understanding (NLU)</a:t>
            </a:r>
          </a:p>
          <a:p>
            <a:pPr>
              <a:spcBef>
                <a:spcPts val="1200"/>
              </a:spcBef>
            </a:pPr>
            <a:r>
              <a:rPr lang="en-US" sz="2000" dirty="0">
                <a:sym typeface="Wingdings" pitchFamily="2" charset="2"/>
              </a:rPr>
              <a:t>Natural Language Generation (NLG)</a:t>
            </a:r>
          </a:p>
          <a:p>
            <a:pPr>
              <a:spcBef>
                <a:spcPts val="1200"/>
              </a:spcBef>
            </a:pPr>
            <a:r>
              <a:rPr lang="en-US" sz="2000" dirty="0">
                <a:sym typeface="Wingdings" pitchFamily="2" charset="2"/>
              </a:rPr>
              <a:t>Machine Translation</a:t>
            </a:r>
          </a:p>
          <a:p>
            <a:pPr>
              <a:spcBef>
                <a:spcPts val="1200"/>
              </a:spcBef>
            </a:pPr>
            <a:r>
              <a:rPr lang="en-US" sz="2000" dirty="0">
                <a:sym typeface="Wingdings" pitchFamily="2" charset="2"/>
              </a:rPr>
              <a:t>Entailment</a:t>
            </a:r>
          </a:p>
          <a:p>
            <a:pPr>
              <a:spcBef>
                <a:spcPts val="1200"/>
              </a:spcBef>
            </a:pPr>
            <a:r>
              <a:rPr lang="en-US" sz="2000" dirty="0">
                <a:sym typeface="Wingdings" pitchFamily="2" charset="2"/>
              </a:rPr>
              <a:t>Question Answering</a:t>
            </a:r>
          </a:p>
          <a:p>
            <a:pPr>
              <a:spcBef>
                <a:spcPts val="1200"/>
              </a:spcBef>
            </a:pPr>
            <a:r>
              <a:rPr lang="en-US" sz="2000" dirty="0">
                <a:sym typeface="Wingdings" pitchFamily="2" charset="2"/>
              </a:rPr>
              <a:t>Language Modelling</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11" name="Content Placeholder 2">
            <a:extLst>
              <a:ext uri="{FF2B5EF4-FFF2-40B4-BE49-F238E27FC236}">
                <a16:creationId xmlns:a16="http://schemas.microsoft.com/office/drawing/2014/main" id="{BB6C0117-6DFA-F441-8A8A-2B71631E76AD}"/>
              </a:ext>
            </a:extLst>
          </p:cNvPr>
          <p:cNvSpPr txBox="1">
            <a:spLocks/>
          </p:cNvSpPr>
          <p:nvPr/>
        </p:nvSpPr>
        <p:spPr>
          <a:xfrm>
            <a:off x="6183396"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Semantics</a:t>
            </a:r>
          </a:p>
        </p:txBody>
      </p:sp>
      <p:sp>
        <p:nvSpPr>
          <p:cNvPr id="12" name="Content Placeholder 2">
            <a:extLst>
              <a:ext uri="{FF2B5EF4-FFF2-40B4-BE49-F238E27FC236}">
                <a16:creationId xmlns:a16="http://schemas.microsoft.com/office/drawing/2014/main" id="{9DB3B341-26CD-A845-8681-62DC5FF16EDD}"/>
              </a:ext>
            </a:extLst>
          </p:cNvPr>
          <p:cNvSpPr txBox="1">
            <a:spLocks/>
          </p:cNvSpPr>
          <p:nvPr/>
        </p:nvSpPr>
        <p:spPr>
          <a:xfrm>
            <a:off x="1077685" y="4606565"/>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Discourse</a:t>
            </a:r>
          </a:p>
        </p:txBody>
      </p:sp>
      <p:sp>
        <p:nvSpPr>
          <p:cNvPr id="13" name="Content Placeholder 2">
            <a:extLst>
              <a:ext uri="{FF2B5EF4-FFF2-40B4-BE49-F238E27FC236}">
                <a16:creationId xmlns:a16="http://schemas.microsoft.com/office/drawing/2014/main" id="{87AE3B53-565E-9C40-A5E4-9B8373D67910}"/>
              </a:ext>
            </a:extLst>
          </p:cNvPr>
          <p:cNvSpPr txBox="1">
            <a:spLocks/>
          </p:cNvSpPr>
          <p:nvPr/>
        </p:nvSpPr>
        <p:spPr>
          <a:xfrm>
            <a:off x="1077684" y="5136710"/>
            <a:ext cx="5776827" cy="115346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Summarization</a:t>
            </a:r>
          </a:p>
          <a:p>
            <a:pPr>
              <a:spcBef>
                <a:spcPts val="1200"/>
              </a:spcBef>
            </a:pPr>
            <a:r>
              <a:rPr lang="en-US" sz="2000" dirty="0">
                <a:sym typeface="Wingdings" pitchFamily="2" charset="2"/>
              </a:rPr>
              <a:t>Coreference Resolution</a:t>
            </a:r>
          </a:p>
        </p:txBody>
      </p:sp>
      <p:sp>
        <p:nvSpPr>
          <p:cNvPr id="14" name="Content Placeholder 2">
            <a:extLst>
              <a:ext uri="{FF2B5EF4-FFF2-40B4-BE49-F238E27FC236}">
                <a16:creationId xmlns:a16="http://schemas.microsoft.com/office/drawing/2014/main" id="{867D43ED-C952-184D-9D03-78958EFEBD4F}"/>
              </a:ext>
            </a:extLst>
          </p:cNvPr>
          <p:cNvSpPr txBox="1">
            <a:spLocks/>
          </p:cNvSpPr>
          <p:nvPr/>
        </p:nvSpPr>
        <p:spPr>
          <a:xfrm>
            <a:off x="2650361" y="236931"/>
            <a:ext cx="7097485"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C00000"/>
                </a:solidFill>
              </a:rPr>
              <a:t>Common NLP Tasks (aka problems)</a:t>
            </a:r>
          </a:p>
        </p:txBody>
      </p:sp>
      <p:sp>
        <p:nvSpPr>
          <p:cNvPr id="16" name="Content Placeholder 2">
            <a:extLst>
              <a:ext uri="{FF2B5EF4-FFF2-40B4-BE49-F238E27FC236}">
                <a16:creationId xmlns:a16="http://schemas.microsoft.com/office/drawing/2014/main" id="{5EBB26A1-BD66-2647-98ED-6684427EAC61}"/>
              </a:ext>
            </a:extLst>
          </p:cNvPr>
          <p:cNvSpPr txBox="1">
            <a:spLocks/>
          </p:cNvSpPr>
          <p:nvPr/>
        </p:nvSpPr>
        <p:spPr>
          <a:xfrm>
            <a:off x="1077685" y="4606565"/>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Discourse</a:t>
            </a:r>
          </a:p>
        </p:txBody>
      </p:sp>
      <p:sp>
        <p:nvSpPr>
          <p:cNvPr id="17" name="Content Placeholder 2">
            <a:extLst>
              <a:ext uri="{FF2B5EF4-FFF2-40B4-BE49-F238E27FC236}">
                <a16:creationId xmlns:a16="http://schemas.microsoft.com/office/drawing/2014/main" id="{007B1331-A53F-354A-B51B-142A3C5435AA}"/>
              </a:ext>
            </a:extLst>
          </p:cNvPr>
          <p:cNvSpPr txBox="1">
            <a:spLocks/>
          </p:cNvSpPr>
          <p:nvPr/>
        </p:nvSpPr>
        <p:spPr>
          <a:xfrm>
            <a:off x="1077684" y="5136710"/>
            <a:ext cx="5776827" cy="115346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Summarization</a:t>
            </a:r>
          </a:p>
          <a:p>
            <a:pPr>
              <a:spcBef>
                <a:spcPts val="1200"/>
              </a:spcBef>
            </a:pPr>
            <a:r>
              <a:rPr lang="en-US" sz="2000" dirty="0">
                <a:sym typeface="Wingdings" pitchFamily="2" charset="2"/>
              </a:rPr>
              <a:t>Coreference Resolution</a:t>
            </a:r>
          </a:p>
        </p:txBody>
      </p:sp>
      <p:sp>
        <p:nvSpPr>
          <p:cNvPr id="18" name="Rectangle 17">
            <a:extLst>
              <a:ext uri="{FF2B5EF4-FFF2-40B4-BE49-F238E27FC236}">
                <a16:creationId xmlns:a16="http://schemas.microsoft.com/office/drawing/2014/main" id="{3BCC4B36-76C6-3543-BD28-B8B8D4D31A55}"/>
              </a:ext>
            </a:extLst>
          </p:cNvPr>
          <p:cNvSpPr/>
          <p:nvPr/>
        </p:nvSpPr>
        <p:spPr>
          <a:xfrm>
            <a:off x="6095999" y="2367433"/>
            <a:ext cx="5018315" cy="4098677"/>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51AFB8D1-D814-4243-B476-AE1B2E2EE68F}"/>
              </a:ext>
            </a:extLst>
          </p:cNvPr>
          <p:cNvSpPr/>
          <p:nvPr/>
        </p:nvSpPr>
        <p:spPr>
          <a:xfrm>
            <a:off x="830704" y="915193"/>
            <a:ext cx="3124200" cy="5441157"/>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0A078286-9962-E249-BD96-45AD05BED95A}"/>
              </a:ext>
            </a:extLst>
          </p:cNvPr>
          <p:cNvSpPr/>
          <p:nvPr/>
        </p:nvSpPr>
        <p:spPr>
          <a:xfrm>
            <a:off x="6187406" y="1566973"/>
            <a:ext cx="5018315" cy="365125"/>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ular Callout 9">
            <a:extLst>
              <a:ext uri="{FF2B5EF4-FFF2-40B4-BE49-F238E27FC236}">
                <a16:creationId xmlns:a16="http://schemas.microsoft.com/office/drawing/2014/main" id="{2612C365-2ED3-C54D-AE2D-124A178B90F1}"/>
              </a:ext>
            </a:extLst>
          </p:cNvPr>
          <p:cNvSpPr/>
          <p:nvPr/>
        </p:nvSpPr>
        <p:spPr>
          <a:xfrm rot="10800000">
            <a:off x="3031434" y="2346914"/>
            <a:ext cx="7104358" cy="3595893"/>
          </a:xfrm>
          <a:custGeom>
            <a:avLst/>
            <a:gdLst>
              <a:gd name="connsiteX0" fmla="*/ 0 w 3327399"/>
              <a:gd name="connsiteY0" fmla="*/ 0 h 5930349"/>
              <a:gd name="connsiteX1" fmla="*/ 554567 w 3327399"/>
              <a:gd name="connsiteY1" fmla="*/ 0 h 5930349"/>
              <a:gd name="connsiteX2" fmla="*/ 554567 w 3327399"/>
              <a:gd name="connsiteY2" fmla="*/ 0 h 5930349"/>
              <a:gd name="connsiteX3" fmla="*/ 1386416 w 3327399"/>
              <a:gd name="connsiteY3" fmla="*/ 0 h 5930349"/>
              <a:gd name="connsiteX4" fmla="*/ 3327399 w 3327399"/>
              <a:gd name="connsiteY4" fmla="*/ 0 h 5930349"/>
              <a:gd name="connsiteX5" fmla="*/ 3327399 w 3327399"/>
              <a:gd name="connsiteY5" fmla="*/ 3459370 h 5930349"/>
              <a:gd name="connsiteX6" fmla="*/ 3327399 w 3327399"/>
              <a:gd name="connsiteY6" fmla="*/ 3459370 h 5930349"/>
              <a:gd name="connsiteX7" fmla="*/ 3327399 w 3327399"/>
              <a:gd name="connsiteY7" fmla="*/ 4941958 h 5930349"/>
              <a:gd name="connsiteX8" fmla="*/ 3327399 w 3327399"/>
              <a:gd name="connsiteY8" fmla="*/ 5930349 h 5930349"/>
              <a:gd name="connsiteX9" fmla="*/ 1386416 w 3327399"/>
              <a:gd name="connsiteY9" fmla="*/ 5930349 h 5930349"/>
              <a:gd name="connsiteX10" fmla="*/ 325553 w 3327399"/>
              <a:gd name="connsiteY10" fmla="*/ 6612636 h 5930349"/>
              <a:gd name="connsiteX11" fmla="*/ 554567 w 3327399"/>
              <a:gd name="connsiteY11" fmla="*/ 5930349 h 5930349"/>
              <a:gd name="connsiteX12" fmla="*/ 0 w 3327399"/>
              <a:gd name="connsiteY12" fmla="*/ 5930349 h 5930349"/>
              <a:gd name="connsiteX13" fmla="*/ 0 w 3327399"/>
              <a:gd name="connsiteY13" fmla="*/ 4941958 h 5930349"/>
              <a:gd name="connsiteX14" fmla="*/ 0 w 3327399"/>
              <a:gd name="connsiteY14" fmla="*/ 3459370 h 5930349"/>
              <a:gd name="connsiteX15" fmla="*/ 0 w 3327399"/>
              <a:gd name="connsiteY15" fmla="*/ 3459370 h 5930349"/>
              <a:gd name="connsiteX16" fmla="*/ 0 w 3327399"/>
              <a:gd name="connsiteY16" fmla="*/ 0 h 5930349"/>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1386416 w 3327399"/>
              <a:gd name="connsiteY9" fmla="*/ 5930349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667959 w 3327399"/>
              <a:gd name="connsiteY9" fmla="*/ 5930349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1672035 w 3327399"/>
              <a:gd name="connsiteY9" fmla="*/ 5911868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33629 w 3327399"/>
              <a:gd name="connsiteY10" fmla="*/ 6686564 h 6686564"/>
              <a:gd name="connsiteX11" fmla="*/ 227995 w 3327399"/>
              <a:gd name="connsiteY11" fmla="*/ 5930349 h 6686564"/>
              <a:gd name="connsiteX12" fmla="*/ 0 w 3327399"/>
              <a:gd name="connsiteY12" fmla="*/ 5930349 h 6686564"/>
              <a:gd name="connsiteX13" fmla="*/ 0 w 3327399"/>
              <a:gd name="connsiteY13" fmla="*/ 4941958 h 6686564"/>
              <a:gd name="connsiteX14" fmla="*/ 0 w 3327399"/>
              <a:gd name="connsiteY14" fmla="*/ 3459370 h 6686564"/>
              <a:gd name="connsiteX15" fmla="*/ 0 w 3327399"/>
              <a:gd name="connsiteY15" fmla="*/ 3459370 h 6686564"/>
              <a:gd name="connsiteX16" fmla="*/ 0 w 3327399"/>
              <a:gd name="connsiteY16" fmla="*/ 0 h 6686564"/>
              <a:gd name="connsiteX0" fmla="*/ 0 w 3327399"/>
              <a:gd name="connsiteY0" fmla="*/ 0 h 5930350"/>
              <a:gd name="connsiteX1" fmla="*/ 554567 w 3327399"/>
              <a:gd name="connsiteY1" fmla="*/ 0 h 5930350"/>
              <a:gd name="connsiteX2" fmla="*/ 554567 w 3327399"/>
              <a:gd name="connsiteY2" fmla="*/ 0 h 5930350"/>
              <a:gd name="connsiteX3" fmla="*/ 1386416 w 3327399"/>
              <a:gd name="connsiteY3" fmla="*/ 0 h 5930350"/>
              <a:gd name="connsiteX4" fmla="*/ 3327399 w 3327399"/>
              <a:gd name="connsiteY4" fmla="*/ 0 h 5930350"/>
              <a:gd name="connsiteX5" fmla="*/ 3327399 w 3327399"/>
              <a:gd name="connsiteY5" fmla="*/ 3459370 h 5930350"/>
              <a:gd name="connsiteX6" fmla="*/ 3327399 w 3327399"/>
              <a:gd name="connsiteY6" fmla="*/ 3459370 h 5930350"/>
              <a:gd name="connsiteX7" fmla="*/ 3327399 w 3327399"/>
              <a:gd name="connsiteY7" fmla="*/ 4941958 h 5930350"/>
              <a:gd name="connsiteX8" fmla="*/ 3327399 w 3327399"/>
              <a:gd name="connsiteY8" fmla="*/ 5930349 h 5930350"/>
              <a:gd name="connsiteX9" fmla="*/ 1672035 w 3327399"/>
              <a:gd name="connsiteY9" fmla="*/ 5911868 h 5930350"/>
              <a:gd name="connsiteX10" fmla="*/ 1225621 w 3327399"/>
              <a:gd name="connsiteY10" fmla="*/ 5910327 h 5930350"/>
              <a:gd name="connsiteX11" fmla="*/ 227995 w 3327399"/>
              <a:gd name="connsiteY11" fmla="*/ 5930349 h 5930350"/>
              <a:gd name="connsiteX12" fmla="*/ 0 w 3327399"/>
              <a:gd name="connsiteY12" fmla="*/ 5930349 h 5930350"/>
              <a:gd name="connsiteX13" fmla="*/ 0 w 3327399"/>
              <a:gd name="connsiteY13" fmla="*/ 4941958 h 5930350"/>
              <a:gd name="connsiteX14" fmla="*/ 0 w 3327399"/>
              <a:gd name="connsiteY14" fmla="*/ 3459370 h 5930350"/>
              <a:gd name="connsiteX15" fmla="*/ 0 w 3327399"/>
              <a:gd name="connsiteY15" fmla="*/ 3459370 h 5930350"/>
              <a:gd name="connsiteX16" fmla="*/ 0 w 3327399"/>
              <a:gd name="connsiteY16" fmla="*/ 0 h 5930350"/>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229621 w 3327399"/>
              <a:gd name="connsiteY10" fmla="*/ 6686564 h 6686564"/>
              <a:gd name="connsiteX11" fmla="*/ 227995 w 3327399"/>
              <a:gd name="connsiteY11" fmla="*/ 5930349 h 6686564"/>
              <a:gd name="connsiteX12" fmla="*/ 0 w 3327399"/>
              <a:gd name="connsiteY12" fmla="*/ 5930349 h 6686564"/>
              <a:gd name="connsiteX13" fmla="*/ 0 w 3327399"/>
              <a:gd name="connsiteY13" fmla="*/ 4941958 h 6686564"/>
              <a:gd name="connsiteX14" fmla="*/ 0 w 3327399"/>
              <a:gd name="connsiteY14" fmla="*/ 3459370 h 6686564"/>
              <a:gd name="connsiteX15" fmla="*/ 0 w 3327399"/>
              <a:gd name="connsiteY15" fmla="*/ 3459370 h 6686564"/>
              <a:gd name="connsiteX16" fmla="*/ 0 w 3327399"/>
              <a:gd name="connsiteY16"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229621 w 3327399"/>
              <a:gd name="connsiteY10" fmla="*/ 6686564 h 6686564"/>
              <a:gd name="connsiteX11" fmla="*/ 1223239 w 3327399"/>
              <a:gd name="connsiteY11" fmla="*/ 6651981 h 6686564"/>
              <a:gd name="connsiteX12" fmla="*/ 227995 w 3327399"/>
              <a:gd name="connsiteY12" fmla="*/ 5930349 h 6686564"/>
              <a:gd name="connsiteX13" fmla="*/ 0 w 3327399"/>
              <a:gd name="connsiteY13" fmla="*/ 5930349 h 6686564"/>
              <a:gd name="connsiteX14" fmla="*/ 0 w 3327399"/>
              <a:gd name="connsiteY14" fmla="*/ 4941958 h 6686564"/>
              <a:gd name="connsiteX15" fmla="*/ 0 w 3327399"/>
              <a:gd name="connsiteY15" fmla="*/ 3459370 h 6686564"/>
              <a:gd name="connsiteX16" fmla="*/ 0 w 3327399"/>
              <a:gd name="connsiteY16" fmla="*/ 3459370 h 6686564"/>
              <a:gd name="connsiteX17" fmla="*/ 0 w 3327399"/>
              <a:gd name="connsiteY17"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229621 w 3327399"/>
              <a:gd name="connsiteY10" fmla="*/ 6686564 h 6686564"/>
              <a:gd name="connsiteX11" fmla="*/ 1223239 w 3327399"/>
              <a:gd name="connsiteY11" fmla="*/ 6651981 h 6686564"/>
              <a:gd name="connsiteX12" fmla="*/ 767205 w 3327399"/>
              <a:gd name="connsiteY12" fmla="*/ 6300826 h 6686564"/>
              <a:gd name="connsiteX13" fmla="*/ 227995 w 3327399"/>
              <a:gd name="connsiteY13" fmla="*/ 5930349 h 6686564"/>
              <a:gd name="connsiteX14" fmla="*/ 0 w 3327399"/>
              <a:gd name="connsiteY14" fmla="*/ 5930349 h 6686564"/>
              <a:gd name="connsiteX15" fmla="*/ 0 w 3327399"/>
              <a:gd name="connsiteY15" fmla="*/ 4941958 h 6686564"/>
              <a:gd name="connsiteX16" fmla="*/ 0 w 3327399"/>
              <a:gd name="connsiteY16" fmla="*/ 3459370 h 6686564"/>
              <a:gd name="connsiteX17" fmla="*/ 0 w 3327399"/>
              <a:gd name="connsiteY17" fmla="*/ 3459370 h 6686564"/>
              <a:gd name="connsiteX18" fmla="*/ 0 w 3327399"/>
              <a:gd name="connsiteY18"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451257 w 3327399"/>
              <a:gd name="connsiteY10" fmla="*/ 6319309 h 6686564"/>
              <a:gd name="connsiteX11" fmla="*/ 1229621 w 3327399"/>
              <a:gd name="connsiteY11" fmla="*/ 6686564 h 6686564"/>
              <a:gd name="connsiteX12" fmla="*/ 1223239 w 3327399"/>
              <a:gd name="connsiteY12" fmla="*/ 6651981 h 6686564"/>
              <a:gd name="connsiteX13" fmla="*/ 767205 w 3327399"/>
              <a:gd name="connsiteY13" fmla="*/ 6300826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95253 w 3327399"/>
              <a:gd name="connsiteY10" fmla="*/ 6023600 h 6686564"/>
              <a:gd name="connsiteX11" fmla="*/ 1229621 w 3327399"/>
              <a:gd name="connsiteY11" fmla="*/ 6686564 h 6686564"/>
              <a:gd name="connsiteX12" fmla="*/ 1223239 w 3327399"/>
              <a:gd name="connsiteY12" fmla="*/ 6651981 h 6686564"/>
              <a:gd name="connsiteX13" fmla="*/ 767205 w 3327399"/>
              <a:gd name="connsiteY13" fmla="*/ 6300826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79252 w 3327399"/>
              <a:gd name="connsiteY10" fmla="*/ 5894227 h 6686564"/>
              <a:gd name="connsiteX11" fmla="*/ 1229621 w 3327399"/>
              <a:gd name="connsiteY11" fmla="*/ 6686564 h 6686564"/>
              <a:gd name="connsiteX12" fmla="*/ 1223239 w 3327399"/>
              <a:gd name="connsiteY12" fmla="*/ 6651981 h 6686564"/>
              <a:gd name="connsiteX13" fmla="*/ 767205 w 3327399"/>
              <a:gd name="connsiteY13" fmla="*/ 6300826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79252 w 3327399"/>
              <a:gd name="connsiteY10" fmla="*/ 5894227 h 6686564"/>
              <a:gd name="connsiteX11" fmla="*/ 1229621 w 3327399"/>
              <a:gd name="connsiteY11" fmla="*/ 6686564 h 6686564"/>
              <a:gd name="connsiteX12" fmla="*/ 1223239 w 3327399"/>
              <a:gd name="connsiteY12" fmla="*/ 6651981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7399" h="6686564">
                <a:moveTo>
                  <a:pt x="0" y="0"/>
                </a:moveTo>
                <a:lnTo>
                  <a:pt x="554567" y="0"/>
                </a:lnTo>
                <a:lnTo>
                  <a:pt x="554567" y="0"/>
                </a:lnTo>
                <a:lnTo>
                  <a:pt x="1386416" y="0"/>
                </a:lnTo>
                <a:lnTo>
                  <a:pt x="3327399" y="0"/>
                </a:lnTo>
                <a:lnTo>
                  <a:pt x="3327399" y="3459370"/>
                </a:lnTo>
                <a:lnTo>
                  <a:pt x="3327399" y="3459370"/>
                </a:lnTo>
                <a:lnTo>
                  <a:pt x="3327399" y="4941958"/>
                </a:lnTo>
                <a:lnTo>
                  <a:pt x="3327399" y="5930349"/>
                </a:lnTo>
                <a:lnTo>
                  <a:pt x="1672035" y="5911868"/>
                </a:lnTo>
                <a:lnTo>
                  <a:pt x="1379252" y="5894227"/>
                </a:lnTo>
                <a:lnTo>
                  <a:pt x="1229621" y="6686564"/>
                </a:lnTo>
                <a:lnTo>
                  <a:pt x="1223239" y="6651981"/>
                </a:lnTo>
                <a:lnTo>
                  <a:pt x="1103230" y="5931190"/>
                </a:lnTo>
                <a:lnTo>
                  <a:pt x="227995" y="5930349"/>
                </a:lnTo>
                <a:lnTo>
                  <a:pt x="0" y="5930349"/>
                </a:lnTo>
                <a:lnTo>
                  <a:pt x="0" y="4941958"/>
                </a:lnTo>
                <a:lnTo>
                  <a:pt x="0" y="3459370"/>
                </a:lnTo>
                <a:lnTo>
                  <a:pt x="0" y="3459370"/>
                </a:lnTo>
                <a:lnTo>
                  <a:pt x="0" y="0"/>
                </a:lnTo>
                <a:close/>
              </a:path>
            </a:pathLst>
          </a:custGeom>
          <a:solidFill>
            <a:srgbClr val="FFF2C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644C4C48-4F1D-2D41-A42D-D2F3FF9C01D9}"/>
              </a:ext>
            </a:extLst>
          </p:cNvPr>
          <p:cNvPicPr>
            <a:picLocks noChangeAspect="1"/>
          </p:cNvPicPr>
          <p:nvPr/>
        </p:nvPicPr>
        <p:blipFill>
          <a:blip r:embed="rId3"/>
          <a:stretch>
            <a:fillRect/>
          </a:stretch>
        </p:blipFill>
        <p:spPr>
          <a:xfrm>
            <a:off x="3396978" y="3463671"/>
            <a:ext cx="1600910" cy="1644268"/>
          </a:xfrm>
          <a:prstGeom prst="rect">
            <a:avLst/>
          </a:prstGeom>
        </p:spPr>
      </p:pic>
      <p:sp>
        <p:nvSpPr>
          <p:cNvPr id="23" name="Right Arrow 22">
            <a:extLst>
              <a:ext uri="{FF2B5EF4-FFF2-40B4-BE49-F238E27FC236}">
                <a16:creationId xmlns:a16="http://schemas.microsoft.com/office/drawing/2014/main" id="{F9E7B9E1-8856-2547-8FF3-E106EE427645}"/>
              </a:ext>
            </a:extLst>
          </p:cNvPr>
          <p:cNvSpPr/>
          <p:nvPr/>
        </p:nvSpPr>
        <p:spPr>
          <a:xfrm>
            <a:off x="5247424" y="4109449"/>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DA0CBBF-8C88-CB47-883B-EB611C20051C}"/>
              </a:ext>
            </a:extLst>
          </p:cNvPr>
          <p:cNvSpPr/>
          <p:nvPr/>
        </p:nvSpPr>
        <p:spPr>
          <a:xfrm>
            <a:off x="6238010" y="4688587"/>
            <a:ext cx="764953" cy="369332"/>
          </a:xfrm>
          <a:prstGeom prst="rect">
            <a:avLst/>
          </a:prstGeom>
        </p:spPr>
        <p:txBody>
          <a:bodyPr wrap="none">
            <a:spAutoFit/>
          </a:bodyPr>
          <a:lstStyle/>
          <a:p>
            <a:r>
              <a:rPr lang="en-US" dirty="0"/>
              <a:t>sports</a:t>
            </a:r>
          </a:p>
        </p:txBody>
      </p:sp>
      <p:sp>
        <p:nvSpPr>
          <p:cNvPr id="25" name="Rectangle 24">
            <a:extLst>
              <a:ext uri="{FF2B5EF4-FFF2-40B4-BE49-F238E27FC236}">
                <a16:creationId xmlns:a16="http://schemas.microsoft.com/office/drawing/2014/main" id="{4901AF1C-5BD7-954F-809E-3A654699CA6A}"/>
              </a:ext>
            </a:extLst>
          </p:cNvPr>
          <p:cNvSpPr/>
          <p:nvPr/>
        </p:nvSpPr>
        <p:spPr>
          <a:xfrm>
            <a:off x="7013423" y="4675833"/>
            <a:ext cx="673582" cy="369332"/>
          </a:xfrm>
          <a:prstGeom prst="rect">
            <a:avLst/>
          </a:prstGeom>
        </p:spPr>
        <p:txBody>
          <a:bodyPr wrap="none">
            <a:spAutoFit/>
          </a:bodyPr>
          <a:lstStyle/>
          <a:p>
            <a:r>
              <a:rPr lang="en-US" dirty="0"/>
              <a:t>news</a:t>
            </a:r>
          </a:p>
        </p:txBody>
      </p:sp>
      <p:sp>
        <p:nvSpPr>
          <p:cNvPr id="26" name="Rectangle 25">
            <a:extLst>
              <a:ext uri="{FF2B5EF4-FFF2-40B4-BE49-F238E27FC236}">
                <a16:creationId xmlns:a16="http://schemas.microsoft.com/office/drawing/2014/main" id="{245FDB5C-18A9-3C41-9313-234B96869045}"/>
              </a:ext>
            </a:extLst>
          </p:cNvPr>
          <p:cNvSpPr/>
          <p:nvPr/>
        </p:nvSpPr>
        <p:spPr>
          <a:xfrm>
            <a:off x="7676968" y="4660956"/>
            <a:ext cx="851515" cy="369332"/>
          </a:xfrm>
          <a:prstGeom prst="rect">
            <a:avLst/>
          </a:prstGeom>
        </p:spPr>
        <p:txBody>
          <a:bodyPr wrap="none">
            <a:spAutoFit/>
          </a:bodyPr>
          <a:lstStyle/>
          <a:p>
            <a:r>
              <a:rPr lang="en-US" dirty="0"/>
              <a:t>politics</a:t>
            </a:r>
          </a:p>
        </p:txBody>
      </p:sp>
      <p:sp>
        <p:nvSpPr>
          <p:cNvPr id="27" name="Rectangle 26">
            <a:extLst>
              <a:ext uri="{FF2B5EF4-FFF2-40B4-BE49-F238E27FC236}">
                <a16:creationId xmlns:a16="http://schemas.microsoft.com/office/drawing/2014/main" id="{01848CE5-A7F5-3D42-8A86-8921619BE944}"/>
              </a:ext>
            </a:extLst>
          </p:cNvPr>
          <p:cNvSpPr/>
          <p:nvPr/>
        </p:nvSpPr>
        <p:spPr>
          <a:xfrm>
            <a:off x="8476631" y="4675833"/>
            <a:ext cx="869469" cy="369332"/>
          </a:xfrm>
          <a:prstGeom prst="rect">
            <a:avLst/>
          </a:prstGeom>
        </p:spPr>
        <p:txBody>
          <a:bodyPr wrap="none">
            <a:spAutoFit/>
          </a:bodyPr>
          <a:lstStyle/>
          <a:p>
            <a:r>
              <a:rPr lang="en-US" dirty="0"/>
              <a:t>fashion</a:t>
            </a:r>
          </a:p>
        </p:txBody>
      </p:sp>
      <p:sp>
        <p:nvSpPr>
          <p:cNvPr id="28" name="Rectangle 27">
            <a:extLst>
              <a:ext uri="{FF2B5EF4-FFF2-40B4-BE49-F238E27FC236}">
                <a16:creationId xmlns:a16="http://schemas.microsoft.com/office/drawing/2014/main" id="{A6E361B1-66C9-EE4A-B052-CA53F7900B34}"/>
              </a:ext>
            </a:extLst>
          </p:cNvPr>
          <p:cNvSpPr/>
          <p:nvPr/>
        </p:nvSpPr>
        <p:spPr>
          <a:xfrm>
            <a:off x="6501583" y="3356544"/>
            <a:ext cx="265044" cy="13293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8A7991F-271E-FA45-9ECA-F8DA2A2CE4E5}"/>
              </a:ext>
            </a:extLst>
          </p:cNvPr>
          <p:cNvSpPr/>
          <p:nvPr/>
        </p:nvSpPr>
        <p:spPr>
          <a:xfrm>
            <a:off x="7198408" y="3982592"/>
            <a:ext cx="265044" cy="682982"/>
          </a:xfrm>
          <a:prstGeom prst="rect">
            <a:avLst/>
          </a:pr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9617278-B27D-8242-972E-E8228C827762}"/>
              </a:ext>
            </a:extLst>
          </p:cNvPr>
          <p:cNvSpPr/>
          <p:nvPr/>
        </p:nvSpPr>
        <p:spPr>
          <a:xfrm>
            <a:off x="7935696" y="3577391"/>
            <a:ext cx="265044" cy="1108499"/>
          </a:xfrm>
          <a:prstGeom prst="rect">
            <a:avLst/>
          </a:prstGeom>
          <a:solidFill>
            <a:srgbClr val="388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FA47D00-C9FA-0D43-B93D-1D08CD7E05D5}"/>
              </a:ext>
            </a:extLst>
          </p:cNvPr>
          <p:cNvSpPr/>
          <p:nvPr/>
        </p:nvSpPr>
        <p:spPr>
          <a:xfrm>
            <a:off x="8796053" y="4306501"/>
            <a:ext cx="265044" cy="369332"/>
          </a:xfrm>
          <a:prstGeom prst="rect">
            <a:avLst/>
          </a:prstGeom>
          <a:solidFill>
            <a:srgbClr val="957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60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65</a:t>
            </a:fld>
            <a:endParaRPr lang="en-US"/>
          </a:p>
        </p:txBody>
      </p:sp>
      <p:sp>
        <p:nvSpPr>
          <p:cNvPr id="23" name="Content Placeholder 2">
            <a:extLst>
              <a:ext uri="{FF2B5EF4-FFF2-40B4-BE49-F238E27FC236}">
                <a16:creationId xmlns:a16="http://schemas.microsoft.com/office/drawing/2014/main" id="{E0AEF1AF-3CE8-B94A-8E8A-94CA67E7EC79}"/>
              </a:ext>
            </a:extLst>
          </p:cNvPr>
          <p:cNvSpPr txBox="1">
            <a:spLocks/>
          </p:cNvSpPr>
          <p:nvPr/>
        </p:nvSpPr>
        <p:spPr>
          <a:xfrm>
            <a:off x="1077684" y="1485373"/>
            <a:ext cx="5776827" cy="4369470"/>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t>Morphology</a:t>
            </a:r>
          </a:p>
          <a:p>
            <a:pPr>
              <a:spcBef>
                <a:spcPts val="1200"/>
              </a:spcBef>
            </a:pPr>
            <a:r>
              <a:rPr lang="en-US" sz="2000" dirty="0">
                <a:sym typeface="Wingdings" pitchFamily="2" charset="2"/>
              </a:rPr>
              <a:t>Word Segmentation</a:t>
            </a:r>
          </a:p>
          <a:p>
            <a:pPr>
              <a:spcBef>
                <a:spcPts val="1200"/>
              </a:spcBef>
            </a:pPr>
            <a:r>
              <a:rPr lang="en-US" sz="2000" dirty="0">
                <a:sym typeface="Wingdings" pitchFamily="2" charset="2"/>
              </a:rPr>
              <a:t>Part-of-Speech Tagging</a:t>
            </a:r>
          </a:p>
          <a:p>
            <a:pPr>
              <a:spcBef>
                <a:spcPts val="1200"/>
              </a:spcBef>
            </a:pPr>
            <a:r>
              <a:rPr lang="en-US" sz="2000" dirty="0">
                <a:sym typeface="Wingdings" pitchFamily="2" charset="2"/>
              </a:rPr>
              <a:t>Parsing</a:t>
            </a:r>
          </a:p>
          <a:p>
            <a:pPr>
              <a:spcBef>
                <a:spcPts val="1200"/>
              </a:spcBef>
            </a:pPr>
            <a:r>
              <a:rPr lang="en-US" sz="2000" dirty="0">
                <a:sym typeface="Wingdings" pitchFamily="2" charset="2"/>
              </a:rPr>
              <a:t>	Constituency</a:t>
            </a:r>
          </a:p>
          <a:p>
            <a:pPr>
              <a:spcBef>
                <a:spcPts val="1200"/>
              </a:spcBef>
            </a:pPr>
            <a:r>
              <a:rPr lang="en-US" sz="2000" dirty="0">
                <a:sym typeface="Wingdings" pitchFamily="2" charset="2"/>
              </a:rPr>
              <a:t>	Dependency</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24" name="Content Placeholder 2">
            <a:extLst>
              <a:ext uri="{FF2B5EF4-FFF2-40B4-BE49-F238E27FC236}">
                <a16:creationId xmlns:a16="http://schemas.microsoft.com/office/drawing/2014/main" id="{0F97C330-ABA4-024A-8B1F-6AC881F8E961}"/>
              </a:ext>
            </a:extLst>
          </p:cNvPr>
          <p:cNvSpPr txBox="1">
            <a:spLocks/>
          </p:cNvSpPr>
          <p:nvPr/>
        </p:nvSpPr>
        <p:spPr>
          <a:xfrm>
            <a:off x="1077685"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Syntax</a:t>
            </a:r>
          </a:p>
        </p:txBody>
      </p:sp>
      <p:sp>
        <p:nvSpPr>
          <p:cNvPr id="25" name="Content Placeholder 2">
            <a:extLst>
              <a:ext uri="{FF2B5EF4-FFF2-40B4-BE49-F238E27FC236}">
                <a16:creationId xmlns:a16="http://schemas.microsoft.com/office/drawing/2014/main" id="{FCF87A89-0DC6-4E4D-BEA4-D2CC51868C51}"/>
              </a:ext>
            </a:extLst>
          </p:cNvPr>
          <p:cNvSpPr txBox="1">
            <a:spLocks/>
          </p:cNvSpPr>
          <p:nvPr/>
        </p:nvSpPr>
        <p:spPr>
          <a:xfrm>
            <a:off x="6187406" y="1498426"/>
            <a:ext cx="5776827" cy="510788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Sentiment Analysis</a:t>
            </a:r>
          </a:p>
          <a:p>
            <a:pPr>
              <a:spcBef>
                <a:spcPts val="1200"/>
              </a:spcBef>
            </a:pPr>
            <a:r>
              <a:rPr lang="en-US" sz="2000" dirty="0">
                <a:sym typeface="Wingdings" pitchFamily="2" charset="2"/>
              </a:rPr>
              <a:t>Topic Modelling</a:t>
            </a:r>
          </a:p>
          <a:p>
            <a:pPr>
              <a:spcBef>
                <a:spcPts val="1200"/>
              </a:spcBef>
            </a:pPr>
            <a:r>
              <a:rPr lang="en-US" sz="2000" dirty="0">
                <a:sym typeface="Wingdings" pitchFamily="2" charset="2"/>
              </a:rPr>
              <a:t>Named Entity Recognition (NER)</a:t>
            </a:r>
          </a:p>
          <a:p>
            <a:pPr>
              <a:spcBef>
                <a:spcPts val="1200"/>
              </a:spcBef>
            </a:pPr>
            <a:r>
              <a:rPr lang="en-US" sz="2000" dirty="0">
                <a:sym typeface="Wingdings" pitchFamily="2" charset="2"/>
              </a:rPr>
              <a:t>Relation Extraction</a:t>
            </a:r>
          </a:p>
          <a:p>
            <a:pPr>
              <a:spcBef>
                <a:spcPts val="1200"/>
              </a:spcBef>
            </a:pPr>
            <a:r>
              <a:rPr lang="en-US" sz="2000" dirty="0">
                <a:sym typeface="Wingdings" pitchFamily="2" charset="2"/>
              </a:rPr>
              <a:t>Word Sense Disambiguation</a:t>
            </a:r>
          </a:p>
          <a:p>
            <a:pPr>
              <a:spcBef>
                <a:spcPts val="1200"/>
              </a:spcBef>
            </a:pPr>
            <a:r>
              <a:rPr lang="en-US" sz="2000" dirty="0">
                <a:sym typeface="Wingdings" pitchFamily="2" charset="2"/>
              </a:rPr>
              <a:t>Natural Language Understanding (NLU)</a:t>
            </a:r>
          </a:p>
          <a:p>
            <a:pPr>
              <a:spcBef>
                <a:spcPts val="1200"/>
              </a:spcBef>
            </a:pPr>
            <a:r>
              <a:rPr lang="en-US" sz="2000" dirty="0">
                <a:sym typeface="Wingdings" pitchFamily="2" charset="2"/>
              </a:rPr>
              <a:t>Natural Language Generation (NLG)</a:t>
            </a:r>
          </a:p>
          <a:p>
            <a:pPr>
              <a:spcBef>
                <a:spcPts val="1200"/>
              </a:spcBef>
            </a:pPr>
            <a:r>
              <a:rPr lang="en-US" sz="2000" dirty="0">
                <a:sym typeface="Wingdings" pitchFamily="2" charset="2"/>
              </a:rPr>
              <a:t>Machine Translation</a:t>
            </a:r>
          </a:p>
          <a:p>
            <a:pPr>
              <a:spcBef>
                <a:spcPts val="1200"/>
              </a:spcBef>
            </a:pPr>
            <a:r>
              <a:rPr lang="en-US" sz="2000" dirty="0">
                <a:sym typeface="Wingdings" pitchFamily="2" charset="2"/>
              </a:rPr>
              <a:t>Entailment</a:t>
            </a:r>
          </a:p>
          <a:p>
            <a:pPr>
              <a:spcBef>
                <a:spcPts val="1200"/>
              </a:spcBef>
            </a:pPr>
            <a:r>
              <a:rPr lang="en-US" sz="2000" dirty="0">
                <a:sym typeface="Wingdings" pitchFamily="2" charset="2"/>
              </a:rPr>
              <a:t>Question Answering</a:t>
            </a:r>
          </a:p>
          <a:p>
            <a:pPr>
              <a:spcBef>
                <a:spcPts val="1200"/>
              </a:spcBef>
            </a:pPr>
            <a:r>
              <a:rPr lang="en-US" sz="2000" dirty="0">
                <a:sym typeface="Wingdings" pitchFamily="2" charset="2"/>
              </a:rPr>
              <a:t>Language Modelling</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26" name="Content Placeholder 2">
            <a:extLst>
              <a:ext uri="{FF2B5EF4-FFF2-40B4-BE49-F238E27FC236}">
                <a16:creationId xmlns:a16="http://schemas.microsoft.com/office/drawing/2014/main" id="{83B834B1-476D-4B4F-A163-1005E41332B7}"/>
              </a:ext>
            </a:extLst>
          </p:cNvPr>
          <p:cNvSpPr txBox="1">
            <a:spLocks/>
          </p:cNvSpPr>
          <p:nvPr/>
        </p:nvSpPr>
        <p:spPr>
          <a:xfrm>
            <a:off x="6183396"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Semantics</a:t>
            </a:r>
          </a:p>
        </p:txBody>
      </p:sp>
      <p:sp>
        <p:nvSpPr>
          <p:cNvPr id="27" name="Content Placeholder 2">
            <a:extLst>
              <a:ext uri="{FF2B5EF4-FFF2-40B4-BE49-F238E27FC236}">
                <a16:creationId xmlns:a16="http://schemas.microsoft.com/office/drawing/2014/main" id="{447EE01A-F7B7-A14B-87F6-870F9C28B9FD}"/>
              </a:ext>
            </a:extLst>
          </p:cNvPr>
          <p:cNvSpPr txBox="1">
            <a:spLocks/>
          </p:cNvSpPr>
          <p:nvPr/>
        </p:nvSpPr>
        <p:spPr>
          <a:xfrm>
            <a:off x="1077685" y="4606565"/>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Discourse</a:t>
            </a:r>
          </a:p>
        </p:txBody>
      </p:sp>
      <p:sp>
        <p:nvSpPr>
          <p:cNvPr id="28" name="Content Placeholder 2">
            <a:extLst>
              <a:ext uri="{FF2B5EF4-FFF2-40B4-BE49-F238E27FC236}">
                <a16:creationId xmlns:a16="http://schemas.microsoft.com/office/drawing/2014/main" id="{EFA54BAA-A870-9542-8669-9A75DC2DEBA1}"/>
              </a:ext>
            </a:extLst>
          </p:cNvPr>
          <p:cNvSpPr txBox="1">
            <a:spLocks/>
          </p:cNvSpPr>
          <p:nvPr/>
        </p:nvSpPr>
        <p:spPr>
          <a:xfrm>
            <a:off x="1077684" y="5136710"/>
            <a:ext cx="5776827" cy="115346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Summarization</a:t>
            </a:r>
          </a:p>
          <a:p>
            <a:pPr>
              <a:spcBef>
                <a:spcPts val="1200"/>
              </a:spcBef>
            </a:pPr>
            <a:r>
              <a:rPr lang="en-US" sz="2000" dirty="0">
                <a:sym typeface="Wingdings" pitchFamily="2" charset="2"/>
              </a:rPr>
              <a:t>Coreference Resolution</a:t>
            </a:r>
          </a:p>
        </p:txBody>
      </p:sp>
      <p:sp>
        <p:nvSpPr>
          <p:cNvPr id="29" name="Content Placeholder 2">
            <a:extLst>
              <a:ext uri="{FF2B5EF4-FFF2-40B4-BE49-F238E27FC236}">
                <a16:creationId xmlns:a16="http://schemas.microsoft.com/office/drawing/2014/main" id="{5EA7D142-E25E-A342-BC70-EBB6254BB8BB}"/>
              </a:ext>
            </a:extLst>
          </p:cNvPr>
          <p:cNvSpPr txBox="1">
            <a:spLocks/>
          </p:cNvSpPr>
          <p:nvPr/>
        </p:nvSpPr>
        <p:spPr>
          <a:xfrm>
            <a:off x="2650361" y="236931"/>
            <a:ext cx="7097485"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C00000"/>
                </a:solidFill>
              </a:rPr>
              <a:t>Common NLP Tasks (aka problems)</a:t>
            </a:r>
          </a:p>
        </p:txBody>
      </p:sp>
      <p:sp>
        <p:nvSpPr>
          <p:cNvPr id="30" name="Rectangle 29">
            <a:extLst>
              <a:ext uri="{FF2B5EF4-FFF2-40B4-BE49-F238E27FC236}">
                <a16:creationId xmlns:a16="http://schemas.microsoft.com/office/drawing/2014/main" id="{C88506EC-2967-8A45-BFEB-B4A79792CB8E}"/>
              </a:ext>
            </a:extLst>
          </p:cNvPr>
          <p:cNvSpPr/>
          <p:nvPr/>
        </p:nvSpPr>
        <p:spPr>
          <a:xfrm>
            <a:off x="6095999" y="4214191"/>
            <a:ext cx="5018315" cy="2251919"/>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5D565E1D-9FA8-2A4C-A71E-E41FBB805E04}"/>
              </a:ext>
            </a:extLst>
          </p:cNvPr>
          <p:cNvSpPr/>
          <p:nvPr/>
        </p:nvSpPr>
        <p:spPr>
          <a:xfrm>
            <a:off x="830704" y="763227"/>
            <a:ext cx="3124200" cy="5593123"/>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C49444E9-204B-6945-82DF-C7B2627659F0}"/>
              </a:ext>
            </a:extLst>
          </p:cNvPr>
          <p:cNvSpPr/>
          <p:nvPr/>
        </p:nvSpPr>
        <p:spPr>
          <a:xfrm>
            <a:off x="6114533" y="787595"/>
            <a:ext cx="5018315" cy="2940307"/>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Rectangular Callout 9">
            <a:extLst>
              <a:ext uri="{FF2B5EF4-FFF2-40B4-BE49-F238E27FC236}">
                <a16:creationId xmlns:a16="http://schemas.microsoft.com/office/drawing/2014/main" id="{0E356FEA-F1A5-3444-83A6-AA3B33879B03}"/>
              </a:ext>
            </a:extLst>
          </p:cNvPr>
          <p:cNvSpPr/>
          <p:nvPr/>
        </p:nvSpPr>
        <p:spPr>
          <a:xfrm>
            <a:off x="2508967" y="1273884"/>
            <a:ext cx="7042538" cy="2510010"/>
          </a:xfrm>
          <a:custGeom>
            <a:avLst/>
            <a:gdLst>
              <a:gd name="connsiteX0" fmla="*/ 0 w 3327399"/>
              <a:gd name="connsiteY0" fmla="*/ 0 h 5930349"/>
              <a:gd name="connsiteX1" fmla="*/ 554567 w 3327399"/>
              <a:gd name="connsiteY1" fmla="*/ 0 h 5930349"/>
              <a:gd name="connsiteX2" fmla="*/ 554567 w 3327399"/>
              <a:gd name="connsiteY2" fmla="*/ 0 h 5930349"/>
              <a:gd name="connsiteX3" fmla="*/ 1386416 w 3327399"/>
              <a:gd name="connsiteY3" fmla="*/ 0 h 5930349"/>
              <a:gd name="connsiteX4" fmla="*/ 3327399 w 3327399"/>
              <a:gd name="connsiteY4" fmla="*/ 0 h 5930349"/>
              <a:gd name="connsiteX5" fmla="*/ 3327399 w 3327399"/>
              <a:gd name="connsiteY5" fmla="*/ 3459370 h 5930349"/>
              <a:gd name="connsiteX6" fmla="*/ 3327399 w 3327399"/>
              <a:gd name="connsiteY6" fmla="*/ 3459370 h 5930349"/>
              <a:gd name="connsiteX7" fmla="*/ 3327399 w 3327399"/>
              <a:gd name="connsiteY7" fmla="*/ 4941958 h 5930349"/>
              <a:gd name="connsiteX8" fmla="*/ 3327399 w 3327399"/>
              <a:gd name="connsiteY8" fmla="*/ 5930349 h 5930349"/>
              <a:gd name="connsiteX9" fmla="*/ 1386416 w 3327399"/>
              <a:gd name="connsiteY9" fmla="*/ 5930349 h 5930349"/>
              <a:gd name="connsiteX10" fmla="*/ 325553 w 3327399"/>
              <a:gd name="connsiteY10" fmla="*/ 6612636 h 5930349"/>
              <a:gd name="connsiteX11" fmla="*/ 554567 w 3327399"/>
              <a:gd name="connsiteY11" fmla="*/ 5930349 h 5930349"/>
              <a:gd name="connsiteX12" fmla="*/ 0 w 3327399"/>
              <a:gd name="connsiteY12" fmla="*/ 5930349 h 5930349"/>
              <a:gd name="connsiteX13" fmla="*/ 0 w 3327399"/>
              <a:gd name="connsiteY13" fmla="*/ 4941958 h 5930349"/>
              <a:gd name="connsiteX14" fmla="*/ 0 w 3327399"/>
              <a:gd name="connsiteY14" fmla="*/ 3459370 h 5930349"/>
              <a:gd name="connsiteX15" fmla="*/ 0 w 3327399"/>
              <a:gd name="connsiteY15" fmla="*/ 3459370 h 5930349"/>
              <a:gd name="connsiteX16" fmla="*/ 0 w 3327399"/>
              <a:gd name="connsiteY16" fmla="*/ 0 h 5930349"/>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1386416 w 3327399"/>
              <a:gd name="connsiteY9" fmla="*/ 5930349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667959 w 3327399"/>
              <a:gd name="connsiteY9" fmla="*/ 5930349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1672035 w 3327399"/>
              <a:gd name="connsiteY9" fmla="*/ 5911868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33629 w 3327399"/>
              <a:gd name="connsiteY10" fmla="*/ 6686564 h 6686564"/>
              <a:gd name="connsiteX11" fmla="*/ 227995 w 3327399"/>
              <a:gd name="connsiteY11" fmla="*/ 5930349 h 6686564"/>
              <a:gd name="connsiteX12" fmla="*/ 0 w 3327399"/>
              <a:gd name="connsiteY12" fmla="*/ 5930349 h 6686564"/>
              <a:gd name="connsiteX13" fmla="*/ 0 w 3327399"/>
              <a:gd name="connsiteY13" fmla="*/ 4941958 h 6686564"/>
              <a:gd name="connsiteX14" fmla="*/ 0 w 3327399"/>
              <a:gd name="connsiteY14" fmla="*/ 3459370 h 6686564"/>
              <a:gd name="connsiteX15" fmla="*/ 0 w 3327399"/>
              <a:gd name="connsiteY15" fmla="*/ 3459370 h 6686564"/>
              <a:gd name="connsiteX16" fmla="*/ 0 w 3327399"/>
              <a:gd name="connsiteY16" fmla="*/ 0 h 6686564"/>
              <a:gd name="connsiteX0" fmla="*/ 0 w 3327399"/>
              <a:gd name="connsiteY0" fmla="*/ 0 h 5930350"/>
              <a:gd name="connsiteX1" fmla="*/ 554567 w 3327399"/>
              <a:gd name="connsiteY1" fmla="*/ 0 h 5930350"/>
              <a:gd name="connsiteX2" fmla="*/ 554567 w 3327399"/>
              <a:gd name="connsiteY2" fmla="*/ 0 h 5930350"/>
              <a:gd name="connsiteX3" fmla="*/ 1386416 w 3327399"/>
              <a:gd name="connsiteY3" fmla="*/ 0 h 5930350"/>
              <a:gd name="connsiteX4" fmla="*/ 3327399 w 3327399"/>
              <a:gd name="connsiteY4" fmla="*/ 0 h 5930350"/>
              <a:gd name="connsiteX5" fmla="*/ 3327399 w 3327399"/>
              <a:gd name="connsiteY5" fmla="*/ 3459370 h 5930350"/>
              <a:gd name="connsiteX6" fmla="*/ 3327399 w 3327399"/>
              <a:gd name="connsiteY6" fmla="*/ 3459370 h 5930350"/>
              <a:gd name="connsiteX7" fmla="*/ 3327399 w 3327399"/>
              <a:gd name="connsiteY7" fmla="*/ 4941958 h 5930350"/>
              <a:gd name="connsiteX8" fmla="*/ 3327399 w 3327399"/>
              <a:gd name="connsiteY8" fmla="*/ 5930349 h 5930350"/>
              <a:gd name="connsiteX9" fmla="*/ 1672035 w 3327399"/>
              <a:gd name="connsiteY9" fmla="*/ 5911868 h 5930350"/>
              <a:gd name="connsiteX10" fmla="*/ 1225621 w 3327399"/>
              <a:gd name="connsiteY10" fmla="*/ 5910327 h 5930350"/>
              <a:gd name="connsiteX11" fmla="*/ 227995 w 3327399"/>
              <a:gd name="connsiteY11" fmla="*/ 5930349 h 5930350"/>
              <a:gd name="connsiteX12" fmla="*/ 0 w 3327399"/>
              <a:gd name="connsiteY12" fmla="*/ 5930349 h 5930350"/>
              <a:gd name="connsiteX13" fmla="*/ 0 w 3327399"/>
              <a:gd name="connsiteY13" fmla="*/ 4941958 h 5930350"/>
              <a:gd name="connsiteX14" fmla="*/ 0 w 3327399"/>
              <a:gd name="connsiteY14" fmla="*/ 3459370 h 5930350"/>
              <a:gd name="connsiteX15" fmla="*/ 0 w 3327399"/>
              <a:gd name="connsiteY15" fmla="*/ 3459370 h 5930350"/>
              <a:gd name="connsiteX16" fmla="*/ 0 w 3327399"/>
              <a:gd name="connsiteY16" fmla="*/ 0 h 5930350"/>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229621 w 3327399"/>
              <a:gd name="connsiteY10" fmla="*/ 6686564 h 6686564"/>
              <a:gd name="connsiteX11" fmla="*/ 227995 w 3327399"/>
              <a:gd name="connsiteY11" fmla="*/ 5930349 h 6686564"/>
              <a:gd name="connsiteX12" fmla="*/ 0 w 3327399"/>
              <a:gd name="connsiteY12" fmla="*/ 5930349 h 6686564"/>
              <a:gd name="connsiteX13" fmla="*/ 0 w 3327399"/>
              <a:gd name="connsiteY13" fmla="*/ 4941958 h 6686564"/>
              <a:gd name="connsiteX14" fmla="*/ 0 w 3327399"/>
              <a:gd name="connsiteY14" fmla="*/ 3459370 h 6686564"/>
              <a:gd name="connsiteX15" fmla="*/ 0 w 3327399"/>
              <a:gd name="connsiteY15" fmla="*/ 3459370 h 6686564"/>
              <a:gd name="connsiteX16" fmla="*/ 0 w 3327399"/>
              <a:gd name="connsiteY16"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229621 w 3327399"/>
              <a:gd name="connsiteY10" fmla="*/ 6686564 h 6686564"/>
              <a:gd name="connsiteX11" fmla="*/ 1223239 w 3327399"/>
              <a:gd name="connsiteY11" fmla="*/ 6651981 h 6686564"/>
              <a:gd name="connsiteX12" fmla="*/ 227995 w 3327399"/>
              <a:gd name="connsiteY12" fmla="*/ 5930349 h 6686564"/>
              <a:gd name="connsiteX13" fmla="*/ 0 w 3327399"/>
              <a:gd name="connsiteY13" fmla="*/ 5930349 h 6686564"/>
              <a:gd name="connsiteX14" fmla="*/ 0 w 3327399"/>
              <a:gd name="connsiteY14" fmla="*/ 4941958 h 6686564"/>
              <a:gd name="connsiteX15" fmla="*/ 0 w 3327399"/>
              <a:gd name="connsiteY15" fmla="*/ 3459370 h 6686564"/>
              <a:gd name="connsiteX16" fmla="*/ 0 w 3327399"/>
              <a:gd name="connsiteY16" fmla="*/ 3459370 h 6686564"/>
              <a:gd name="connsiteX17" fmla="*/ 0 w 3327399"/>
              <a:gd name="connsiteY17"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229621 w 3327399"/>
              <a:gd name="connsiteY10" fmla="*/ 6686564 h 6686564"/>
              <a:gd name="connsiteX11" fmla="*/ 1223239 w 3327399"/>
              <a:gd name="connsiteY11" fmla="*/ 6651981 h 6686564"/>
              <a:gd name="connsiteX12" fmla="*/ 767205 w 3327399"/>
              <a:gd name="connsiteY12" fmla="*/ 6300826 h 6686564"/>
              <a:gd name="connsiteX13" fmla="*/ 227995 w 3327399"/>
              <a:gd name="connsiteY13" fmla="*/ 5930349 h 6686564"/>
              <a:gd name="connsiteX14" fmla="*/ 0 w 3327399"/>
              <a:gd name="connsiteY14" fmla="*/ 5930349 h 6686564"/>
              <a:gd name="connsiteX15" fmla="*/ 0 w 3327399"/>
              <a:gd name="connsiteY15" fmla="*/ 4941958 h 6686564"/>
              <a:gd name="connsiteX16" fmla="*/ 0 w 3327399"/>
              <a:gd name="connsiteY16" fmla="*/ 3459370 h 6686564"/>
              <a:gd name="connsiteX17" fmla="*/ 0 w 3327399"/>
              <a:gd name="connsiteY17" fmla="*/ 3459370 h 6686564"/>
              <a:gd name="connsiteX18" fmla="*/ 0 w 3327399"/>
              <a:gd name="connsiteY18"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451257 w 3327399"/>
              <a:gd name="connsiteY10" fmla="*/ 6319309 h 6686564"/>
              <a:gd name="connsiteX11" fmla="*/ 1229621 w 3327399"/>
              <a:gd name="connsiteY11" fmla="*/ 6686564 h 6686564"/>
              <a:gd name="connsiteX12" fmla="*/ 1223239 w 3327399"/>
              <a:gd name="connsiteY12" fmla="*/ 6651981 h 6686564"/>
              <a:gd name="connsiteX13" fmla="*/ 767205 w 3327399"/>
              <a:gd name="connsiteY13" fmla="*/ 6300826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95253 w 3327399"/>
              <a:gd name="connsiteY10" fmla="*/ 6023600 h 6686564"/>
              <a:gd name="connsiteX11" fmla="*/ 1229621 w 3327399"/>
              <a:gd name="connsiteY11" fmla="*/ 6686564 h 6686564"/>
              <a:gd name="connsiteX12" fmla="*/ 1223239 w 3327399"/>
              <a:gd name="connsiteY12" fmla="*/ 6651981 h 6686564"/>
              <a:gd name="connsiteX13" fmla="*/ 767205 w 3327399"/>
              <a:gd name="connsiteY13" fmla="*/ 6300826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79252 w 3327399"/>
              <a:gd name="connsiteY10" fmla="*/ 5894227 h 6686564"/>
              <a:gd name="connsiteX11" fmla="*/ 1229621 w 3327399"/>
              <a:gd name="connsiteY11" fmla="*/ 6686564 h 6686564"/>
              <a:gd name="connsiteX12" fmla="*/ 1223239 w 3327399"/>
              <a:gd name="connsiteY12" fmla="*/ 6651981 h 6686564"/>
              <a:gd name="connsiteX13" fmla="*/ 767205 w 3327399"/>
              <a:gd name="connsiteY13" fmla="*/ 6300826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79252 w 3327399"/>
              <a:gd name="connsiteY10" fmla="*/ 5894227 h 6686564"/>
              <a:gd name="connsiteX11" fmla="*/ 1229621 w 3327399"/>
              <a:gd name="connsiteY11" fmla="*/ 6686564 h 6686564"/>
              <a:gd name="connsiteX12" fmla="*/ 1223239 w 3327399"/>
              <a:gd name="connsiteY12" fmla="*/ 6651981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500284 w 3327399"/>
              <a:gd name="connsiteY10" fmla="*/ 5857264 h 6686564"/>
              <a:gd name="connsiteX11" fmla="*/ 1229621 w 3327399"/>
              <a:gd name="connsiteY11" fmla="*/ 6686564 h 6686564"/>
              <a:gd name="connsiteX12" fmla="*/ 1223239 w 3327399"/>
              <a:gd name="connsiteY12" fmla="*/ 6651981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3003392 w 3327399"/>
              <a:gd name="connsiteY9" fmla="*/ 5967313 h 6686564"/>
              <a:gd name="connsiteX10" fmla="*/ 1500284 w 3327399"/>
              <a:gd name="connsiteY10" fmla="*/ 5857264 h 6686564"/>
              <a:gd name="connsiteX11" fmla="*/ 1229621 w 3327399"/>
              <a:gd name="connsiteY11" fmla="*/ 6686564 h 6686564"/>
              <a:gd name="connsiteX12" fmla="*/ 1223239 w 3327399"/>
              <a:gd name="connsiteY12" fmla="*/ 6651981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3003392 w 3327399"/>
              <a:gd name="connsiteY9" fmla="*/ 5967313 h 6686564"/>
              <a:gd name="connsiteX10" fmla="*/ 2775780 w 3327399"/>
              <a:gd name="connsiteY10" fmla="*/ 5968154 h 6686564"/>
              <a:gd name="connsiteX11" fmla="*/ 1229621 w 3327399"/>
              <a:gd name="connsiteY11" fmla="*/ 6686564 h 6686564"/>
              <a:gd name="connsiteX12" fmla="*/ 1223239 w 3327399"/>
              <a:gd name="connsiteY12" fmla="*/ 6651981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3003392 w 3327399"/>
              <a:gd name="connsiteY9" fmla="*/ 5967313 h 6686564"/>
              <a:gd name="connsiteX10" fmla="*/ 2775780 w 3327399"/>
              <a:gd name="connsiteY10" fmla="*/ 5968154 h 6686564"/>
              <a:gd name="connsiteX11" fmla="*/ 1229621 w 3327399"/>
              <a:gd name="connsiteY11" fmla="*/ 6686564 h 6686564"/>
              <a:gd name="connsiteX12" fmla="*/ 1986674 w 3327399"/>
              <a:gd name="connsiteY12" fmla="*/ 5968155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353890"/>
              <a:gd name="connsiteX1" fmla="*/ 554567 w 3327399"/>
              <a:gd name="connsiteY1" fmla="*/ 0 h 6353890"/>
              <a:gd name="connsiteX2" fmla="*/ 554567 w 3327399"/>
              <a:gd name="connsiteY2" fmla="*/ 0 h 6353890"/>
              <a:gd name="connsiteX3" fmla="*/ 1386416 w 3327399"/>
              <a:gd name="connsiteY3" fmla="*/ 0 h 6353890"/>
              <a:gd name="connsiteX4" fmla="*/ 3327399 w 3327399"/>
              <a:gd name="connsiteY4" fmla="*/ 0 h 6353890"/>
              <a:gd name="connsiteX5" fmla="*/ 3327399 w 3327399"/>
              <a:gd name="connsiteY5" fmla="*/ 3459370 h 6353890"/>
              <a:gd name="connsiteX6" fmla="*/ 3327399 w 3327399"/>
              <a:gd name="connsiteY6" fmla="*/ 3459370 h 6353890"/>
              <a:gd name="connsiteX7" fmla="*/ 3327399 w 3327399"/>
              <a:gd name="connsiteY7" fmla="*/ 4941958 h 6353890"/>
              <a:gd name="connsiteX8" fmla="*/ 3327399 w 3327399"/>
              <a:gd name="connsiteY8" fmla="*/ 5930349 h 6353890"/>
              <a:gd name="connsiteX9" fmla="*/ 3003392 w 3327399"/>
              <a:gd name="connsiteY9" fmla="*/ 5967313 h 6353890"/>
              <a:gd name="connsiteX10" fmla="*/ 2775780 w 3327399"/>
              <a:gd name="connsiteY10" fmla="*/ 5968154 h 6353890"/>
              <a:gd name="connsiteX11" fmla="*/ 2481841 w 3327399"/>
              <a:gd name="connsiteY11" fmla="*/ 6353890 h 6353890"/>
              <a:gd name="connsiteX12" fmla="*/ 1986674 w 3327399"/>
              <a:gd name="connsiteY12" fmla="*/ 5968155 h 6353890"/>
              <a:gd name="connsiteX13" fmla="*/ 1103230 w 3327399"/>
              <a:gd name="connsiteY13" fmla="*/ 5931190 h 6353890"/>
              <a:gd name="connsiteX14" fmla="*/ 227995 w 3327399"/>
              <a:gd name="connsiteY14" fmla="*/ 5930349 h 6353890"/>
              <a:gd name="connsiteX15" fmla="*/ 0 w 3327399"/>
              <a:gd name="connsiteY15" fmla="*/ 5930349 h 6353890"/>
              <a:gd name="connsiteX16" fmla="*/ 0 w 3327399"/>
              <a:gd name="connsiteY16" fmla="*/ 4941958 h 6353890"/>
              <a:gd name="connsiteX17" fmla="*/ 0 w 3327399"/>
              <a:gd name="connsiteY17" fmla="*/ 3459370 h 6353890"/>
              <a:gd name="connsiteX18" fmla="*/ 0 w 3327399"/>
              <a:gd name="connsiteY18" fmla="*/ 3459370 h 6353890"/>
              <a:gd name="connsiteX19" fmla="*/ 0 w 3327399"/>
              <a:gd name="connsiteY19" fmla="*/ 0 h 6353890"/>
              <a:gd name="connsiteX0" fmla="*/ 0 w 3327399"/>
              <a:gd name="connsiteY0" fmla="*/ 0 h 6353890"/>
              <a:gd name="connsiteX1" fmla="*/ 554567 w 3327399"/>
              <a:gd name="connsiteY1" fmla="*/ 0 h 6353890"/>
              <a:gd name="connsiteX2" fmla="*/ 554567 w 3327399"/>
              <a:gd name="connsiteY2" fmla="*/ 0 h 6353890"/>
              <a:gd name="connsiteX3" fmla="*/ 1386416 w 3327399"/>
              <a:gd name="connsiteY3" fmla="*/ 0 h 6353890"/>
              <a:gd name="connsiteX4" fmla="*/ 3327399 w 3327399"/>
              <a:gd name="connsiteY4" fmla="*/ 0 h 6353890"/>
              <a:gd name="connsiteX5" fmla="*/ 3327399 w 3327399"/>
              <a:gd name="connsiteY5" fmla="*/ 3459370 h 6353890"/>
              <a:gd name="connsiteX6" fmla="*/ 3327399 w 3327399"/>
              <a:gd name="connsiteY6" fmla="*/ 3459370 h 6353890"/>
              <a:gd name="connsiteX7" fmla="*/ 3327399 w 3327399"/>
              <a:gd name="connsiteY7" fmla="*/ 4941958 h 6353890"/>
              <a:gd name="connsiteX8" fmla="*/ 3327399 w 3327399"/>
              <a:gd name="connsiteY8" fmla="*/ 5930349 h 6353890"/>
              <a:gd name="connsiteX9" fmla="*/ 3003392 w 3327399"/>
              <a:gd name="connsiteY9" fmla="*/ 5967313 h 6353890"/>
              <a:gd name="connsiteX10" fmla="*/ 2775780 w 3327399"/>
              <a:gd name="connsiteY10" fmla="*/ 5968154 h 6353890"/>
              <a:gd name="connsiteX11" fmla="*/ 2481841 w 3327399"/>
              <a:gd name="connsiteY11" fmla="*/ 6353890 h 6353890"/>
              <a:gd name="connsiteX12" fmla="*/ 2400978 w 3327399"/>
              <a:gd name="connsiteY12" fmla="*/ 5931192 h 6353890"/>
              <a:gd name="connsiteX13" fmla="*/ 1103230 w 3327399"/>
              <a:gd name="connsiteY13" fmla="*/ 5931190 h 6353890"/>
              <a:gd name="connsiteX14" fmla="*/ 227995 w 3327399"/>
              <a:gd name="connsiteY14" fmla="*/ 5930349 h 6353890"/>
              <a:gd name="connsiteX15" fmla="*/ 0 w 3327399"/>
              <a:gd name="connsiteY15" fmla="*/ 5930349 h 6353890"/>
              <a:gd name="connsiteX16" fmla="*/ 0 w 3327399"/>
              <a:gd name="connsiteY16" fmla="*/ 4941958 h 6353890"/>
              <a:gd name="connsiteX17" fmla="*/ 0 w 3327399"/>
              <a:gd name="connsiteY17" fmla="*/ 3459370 h 6353890"/>
              <a:gd name="connsiteX18" fmla="*/ 0 w 3327399"/>
              <a:gd name="connsiteY18" fmla="*/ 3459370 h 6353890"/>
              <a:gd name="connsiteX19" fmla="*/ 0 w 3327399"/>
              <a:gd name="connsiteY19" fmla="*/ 0 h 6353890"/>
              <a:gd name="connsiteX0" fmla="*/ 0 w 3327399"/>
              <a:gd name="connsiteY0" fmla="*/ 0 h 6353890"/>
              <a:gd name="connsiteX1" fmla="*/ 554567 w 3327399"/>
              <a:gd name="connsiteY1" fmla="*/ 0 h 6353890"/>
              <a:gd name="connsiteX2" fmla="*/ 554567 w 3327399"/>
              <a:gd name="connsiteY2" fmla="*/ 0 h 6353890"/>
              <a:gd name="connsiteX3" fmla="*/ 1386416 w 3327399"/>
              <a:gd name="connsiteY3" fmla="*/ 0 h 6353890"/>
              <a:gd name="connsiteX4" fmla="*/ 3327399 w 3327399"/>
              <a:gd name="connsiteY4" fmla="*/ 0 h 6353890"/>
              <a:gd name="connsiteX5" fmla="*/ 3327399 w 3327399"/>
              <a:gd name="connsiteY5" fmla="*/ 3459370 h 6353890"/>
              <a:gd name="connsiteX6" fmla="*/ 3327399 w 3327399"/>
              <a:gd name="connsiteY6" fmla="*/ 3459370 h 6353890"/>
              <a:gd name="connsiteX7" fmla="*/ 3327399 w 3327399"/>
              <a:gd name="connsiteY7" fmla="*/ 4941958 h 6353890"/>
              <a:gd name="connsiteX8" fmla="*/ 3327399 w 3327399"/>
              <a:gd name="connsiteY8" fmla="*/ 5930349 h 6353890"/>
              <a:gd name="connsiteX9" fmla="*/ 2775780 w 3327399"/>
              <a:gd name="connsiteY9" fmla="*/ 5968154 h 6353890"/>
              <a:gd name="connsiteX10" fmla="*/ 2481841 w 3327399"/>
              <a:gd name="connsiteY10" fmla="*/ 6353890 h 6353890"/>
              <a:gd name="connsiteX11" fmla="*/ 2400978 w 3327399"/>
              <a:gd name="connsiteY11" fmla="*/ 5931192 h 6353890"/>
              <a:gd name="connsiteX12" fmla="*/ 1103230 w 3327399"/>
              <a:gd name="connsiteY12" fmla="*/ 5931190 h 6353890"/>
              <a:gd name="connsiteX13" fmla="*/ 227995 w 3327399"/>
              <a:gd name="connsiteY13" fmla="*/ 5930349 h 6353890"/>
              <a:gd name="connsiteX14" fmla="*/ 0 w 3327399"/>
              <a:gd name="connsiteY14" fmla="*/ 5930349 h 6353890"/>
              <a:gd name="connsiteX15" fmla="*/ 0 w 3327399"/>
              <a:gd name="connsiteY15" fmla="*/ 4941958 h 6353890"/>
              <a:gd name="connsiteX16" fmla="*/ 0 w 3327399"/>
              <a:gd name="connsiteY16" fmla="*/ 3459370 h 6353890"/>
              <a:gd name="connsiteX17" fmla="*/ 0 w 3327399"/>
              <a:gd name="connsiteY17" fmla="*/ 3459370 h 6353890"/>
              <a:gd name="connsiteX18" fmla="*/ 0 w 3327399"/>
              <a:gd name="connsiteY18" fmla="*/ 0 h 6353890"/>
              <a:gd name="connsiteX0" fmla="*/ 0 w 3327399"/>
              <a:gd name="connsiteY0" fmla="*/ 0 h 6353890"/>
              <a:gd name="connsiteX1" fmla="*/ 554567 w 3327399"/>
              <a:gd name="connsiteY1" fmla="*/ 0 h 6353890"/>
              <a:gd name="connsiteX2" fmla="*/ 554567 w 3327399"/>
              <a:gd name="connsiteY2" fmla="*/ 0 h 6353890"/>
              <a:gd name="connsiteX3" fmla="*/ 1386416 w 3327399"/>
              <a:gd name="connsiteY3" fmla="*/ 0 h 6353890"/>
              <a:gd name="connsiteX4" fmla="*/ 3327399 w 3327399"/>
              <a:gd name="connsiteY4" fmla="*/ 0 h 6353890"/>
              <a:gd name="connsiteX5" fmla="*/ 3327399 w 3327399"/>
              <a:gd name="connsiteY5" fmla="*/ 3459370 h 6353890"/>
              <a:gd name="connsiteX6" fmla="*/ 3327399 w 3327399"/>
              <a:gd name="connsiteY6" fmla="*/ 3459370 h 6353890"/>
              <a:gd name="connsiteX7" fmla="*/ 3327399 w 3327399"/>
              <a:gd name="connsiteY7" fmla="*/ 4941958 h 6353890"/>
              <a:gd name="connsiteX8" fmla="*/ 3327399 w 3327399"/>
              <a:gd name="connsiteY8" fmla="*/ 5930349 h 6353890"/>
              <a:gd name="connsiteX9" fmla="*/ 3031810 w 3327399"/>
              <a:gd name="connsiteY9" fmla="*/ 5931190 h 6353890"/>
              <a:gd name="connsiteX10" fmla="*/ 2481841 w 3327399"/>
              <a:gd name="connsiteY10" fmla="*/ 6353890 h 6353890"/>
              <a:gd name="connsiteX11" fmla="*/ 2400978 w 3327399"/>
              <a:gd name="connsiteY11" fmla="*/ 5931192 h 6353890"/>
              <a:gd name="connsiteX12" fmla="*/ 1103230 w 3327399"/>
              <a:gd name="connsiteY12" fmla="*/ 5931190 h 6353890"/>
              <a:gd name="connsiteX13" fmla="*/ 227995 w 3327399"/>
              <a:gd name="connsiteY13" fmla="*/ 5930349 h 6353890"/>
              <a:gd name="connsiteX14" fmla="*/ 0 w 3327399"/>
              <a:gd name="connsiteY14" fmla="*/ 5930349 h 6353890"/>
              <a:gd name="connsiteX15" fmla="*/ 0 w 3327399"/>
              <a:gd name="connsiteY15" fmla="*/ 4941958 h 6353890"/>
              <a:gd name="connsiteX16" fmla="*/ 0 w 3327399"/>
              <a:gd name="connsiteY16" fmla="*/ 3459370 h 6353890"/>
              <a:gd name="connsiteX17" fmla="*/ 0 w 3327399"/>
              <a:gd name="connsiteY17" fmla="*/ 3459370 h 6353890"/>
              <a:gd name="connsiteX18" fmla="*/ 0 w 3327399"/>
              <a:gd name="connsiteY18" fmla="*/ 0 h 6353890"/>
              <a:gd name="connsiteX0" fmla="*/ 0 w 3327399"/>
              <a:gd name="connsiteY0" fmla="*/ 0 h 6335408"/>
              <a:gd name="connsiteX1" fmla="*/ 554567 w 3327399"/>
              <a:gd name="connsiteY1" fmla="*/ 0 h 6335408"/>
              <a:gd name="connsiteX2" fmla="*/ 554567 w 3327399"/>
              <a:gd name="connsiteY2" fmla="*/ 0 h 6335408"/>
              <a:gd name="connsiteX3" fmla="*/ 1386416 w 3327399"/>
              <a:gd name="connsiteY3" fmla="*/ 0 h 6335408"/>
              <a:gd name="connsiteX4" fmla="*/ 3327399 w 3327399"/>
              <a:gd name="connsiteY4" fmla="*/ 0 h 6335408"/>
              <a:gd name="connsiteX5" fmla="*/ 3327399 w 3327399"/>
              <a:gd name="connsiteY5" fmla="*/ 3459370 h 6335408"/>
              <a:gd name="connsiteX6" fmla="*/ 3327399 w 3327399"/>
              <a:gd name="connsiteY6" fmla="*/ 3459370 h 6335408"/>
              <a:gd name="connsiteX7" fmla="*/ 3327399 w 3327399"/>
              <a:gd name="connsiteY7" fmla="*/ 4941958 h 6335408"/>
              <a:gd name="connsiteX8" fmla="*/ 3327399 w 3327399"/>
              <a:gd name="connsiteY8" fmla="*/ 5930349 h 6335408"/>
              <a:gd name="connsiteX9" fmla="*/ 3031810 w 3327399"/>
              <a:gd name="connsiteY9" fmla="*/ 5931190 h 6335408"/>
              <a:gd name="connsiteX10" fmla="*/ 3012522 w 3327399"/>
              <a:gd name="connsiteY10" fmla="*/ 6335408 h 6335408"/>
              <a:gd name="connsiteX11" fmla="*/ 2400978 w 3327399"/>
              <a:gd name="connsiteY11" fmla="*/ 5931192 h 6335408"/>
              <a:gd name="connsiteX12" fmla="*/ 1103230 w 3327399"/>
              <a:gd name="connsiteY12" fmla="*/ 5931190 h 6335408"/>
              <a:gd name="connsiteX13" fmla="*/ 227995 w 3327399"/>
              <a:gd name="connsiteY13" fmla="*/ 5930349 h 6335408"/>
              <a:gd name="connsiteX14" fmla="*/ 0 w 3327399"/>
              <a:gd name="connsiteY14" fmla="*/ 5930349 h 6335408"/>
              <a:gd name="connsiteX15" fmla="*/ 0 w 3327399"/>
              <a:gd name="connsiteY15" fmla="*/ 4941958 h 6335408"/>
              <a:gd name="connsiteX16" fmla="*/ 0 w 3327399"/>
              <a:gd name="connsiteY16" fmla="*/ 3459370 h 6335408"/>
              <a:gd name="connsiteX17" fmla="*/ 0 w 3327399"/>
              <a:gd name="connsiteY17" fmla="*/ 3459370 h 6335408"/>
              <a:gd name="connsiteX18" fmla="*/ 0 w 3327399"/>
              <a:gd name="connsiteY18" fmla="*/ 0 h 6335408"/>
              <a:gd name="connsiteX0" fmla="*/ 0 w 3327399"/>
              <a:gd name="connsiteY0" fmla="*/ 0 h 6335408"/>
              <a:gd name="connsiteX1" fmla="*/ 554567 w 3327399"/>
              <a:gd name="connsiteY1" fmla="*/ 0 h 6335408"/>
              <a:gd name="connsiteX2" fmla="*/ 554567 w 3327399"/>
              <a:gd name="connsiteY2" fmla="*/ 0 h 6335408"/>
              <a:gd name="connsiteX3" fmla="*/ 1386416 w 3327399"/>
              <a:gd name="connsiteY3" fmla="*/ 0 h 6335408"/>
              <a:gd name="connsiteX4" fmla="*/ 3327399 w 3327399"/>
              <a:gd name="connsiteY4" fmla="*/ 0 h 6335408"/>
              <a:gd name="connsiteX5" fmla="*/ 3327399 w 3327399"/>
              <a:gd name="connsiteY5" fmla="*/ 3459370 h 6335408"/>
              <a:gd name="connsiteX6" fmla="*/ 3327399 w 3327399"/>
              <a:gd name="connsiteY6" fmla="*/ 3459370 h 6335408"/>
              <a:gd name="connsiteX7" fmla="*/ 3327399 w 3327399"/>
              <a:gd name="connsiteY7" fmla="*/ 4941958 h 6335408"/>
              <a:gd name="connsiteX8" fmla="*/ 3327399 w 3327399"/>
              <a:gd name="connsiteY8" fmla="*/ 5930349 h 6335408"/>
              <a:gd name="connsiteX9" fmla="*/ 3031810 w 3327399"/>
              <a:gd name="connsiteY9" fmla="*/ 5931190 h 6335408"/>
              <a:gd name="connsiteX10" fmla="*/ 3012522 w 3327399"/>
              <a:gd name="connsiteY10" fmla="*/ 6335408 h 6335408"/>
              <a:gd name="connsiteX11" fmla="*/ 2801316 w 3327399"/>
              <a:gd name="connsiteY11" fmla="*/ 5911281 h 6335408"/>
              <a:gd name="connsiteX12" fmla="*/ 1103230 w 3327399"/>
              <a:gd name="connsiteY12" fmla="*/ 5931190 h 6335408"/>
              <a:gd name="connsiteX13" fmla="*/ 227995 w 3327399"/>
              <a:gd name="connsiteY13" fmla="*/ 5930349 h 6335408"/>
              <a:gd name="connsiteX14" fmla="*/ 0 w 3327399"/>
              <a:gd name="connsiteY14" fmla="*/ 5930349 h 6335408"/>
              <a:gd name="connsiteX15" fmla="*/ 0 w 3327399"/>
              <a:gd name="connsiteY15" fmla="*/ 4941958 h 6335408"/>
              <a:gd name="connsiteX16" fmla="*/ 0 w 3327399"/>
              <a:gd name="connsiteY16" fmla="*/ 3459370 h 6335408"/>
              <a:gd name="connsiteX17" fmla="*/ 0 w 3327399"/>
              <a:gd name="connsiteY17" fmla="*/ 3459370 h 6335408"/>
              <a:gd name="connsiteX18" fmla="*/ 0 w 3327399"/>
              <a:gd name="connsiteY18" fmla="*/ 0 h 633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27399" h="6335408">
                <a:moveTo>
                  <a:pt x="0" y="0"/>
                </a:moveTo>
                <a:lnTo>
                  <a:pt x="554567" y="0"/>
                </a:lnTo>
                <a:lnTo>
                  <a:pt x="554567" y="0"/>
                </a:lnTo>
                <a:lnTo>
                  <a:pt x="1386416" y="0"/>
                </a:lnTo>
                <a:lnTo>
                  <a:pt x="3327399" y="0"/>
                </a:lnTo>
                <a:lnTo>
                  <a:pt x="3327399" y="3459370"/>
                </a:lnTo>
                <a:lnTo>
                  <a:pt x="3327399" y="3459370"/>
                </a:lnTo>
                <a:lnTo>
                  <a:pt x="3327399" y="4941958"/>
                </a:lnTo>
                <a:lnTo>
                  <a:pt x="3327399" y="5930349"/>
                </a:lnTo>
                <a:lnTo>
                  <a:pt x="3031810" y="5931190"/>
                </a:lnTo>
                <a:lnTo>
                  <a:pt x="3012522" y="6335408"/>
                </a:lnTo>
                <a:lnTo>
                  <a:pt x="2801316" y="5911281"/>
                </a:lnTo>
                <a:lnTo>
                  <a:pt x="1103230" y="5931190"/>
                </a:lnTo>
                <a:lnTo>
                  <a:pt x="227995" y="5930349"/>
                </a:lnTo>
                <a:lnTo>
                  <a:pt x="0" y="5930349"/>
                </a:lnTo>
                <a:lnTo>
                  <a:pt x="0" y="4941958"/>
                </a:lnTo>
                <a:lnTo>
                  <a:pt x="0" y="3459370"/>
                </a:lnTo>
                <a:lnTo>
                  <a:pt x="0" y="3459370"/>
                </a:lnTo>
                <a:lnTo>
                  <a:pt x="0" y="0"/>
                </a:lnTo>
                <a:close/>
              </a:path>
            </a:pathLst>
          </a:custGeom>
          <a:solidFill>
            <a:srgbClr val="FFF2C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Arrow 33">
            <a:extLst>
              <a:ext uri="{FF2B5EF4-FFF2-40B4-BE49-F238E27FC236}">
                <a16:creationId xmlns:a16="http://schemas.microsoft.com/office/drawing/2014/main" id="{E5AABCD7-838B-554A-B559-8FA53346CDBC}"/>
              </a:ext>
            </a:extLst>
          </p:cNvPr>
          <p:cNvSpPr/>
          <p:nvPr/>
        </p:nvSpPr>
        <p:spPr>
          <a:xfrm rot="5400000">
            <a:off x="5992028" y="2144011"/>
            <a:ext cx="477486"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98EACAA-02AA-1F4D-BA49-5EF99D57E01D}"/>
              </a:ext>
            </a:extLst>
          </p:cNvPr>
          <p:cNvSpPr/>
          <p:nvPr/>
        </p:nvSpPr>
        <p:spPr>
          <a:xfrm>
            <a:off x="4324366" y="2638955"/>
            <a:ext cx="2148301" cy="367777"/>
          </a:xfrm>
          <a:prstGeom prst="rect">
            <a:avLst/>
          </a:prstGeom>
          <a:solidFill>
            <a:srgbClr val="FF7B79">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F72BB88-5DAC-0F47-B569-1E562539F29C}"/>
              </a:ext>
            </a:extLst>
          </p:cNvPr>
          <p:cNvSpPr/>
          <p:nvPr/>
        </p:nvSpPr>
        <p:spPr>
          <a:xfrm>
            <a:off x="6927384" y="2638955"/>
            <a:ext cx="2086756" cy="390728"/>
          </a:xfrm>
          <a:prstGeom prst="rect">
            <a:avLst/>
          </a:prstGeom>
          <a:solidFill>
            <a:srgbClr val="00B0F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D3A1CC5-1F77-C249-B08D-9373F09F4880}"/>
              </a:ext>
            </a:extLst>
          </p:cNvPr>
          <p:cNvSpPr/>
          <p:nvPr/>
        </p:nvSpPr>
        <p:spPr>
          <a:xfrm>
            <a:off x="3608785" y="2653658"/>
            <a:ext cx="691680" cy="367777"/>
          </a:xfrm>
          <a:prstGeom prst="rect">
            <a:avLst/>
          </a:prstGeom>
          <a:solidFill>
            <a:schemeClr val="accent6">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Content Placeholder 2">
            <a:extLst>
              <a:ext uri="{FF2B5EF4-FFF2-40B4-BE49-F238E27FC236}">
                <a16:creationId xmlns:a16="http://schemas.microsoft.com/office/drawing/2014/main" id="{46ADB439-F9E6-2146-B6D2-463E0CDD544D}"/>
              </a:ext>
            </a:extLst>
          </p:cNvPr>
          <p:cNvSpPr txBox="1">
            <a:spLocks/>
          </p:cNvSpPr>
          <p:nvPr/>
        </p:nvSpPr>
        <p:spPr>
          <a:xfrm>
            <a:off x="3409830" y="3031335"/>
            <a:ext cx="1176919" cy="59599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chemeClr val="accent5">
                    <a:lumMod val="75000"/>
                  </a:schemeClr>
                </a:solidFill>
                <a:latin typeface="Courier" pitchFamily="2" charset="0"/>
              </a:rPr>
              <a:t>INTENT</a:t>
            </a:r>
          </a:p>
        </p:txBody>
      </p:sp>
      <p:sp>
        <p:nvSpPr>
          <p:cNvPr id="39" name="Content Placeholder 2">
            <a:extLst>
              <a:ext uri="{FF2B5EF4-FFF2-40B4-BE49-F238E27FC236}">
                <a16:creationId xmlns:a16="http://schemas.microsoft.com/office/drawing/2014/main" id="{CF00EC07-591C-824E-8768-9A312C55C46E}"/>
              </a:ext>
            </a:extLst>
          </p:cNvPr>
          <p:cNvSpPr txBox="1">
            <a:spLocks/>
          </p:cNvSpPr>
          <p:nvPr/>
        </p:nvSpPr>
        <p:spPr>
          <a:xfrm>
            <a:off x="7331086" y="3021435"/>
            <a:ext cx="1215553" cy="39072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b="1" dirty="0">
                <a:solidFill>
                  <a:schemeClr val="accent5">
                    <a:lumMod val="75000"/>
                  </a:schemeClr>
                </a:solidFill>
                <a:latin typeface="Courier" pitchFamily="2" charset="0"/>
              </a:rPr>
              <a:t>ARTIST</a:t>
            </a:r>
          </a:p>
        </p:txBody>
      </p:sp>
      <p:sp>
        <p:nvSpPr>
          <p:cNvPr id="40" name="Content Placeholder 2">
            <a:extLst>
              <a:ext uri="{FF2B5EF4-FFF2-40B4-BE49-F238E27FC236}">
                <a16:creationId xmlns:a16="http://schemas.microsoft.com/office/drawing/2014/main" id="{63AEBAA5-04DE-A647-80A5-91F1FDE99799}"/>
              </a:ext>
            </a:extLst>
          </p:cNvPr>
          <p:cNvSpPr txBox="1">
            <a:spLocks/>
          </p:cNvSpPr>
          <p:nvPr/>
        </p:nvSpPr>
        <p:spPr>
          <a:xfrm>
            <a:off x="4860571" y="3031335"/>
            <a:ext cx="733708" cy="38082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chemeClr val="accent5">
                    <a:lumMod val="75000"/>
                  </a:schemeClr>
                </a:solidFill>
                <a:latin typeface="Courier" pitchFamily="2" charset="0"/>
              </a:rPr>
              <a:t>SONG</a:t>
            </a:r>
          </a:p>
        </p:txBody>
      </p:sp>
      <p:sp>
        <p:nvSpPr>
          <p:cNvPr id="41" name="Content Placeholder 2">
            <a:extLst>
              <a:ext uri="{FF2B5EF4-FFF2-40B4-BE49-F238E27FC236}">
                <a16:creationId xmlns:a16="http://schemas.microsoft.com/office/drawing/2014/main" id="{77417846-3552-484C-A5C2-BCC32E9FFAD0}"/>
              </a:ext>
            </a:extLst>
          </p:cNvPr>
          <p:cNvSpPr txBox="1">
            <a:spLocks/>
          </p:cNvSpPr>
          <p:nvPr/>
        </p:nvSpPr>
        <p:spPr>
          <a:xfrm>
            <a:off x="2544417" y="1505058"/>
            <a:ext cx="6690878" cy="40430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solidFill>
                  <a:schemeClr val="tx1"/>
                </a:solidFill>
                <a:sym typeface="Wingdings" pitchFamily="2" charset="2"/>
              </a:rPr>
              <a:t>“Alexa, play Drivers License by Olivia Rodrigo”</a:t>
            </a:r>
          </a:p>
        </p:txBody>
      </p:sp>
      <p:sp>
        <p:nvSpPr>
          <p:cNvPr id="42" name="Content Placeholder 2">
            <a:extLst>
              <a:ext uri="{FF2B5EF4-FFF2-40B4-BE49-F238E27FC236}">
                <a16:creationId xmlns:a16="http://schemas.microsoft.com/office/drawing/2014/main" id="{0BE0AF79-75F9-8A48-B198-A0DC1841F303}"/>
              </a:ext>
            </a:extLst>
          </p:cNvPr>
          <p:cNvSpPr txBox="1">
            <a:spLocks/>
          </p:cNvSpPr>
          <p:nvPr/>
        </p:nvSpPr>
        <p:spPr>
          <a:xfrm>
            <a:off x="2508967" y="2642878"/>
            <a:ext cx="6690878" cy="40430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solidFill>
                  <a:schemeClr val="tx1"/>
                </a:solidFill>
                <a:sym typeface="Wingdings" pitchFamily="2" charset="2"/>
              </a:rPr>
              <a:t>“Alexa, play Drivers License by Olivia Rodrigo”</a:t>
            </a:r>
          </a:p>
        </p:txBody>
      </p:sp>
      <p:sp>
        <p:nvSpPr>
          <p:cNvPr id="43" name="Rectangle 42">
            <a:extLst>
              <a:ext uri="{FF2B5EF4-FFF2-40B4-BE49-F238E27FC236}">
                <a16:creationId xmlns:a16="http://schemas.microsoft.com/office/drawing/2014/main" id="{F493224A-91E1-F546-9A4B-A3AA7BB5CC1F}"/>
              </a:ext>
            </a:extLst>
          </p:cNvPr>
          <p:cNvSpPr/>
          <p:nvPr/>
        </p:nvSpPr>
        <p:spPr>
          <a:xfrm>
            <a:off x="2650360" y="710377"/>
            <a:ext cx="6125339" cy="77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Tree>
    <p:extLst>
      <p:ext uri="{BB962C8B-B14F-4D97-AF65-F5344CB8AC3E}">
        <p14:creationId xmlns:p14="http://schemas.microsoft.com/office/powerpoint/2010/main" val="4072289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laceholder 16">
            <a:extLst>
              <a:ext uri="{FF2B5EF4-FFF2-40B4-BE49-F238E27FC236}">
                <a16:creationId xmlns:a16="http://schemas.microsoft.com/office/drawing/2014/main" id="{24A8751D-6E01-4C4A-9229-186C1D1A5E98}"/>
              </a:ext>
            </a:extLst>
          </p:cNvPr>
          <p:cNvSpPr>
            <a:spLocks noGrp="1"/>
          </p:cNvSpPr>
          <p:nvPr>
            <p:ph type="sldNum" sz="quarter" idx="12"/>
          </p:nvPr>
        </p:nvSpPr>
        <p:spPr>
          <a:xfrm>
            <a:off x="8610600" y="6356350"/>
            <a:ext cx="2743200" cy="365125"/>
          </a:xfrm>
        </p:spPr>
        <p:txBody>
          <a:bodyPr/>
          <a:lstStyle/>
          <a:p>
            <a:fld id="{6BCA73C5-4051-2D45-AC51-FD5A1C1C157A}" type="slidenum">
              <a:rPr lang="en-US" smtClean="0"/>
              <a:t>66</a:t>
            </a:fld>
            <a:endParaRPr lang="en-US"/>
          </a:p>
        </p:txBody>
      </p:sp>
      <p:sp>
        <p:nvSpPr>
          <p:cNvPr id="45" name="Content Placeholder 2">
            <a:extLst>
              <a:ext uri="{FF2B5EF4-FFF2-40B4-BE49-F238E27FC236}">
                <a16:creationId xmlns:a16="http://schemas.microsoft.com/office/drawing/2014/main" id="{7310C58F-767C-F940-8CBB-9AA173674881}"/>
              </a:ext>
            </a:extLst>
          </p:cNvPr>
          <p:cNvSpPr txBox="1">
            <a:spLocks/>
          </p:cNvSpPr>
          <p:nvPr/>
        </p:nvSpPr>
        <p:spPr>
          <a:xfrm>
            <a:off x="1077684" y="1485373"/>
            <a:ext cx="5776827" cy="4369470"/>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t>Morphology</a:t>
            </a:r>
          </a:p>
          <a:p>
            <a:pPr>
              <a:spcBef>
                <a:spcPts val="1200"/>
              </a:spcBef>
            </a:pPr>
            <a:r>
              <a:rPr lang="en-US" sz="2000" dirty="0">
                <a:sym typeface="Wingdings" pitchFamily="2" charset="2"/>
              </a:rPr>
              <a:t>Word Segmentation</a:t>
            </a:r>
          </a:p>
          <a:p>
            <a:pPr>
              <a:spcBef>
                <a:spcPts val="1200"/>
              </a:spcBef>
            </a:pPr>
            <a:r>
              <a:rPr lang="en-US" sz="2000" dirty="0">
                <a:sym typeface="Wingdings" pitchFamily="2" charset="2"/>
              </a:rPr>
              <a:t>Part-of-Speech Tagging</a:t>
            </a:r>
          </a:p>
          <a:p>
            <a:pPr>
              <a:spcBef>
                <a:spcPts val="1200"/>
              </a:spcBef>
            </a:pPr>
            <a:r>
              <a:rPr lang="en-US" sz="2000" dirty="0">
                <a:sym typeface="Wingdings" pitchFamily="2" charset="2"/>
              </a:rPr>
              <a:t>Parsing</a:t>
            </a:r>
          </a:p>
          <a:p>
            <a:pPr>
              <a:spcBef>
                <a:spcPts val="1200"/>
              </a:spcBef>
            </a:pPr>
            <a:r>
              <a:rPr lang="en-US" sz="2000" dirty="0">
                <a:sym typeface="Wingdings" pitchFamily="2" charset="2"/>
              </a:rPr>
              <a:t>	Constituency</a:t>
            </a:r>
          </a:p>
          <a:p>
            <a:pPr>
              <a:spcBef>
                <a:spcPts val="1200"/>
              </a:spcBef>
            </a:pPr>
            <a:r>
              <a:rPr lang="en-US" sz="2000" dirty="0">
                <a:sym typeface="Wingdings" pitchFamily="2" charset="2"/>
              </a:rPr>
              <a:t>	Dependency</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46" name="Content Placeholder 2">
            <a:extLst>
              <a:ext uri="{FF2B5EF4-FFF2-40B4-BE49-F238E27FC236}">
                <a16:creationId xmlns:a16="http://schemas.microsoft.com/office/drawing/2014/main" id="{77BEA26F-E8DF-AF49-8323-F80BCCC1ABFF}"/>
              </a:ext>
            </a:extLst>
          </p:cNvPr>
          <p:cNvSpPr txBox="1">
            <a:spLocks/>
          </p:cNvSpPr>
          <p:nvPr/>
        </p:nvSpPr>
        <p:spPr>
          <a:xfrm>
            <a:off x="1077685"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Syntax</a:t>
            </a:r>
          </a:p>
        </p:txBody>
      </p:sp>
      <p:sp>
        <p:nvSpPr>
          <p:cNvPr id="47" name="Content Placeholder 2">
            <a:extLst>
              <a:ext uri="{FF2B5EF4-FFF2-40B4-BE49-F238E27FC236}">
                <a16:creationId xmlns:a16="http://schemas.microsoft.com/office/drawing/2014/main" id="{BF577AD0-D019-EC43-B344-79566ED496A3}"/>
              </a:ext>
            </a:extLst>
          </p:cNvPr>
          <p:cNvSpPr txBox="1">
            <a:spLocks/>
          </p:cNvSpPr>
          <p:nvPr/>
        </p:nvSpPr>
        <p:spPr>
          <a:xfrm>
            <a:off x="6187406" y="1498426"/>
            <a:ext cx="5776827" cy="3186191"/>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Sentiment Analysis</a:t>
            </a:r>
          </a:p>
          <a:p>
            <a:pPr>
              <a:spcBef>
                <a:spcPts val="1200"/>
              </a:spcBef>
            </a:pPr>
            <a:r>
              <a:rPr lang="en-US" sz="2000" dirty="0">
                <a:sym typeface="Wingdings" pitchFamily="2" charset="2"/>
              </a:rPr>
              <a:t>Topic Modelling</a:t>
            </a:r>
          </a:p>
          <a:p>
            <a:pPr>
              <a:spcBef>
                <a:spcPts val="1200"/>
              </a:spcBef>
            </a:pPr>
            <a:r>
              <a:rPr lang="en-US" sz="2000" dirty="0">
                <a:sym typeface="Wingdings" pitchFamily="2" charset="2"/>
              </a:rPr>
              <a:t>Named Entity Recognition (NER)</a:t>
            </a:r>
          </a:p>
          <a:p>
            <a:pPr>
              <a:spcBef>
                <a:spcPts val="1200"/>
              </a:spcBef>
            </a:pPr>
            <a:r>
              <a:rPr lang="en-US" sz="2000" dirty="0">
                <a:sym typeface="Wingdings" pitchFamily="2" charset="2"/>
              </a:rPr>
              <a:t>Relation Extraction</a:t>
            </a:r>
          </a:p>
          <a:p>
            <a:pPr>
              <a:spcBef>
                <a:spcPts val="1200"/>
              </a:spcBef>
            </a:pPr>
            <a:r>
              <a:rPr lang="en-US" sz="2000" dirty="0">
                <a:sym typeface="Wingdings" pitchFamily="2" charset="2"/>
              </a:rPr>
              <a:t>Word Sense Disambiguation</a:t>
            </a:r>
          </a:p>
          <a:p>
            <a:pPr>
              <a:spcBef>
                <a:spcPts val="1200"/>
              </a:spcBef>
            </a:pPr>
            <a:r>
              <a:rPr lang="en-US" sz="2000" dirty="0">
                <a:sym typeface="Wingdings" pitchFamily="2" charset="2"/>
              </a:rPr>
              <a:t>Natural Language Understanding (NLU)</a:t>
            </a:r>
          </a:p>
          <a:p>
            <a:pPr>
              <a:spcBef>
                <a:spcPts val="1200"/>
              </a:spcBef>
            </a:pPr>
            <a:r>
              <a:rPr lang="en-US" sz="2000" dirty="0">
                <a:sym typeface="Wingdings" pitchFamily="2" charset="2"/>
              </a:rPr>
              <a:t>Natural Language Generation (NLG)</a:t>
            </a:r>
          </a:p>
          <a:p>
            <a:pPr>
              <a:spcBef>
                <a:spcPts val="1200"/>
              </a:spcBef>
            </a:pPr>
            <a:r>
              <a:rPr lang="en-US" sz="2000" dirty="0">
                <a:sym typeface="Wingdings" pitchFamily="2" charset="2"/>
              </a:rPr>
              <a:t>Machine Translation</a:t>
            </a:r>
          </a:p>
          <a:p>
            <a:pPr>
              <a:spcBef>
                <a:spcPts val="1200"/>
              </a:spcBef>
            </a:pPr>
            <a:r>
              <a:rPr lang="en-US" sz="2000" dirty="0">
                <a:sym typeface="Wingdings" pitchFamily="2" charset="2"/>
              </a:rPr>
              <a:t>Entailment</a:t>
            </a:r>
          </a:p>
          <a:p>
            <a:pPr>
              <a:spcBef>
                <a:spcPts val="1200"/>
              </a:spcBef>
            </a:pPr>
            <a:r>
              <a:rPr lang="en-US" sz="2000" dirty="0">
                <a:sym typeface="Wingdings" pitchFamily="2" charset="2"/>
              </a:rPr>
              <a:t>Question Answering</a:t>
            </a:r>
          </a:p>
          <a:p>
            <a:pPr>
              <a:spcBef>
                <a:spcPts val="1200"/>
              </a:spcBef>
            </a:pPr>
            <a:r>
              <a:rPr lang="en-US" sz="2000" dirty="0">
                <a:sym typeface="Wingdings" pitchFamily="2" charset="2"/>
              </a:rPr>
              <a:t>Language Modelling</a:t>
            </a:r>
          </a:p>
          <a:p>
            <a:pPr>
              <a:spcBef>
                <a:spcPts val="1200"/>
              </a:spcBef>
            </a:pPr>
            <a:endParaRPr lang="en-US" sz="2000" dirty="0">
              <a:sym typeface="Wingdings" pitchFamily="2" charset="2"/>
            </a:endParaRPr>
          </a:p>
          <a:p>
            <a:pPr>
              <a:spcBef>
                <a:spcPts val="1200"/>
              </a:spcBef>
            </a:pPr>
            <a:endParaRPr lang="en-US" sz="2000" dirty="0">
              <a:sym typeface="Wingdings" pitchFamily="2" charset="2"/>
            </a:endParaRPr>
          </a:p>
        </p:txBody>
      </p:sp>
      <p:sp>
        <p:nvSpPr>
          <p:cNvPr id="48" name="Content Placeholder 2">
            <a:extLst>
              <a:ext uri="{FF2B5EF4-FFF2-40B4-BE49-F238E27FC236}">
                <a16:creationId xmlns:a16="http://schemas.microsoft.com/office/drawing/2014/main" id="{D009BB9F-56F3-AA4D-91B7-FBA4631F0FFC}"/>
              </a:ext>
            </a:extLst>
          </p:cNvPr>
          <p:cNvSpPr txBox="1">
            <a:spLocks/>
          </p:cNvSpPr>
          <p:nvPr/>
        </p:nvSpPr>
        <p:spPr>
          <a:xfrm>
            <a:off x="6183396" y="955228"/>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Semantics</a:t>
            </a:r>
          </a:p>
        </p:txBody>
      </p:sp>
      <p:sp>
        <p:nvSpPr>
          <p:cNvPr id="49" name="Content Placeholder 2">
            <a:extLst>
              <a:ext uri="{FF2B5EF4-FFF2-40B4-BE49-F238E27FC236}">
                <a16:creationId xmlns:a16="http://schemas.microsoft.com/office/drawing/2014/main" id="{03655838-6BF6-AD4A-8DC6-D99969D80A15}"/>
              </a:ext>
            </a:extLst>
          </p:cNvPr>
          <p:cNvSpPr txBox="1">
            <a:spLocks/>
          </p:cNvSpPr>
          <p:nvPr/>
        </p:nvSpPr>
        <p:spPr>
          <a:xfrm>
            <a:off x="1077685" y="4606565"/>
            <a:ext cx="2427204"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5">
                    <a:lumMod val="75000"/>
                  </a:schemeClr>
                </a:solidFill>
              </a:rPr>
              <a:t>Discourse</a:t>
            </a:r>
          </a:p>
        </p:txBody>
      </p:sp>
      <p:sp>
        <p:nvSpPr>
          <p:cNvPr id="50" name="Content Placeholder 2">
            <a:extLst>
              <a:ext uri="{FF2B5EF4-FFF2-40B4-BE49-F238E27FC236}">
                <a16:creationId xmlns:a16="http://schemas.microsoft.com/office/drawing/2014/main" id="{4942836B-055D-3E4D-B439-D0FE37A74CEF}"/>
              </a:ext>
            </a:extLst>
          </p:cNvPr>
          <p:cNvSpPr txBox="1">
            <a:spLocks/>
          </p:cNvSpPr>
          <p:nvPr/>
        </p:nvSpPr>
        <p:spPr>
          <a:xfrm>
            <a:off x="1077684" y="5136710"/>
            <a:ext cx="5776827" cy="115346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000" dirty="0">
                <a:sym typeface="Wingdings" pitchFamily="2" charset="2"/>
              </a:rPr>
              <a:t>Summarization</a:t>
            </a:r>
          </a:p>
          <a:p>
            <a:pPr>
              <a:spcBef>
                <a:spcPts val="1200"/>
              </a:spcBef>
            </a:pPr>
            <a:r>
              <a:rPr lang="en-US" sz="2000" dirty="0">
                <a:sym typeface="Wingdings" pitchFamily="2" charset="2"/>
              </a:rPr>
              <a:t>Coreference Resolution</a:t>
            </a:r>
          </a:p>
        </p:txBody>
      </p:sp>
      <p:sp>
        <p:nvSpPr>
          <p:cNvPr id="51" name="Content Placeholder 2">
            <a:extLst>
              <a:ext uri="{FF2B5EF4-FFF2-40B4-BE49-F238E27FC236}">
                <a16:creationId xmlns:a16="http://schemas.microsoft.com/office/drawing/2014/main" id="{109CFD19-1416-9046-9677-3DCC7593FD7A}"/>
              </a:ext>
            </a:extLst>
          </p:cNvPr>
          <p:cNvSpPr txBox="1">
            <a:spLocks/>
          </p:cNvSpPr>
          <p:nvPr/>
        </p:nvSpPr>
        <p:spPr>
          <a:xfrm>
            <a:off x="2650361" y="236931"/>
            <a:ext cx="7097485" cy="55066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C00000"/>
                </a:solidFill>
              </a:rPr>
              <a:t>Common NLP Tasks (aka problems)</a:t>
            </a:r>
          </a:p>
        </p:txBody>
      </p:sp>
      <p:sp>
        <p:nvSpPr>
          <p:cNvPr id="52" name="Rectangle 51">
            <a:extLst>
              <a:ext uri="{FF2B5EF4-FFF2-40B4-BE49-F238E27FC236}">
                <a16:creationId xmlns:a16="http://schemas.microsoft.com/office/drawing/2014/main" id="{C7FA3262-311C-594F-AEAD-372075186804}"/>
              </a:ext>
            </a:extLst>
          </p:cNvPr>
          <p:cNvSpPr/>
          <p:nvPr/>
        </p:nvSpPr>
        <p:spPr>
          <a:xfrm>
            <a:off x="6095999" y="5119952"/>
            <a:ext cx="5018315" cy="134615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C984E1CF-BAFE-5343-9C63-1F92CC64F3CE}"/>
              </a:ext>
            </a:extLst>
          </p:cNvPr>
          <p:cNvSpPr/>
          <p:nvPr/>
        </p:nvSpPr>
        <p:spPr>
          <a:xfrm>
            <a:off x="830704" y="763227"/>
            <a:ext cx="3124200" cy="5593123"/>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Rectangle 53">
            <a:extLst>
              <a:ext uri="{FF2B5EF4-FFF2-40B4-BE49-F238E27FC236}">
                <a16:creationId xmlns:a16="http://schemas.microsoft.com/office/drawing/2014/main" id="{A8B6FFD9-0C69-6948-B3ED-5475EC4FECBF}"/>
              </a:ext>
            </a:extLst>
          </p:cNvPr>
          <p:cNvSpPr/>
          <p:nvPr/>
        </p:nvSpPr>
        <p:spPr>
          <a:xfrm>
            <a:off x="5739554" y="800648"/>
            <a:ext cx="5323331" cy="3801709"/>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5" name="Rectangular Callout 9">
            <a:extLst>
              <a:ext uri="{FF2B5EF4-FFF2-40B4-BE49-F238E27FC236}">
                <a16:creationId xmlns:a16="http://schemas.microsoft.com/office/drawing/2014/main" id="{9A87F4DA-4A03-E342-807F-39397421EE7A}"/>
              </a:ext>
            </a:extLst>
          </p:cNvPr>
          <p:cNvSpPr/>
          <p:nvPr/>
        </p:nvSpPr>
        <p:spPr>
          <a:xfrm>
            <a:off x="3332157" y="2788918"/>
            <a:ext cx="6490252" cy="1766204"/>
          </a:xfrm>
          <a:custGeom>
            <a:avLst/>
            <a:gdLst>
              <a:gd name="connsiteX0" fmla="*/ 0 w 3327399"/>
              <a:gd name="connsiteY0" fmla="*/ 0 h 5930349"/>
              <a:gd name="connsiteX1" fmla="*/ 554567 w 3327399"/>
              <a:gd name="connsiteY1" fmla="*/ 0 h 5930349"/>
              <a:gd name="connsiteX2" fmla="*/ 554567 w 3327399"/>
              <a:gd name="connsiteY2" fmla="*/ 0 h 5930349"/>
              <a:gd name="connsiteX3" fmla="*/ 1386416 w 3327399"/>
              <a:gd name="connsiteY3" fmla="*/ 0 h 5930349"/>
              <a:gd name="connsiteX4" fmla="*/ 3327399 w 3327399"/>
              <a:gd name="connsiteY4" fmla="*/ 0 h 5930349"/>
              <a:gd name="connsiteX5" fmla="*/ 3327399 w 3327399"/>
              <a:gd name="connsiteY5" fmla="*/ 3459370 h 5930349"/>
              <a:gd name="connsiteX6" fmla="*/ 3327399 w 3327399"/>
              <a:gd name="connsiteY6" fmla="*/ 3459370 h 5930349"/>
              <a:gd name="connsiteX7" fmla="*/ 3327399 w 3327399"/>
              <a:gd name="connsiteY7" fmla="*/ 4941958 h 5930349"/>
              <a:gd name="connsiteX8" fmla="*/ 3327399 w 3327399"/>
              <a:gd name="connsiteY8" fmla="*/ 5930349 h 5930349"/>
              <a:gd name="connsiteX9" fmla="*/ 1386416 w 3327399"/>
              <a:gd name="connsiteY9" fmla="*/ 5930349 h 5930349"/>
              <a:gd name="connsiteX10" fmla="*/ 325553 w 3327399"/>
              <a:gd name="connsiteY10" fmla="*/ 6612636 h 5930349"/>
              <a:gd name="connsiteX11" fmla="*/ 554567 w 3327399"/>
              <a:gd name="connsiteY11" fmla="*/ 5930349 h 5930349"/>
              <a:gd name="connsiteX12" fmla="*/ 0 w 3327399"/>
              <a:gd name="connsiteY12" fmla="*/ 5930349 h 5930349"/>
              <a:gd name="connsiteX13" fmla="*/ 0 w 3327399"/>
              <a:gd name="connsiteY13" fmla="*/ 4941958 h 5930349"/>
              <a:gd name="connsiteX14" fmla="*/ 0 w 3327399"/>
              <a:gd name="connsiteY14" fmla="*/ 3459370 h 5930349"/>
              <a:gd name="connsiteX15" fmla="*/ 0 w 3327399"/>
              <a:gd name="connsiteY15" fmla="*/ 3459370 h 5930349"/>
              <a:gd name="connsiteX16" fmla="*/ 0 w 3327399"/>
              <a:gd name="connsiteY16" fmla="*/ 0 h 5930349"/>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1386416 w 3327399"/>
              <a:gd name="connsiteY9" fmla="*/ 5930349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667959 w 3327399"/>
              <a:gd name="connsiteY9" fmla="*/ 5930349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12636"/>
              <a:gd name="connsiteX1" fmla="*/ 554567 w 3327399"/>
              <a:gd name="connsiteY1" fmla="*/ 0 h 6612636"/>
              <a:gd name="connsiteX2" fmla="*/ 554567 w 3327399"/>
              <a:gd name="connsiteY2" fmla="*/ 0 h 6612636"/>
              <a:gd name="connsiteX3" fmla="*/ 1386416 w 3327399"/>
              <a:gd name="connsiteY3" fmla="*/ 0 h 6612636"/>
              <a:gd name="connsiteX4" fmla="*/ 3327399 w 3327399"/>
              <a:gd name="connsiteY4" fmla="*/ 0 h 6612636"/>
              <a:gd name="connsiteX5" fmla="*/ 3327399 w 3327399"/>
              <a:gd name="connsiteY5" fmla="*/ 3459370 h 6612636"/>
              <a:gd name="connsiteX6" fmla="*/ 3327399 w 3327399"/>
              <a:gd name="connsiteY6" fmla="*/ 3459370 h 6612636"/>
              <a:gd name="connsiteX7" fmla="*/ 3327399 w 3327399"/>
              <a:gd name="connsiteY7" fmla="*/ 4941958 h 6612636"/>
              <a:gd name="connsiteX8" fmla="*/ 3327399 w 3327399"/>
              <a:gd name="connsiteY8" fmla="*/ 5930349 h 6612636"/>
              <a:gd name="connsiteX9" fmla="*/ 1672035 w 3327399"/>
              <a:gd name="connsiteY9" fmla="*/ 5911868 h 6612636"/>
              <a:gd name="connsiteX10" fmla="*/ 325553 w 3327399"/>
              <a:gd name="connsiteY10" fmla="*/ 6612636 h 6612636"/>
              <a:gd name="connsiteX11" fmla="*/ 227995 w 3327399"/>
              <a:gd name="connsiteY11" fmla="*/ 5930349 h 6612636"/>
              <a:gd name="connsiteX12" fmla="*/ 0 w 3327399"/>
              <a:gd name="connsiteY12" fmla="*/ 5930349 h 6612636"/>
              <a:gd name="connsiteX13" fmla="*/ 0 w 3327399"/>
              <a:gd name="connsiteY13" fmla="*/ 4941958 h 6612636"/>
              <a:gd name="connsiteX14" fmla="*/ 0 w 3327399"/>
              <a:gd name="connsiteY14" fmla="*/ 3459370 h 6612636"/>
              <a:gd name="connsiteX15" fmla="*/ 0 w 3327399"/>
              <a:gd name="connsiteY15" fmla="*/ 3459370 h 6612636"/>
              <a:gd name="connsiteX16" fmla="*/ 0 w 3327399"/>
              <a:gd name="connsiteY16" fmla="*/ 0 h 6612636"/>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33629 w 3327399"/>
              <a:gd name="connsiteY10" fmla="*/ 6686564 h 6686564"/>
              <a:gd name="connsiteX11" fmla="*/ 227995 w 3327399"/>
              <a:gd name="connsiteY11" fmla="*/ 5930349 h 6686564"/>
              <a:gd name="connsiteX12" fmla="*/ 0 w 3327399"/>
              <a:gd name="connsiteY12" fmla="*/ 5930349 h 6686564"/>
              <a:gd name="connsiteX13" fmla="*/ 0 w 3327399"/>
              <a:gd name="connsiteY13" fmla="*/ 4941958 h 6686564"/>
              <a:gd name="connsiteX14" fmla="*/ 0 w 3327399"/>
              <a:gd name="connsiteY14" fmla="*/ 3459370 h 6686564"/>
              <a:gd name="connsiteX15" fmla="*/ 0 w 3327399"/>
              <a:gd name="connsiteY15" fmla="*/ 3459370 h 6686564"/>
              <a:gd name="connsiteX16" fmla="*/ 0 w 3327399"/>
              <a:gd name="connsiteY16" fmla="*/ 0 h 6686564"/>
              <a:gd name="connsiteX0" fmla="*/ 0 w 3327399"/>
              <a:gd name="connsiteY0" fmla="*/ 0 h 5930350"/>
              <a:gd name="connsiteX1" fmla="*/ 554567 w 3327399"/>
              <a:gd name="connsiteY1" fmla="*/ 0 h 5930350"/>
              <a:gd name="connsiteX2" fmla="*/ 554567 w 3327399"/>
              <a:gd name="connsiteY2" fmla="*/ 0 h 5930350"/>
              <a:gd name="connsiteX3" fmla="*/ 1386416 w 3327399"/>
              <a:gd name="connsiteY3" fmla="*/ 0 h 5930350"/>
              <a:gd name="connsiteX4" fmla="*/ 3327399 w 3327399"/>
              <a:gd name="connsiteY4" fmla="*/ 0 h 5930350"/>
              <a:gd name="connsiteX5" fmla="*/ 3327399 w 3327399"/>
              <a:gd name="connsiteY5" fmla="*/ 3459370 h 5930350"/>
              <a:gd name="connsiteX6" fmla="*/ 3327399 w 3327399"/>
              <a:gd name="connsiteY6" fmla="*/ 3459370 h 5930350"/>
              <a:gd name="connsiteX7" fmla="*/ 3327399 w 3327399"/>
              <a:gd name="connsiteY7" fmla="*/ 4941958 h 5930350"/>
              <a:gd name="connsiteX8" fmla="*/ 3327399 w 3327399"/>
              <a:gd name="connsiteY8" fmla="*/ 5930349 h 5930350"/>
              <a:gd name="connsiteX9" fmla="*/ 1672035 w 3327399"/>
              <a:gd name="connsiteY9" fmla="*/ 5911868 h 5930350"/>
              <a:gd name="connsiteX10" fmla="*/ 1225621 w 3327399"/>
              <a:gd name="connsiteY10" fmla="*/ 5910327 h 5930350"/>
              <a:gd name="connsiteX11" fmla="*/ 227995 w 3327399"/>
              <a:gd name="connsiteY11" fmla="*/ 5930349 h 5930350"/>
              <a:gd name="connsiteX12" fmla="*/ 0 w 3327399"/>
              <a:gd name="connsiteY12" fmla="*/ 5930349 h 5930350"/>
              <a:gd name="connsiteX13" fmla="*/ 0 w 3327399"/>
              <a:gd name="connsiteY13" fmla="*/ 4941958 h 5930350"/>
              <a:gd name="connsiteX14" fmla="*/ 0 w 3327399"/>
              <a:gd name="connsiteY14" fmla="*/ 3459370 h 5930350"/>
              <a:gd name="connsiteX15" fmla="*/ 0 w 3327399"/>
              <a:gd name="connsiteY15" fmla="*/ 3459370 h 5930350"/>
              <a:gd name="connsiteX16" fmla="*/ 0 w 3327399"/>
              <a:gd name="connsiteY16" fmla="*/ 0 h 5930350"/>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229621 w 3327399"/>
              <a:gd name="connsiteY10" fmla="*/ 6686564 h 6686564"/>
              <a:gd name="connsiteX11" fmla="*/ 227995 w 3327399"/>
              <a:gd name="connsiteY11" fmla="*/ 5930349 h 6686564"/>
              <a:gd name="connsiteX12" fmla="*/ 0 w 3327399"/>
              <a:gd name="connsiteY12" fmla="*/ 5930349 h 6686564"/>
              <a:gd name="connsiteX13" fmla="*/ 0 w 3327399"/>
              <a:gd name="connsiteY13" fmla="*/ 4941958 h 6686564"/>
              <a:gd name="connsiteX14" fmla="*/ 0 w 3327399"/>
              <a:gd name="connsiteY14" fmla="*/ 3459370 h 6686564"/>
              <a:gd name="connsiteX15" fmla="*/ 0 w 3327399"/>
              <a:gd name="connsiteY15" fmla="*/ 3459370 h 6686564"/>
              <a:gd name="connsiteX16" fmla="*/ 0 w 3327399"/>
              <a:gd name="connsiteY16"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229621 w 3327399"/>
              <a:gd name="connsiteY10" fmla="*/ 6686564 h 6686564"/>
              <a:gd name="connsiteX11" fmla="*/ 1223239 w 3327399"/>
              <a:gd name="connsiteY11" fmla="*/ 6651981 h 6686564"/>
              <a:gd name="connsiteX12" fmla="*/ 227995 w 3327399"/>
              <a:gd name="connsiteY12" fmla="*/ 5930349 h 6686564"/>
              <a:gd name="connsiteX13" fmla="*/ 0 w 3327399"/>
              <a:gd name="connsiteY13" fmla="*/ 5930349 h 6686564"/>
              <a:gd name="connsiteX14" fmla="*/ 0 w 3327399"/>
              <a:gd name="connsiteY14" fmla="*/ 4941958 h 6686564"/>
              <a:gd name="connsiteX15" fmla="*/ 0 w 3327399"/>
              <a:gd name="connsiteY15" fmla="*/ 3459370 h 6686564"/>
              <a:gd name="connsiteX16" fmla="*/ 0 w 3327399"/>
              <a:gd name="connsiteY16" fmla="*/ 3459370 h 6686564"/>
              <a:gd name="connsiteX17" fmla="*/ 0 w 3327399"/>
              <a:gd name="connsiteY17"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229621 w 3327399"/>
              <a:gd name="connsiteY10" fmla="*/ 6686564 h 6686564"/>
              <a:gd name="connsiteX11" fmla="*/ 1223239 w 3327399"/>
              <a:gd name="connsiteY11" fmla="*/ 6651981 h 6686564"/>
              <a:gd name="connsiteX12" fmla="*/ 767205 w 3327399"/>
              <a:gd name="connsiteY12" fmla="*/ 6300826 h 6686564"/>
              <a:gd name="connsiteX13" fmla="*/ 227995 w 3327399"/>
              <a:gd name="connsiteY13" fmla="*/ 5930349 h 6686564"/>
              <a:gd name="connsiteX14" fmla="*/ 0 w 3327399"/>
              <a:gd name="connsiteY14" fmla="*/ 5930349 h 6686564"/>
              <a:gd name="connsiteX15" fmla="*/ 0 w 3327399"/>
              <a:gd name="connsiteY15" fmla="*/ 4941958 h 6686564"/>
              <a:gd name="connsiteX16" fmla="*/ 0 w 3327399"/>
              <a:gd name="connsiteY16" fmla="*/ 3459370 h 6686564"/>
              <a:gd name="connsiteX17" fmla="*/ 0 w 3327399"/>
              <a:gd name="connsiteY17" fmla="*/ 3459370 h 6686564"/>
              <a:gd name="connsiteX18" fmla="*/ 0 w 3327399"/>
              <a:gd name="connsiteY18"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451257 w 3327399"/>
              <a:gd name="connsiteY10" fmla="*/ 6319309 h 6686564"/>
              <a:gd name="connsiteX11" fmla="*/ 1229621 w 3327399"/>
              <a:gd name="connsiteY11" fmla="*/ 6686564 h 6686564"/>
              <a:gd name="connsiteX12" fmla="*/ 1223239 w 3327399"/>
              <a:gd name="connsiteY12" fmla="*/ 6651981 h 6686564"/>
              <a:gd name="connsiteX13" fmla="*/ 767205 w 3327399"/>
              <a:gd name="connsiteY13" fmla="*/ 6300826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95253 w 3327399"/>
              <a:gd name="connsiteY10" fmla="*/ 6023600 h 6686564"/>
              <a:gd name="connsiteX11" fmla="*/ 1229621 w 3327399"/>
              <a:gd name="connsiteY11" fmla="*/ 6686564 h 6686564"/>
              <a:gd name="connsiteX12" fmla="*/ 1223239 w 3327399"/>
              <a:gd name="connsiteY12" fmla="*/ 6651981 h 6686564"/>
              <a:gd name="connsiteX13" fmla="*/ 767205 w 3327399"/>
              <a:gd name="connsiteY13" fmla="*/ 6300826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79252 w 3327399"/>
              <a:gd name="connsiteY10" fmla="*/ 5894227 h 6686564"/>
              <a:gd name="connsiteX11" fmla="*/ 1229621 w 3327399"/>
              <a:gd name="connsiteY11" fmla="*/ 6686564 h 6686564"/>
              <a:gd name="connsiteX12" fmla="*/ 1223239 w 3327399"/>
              <a:gd name="connsiteY12" fmla="*/ 6651981 h 6686564"/>
              <a:gd name="connsiteX13" fmla="*/ 767205 w 3327399"/>
              <a:gd name="connsiteY13" fmla="*/ 6300826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379252 w 3327399"/>
              <a:gd name="connsiteY10" fmla="*/ 5894227 h 6686564"/>
              <a:gd name="connsiteX11" fmla="*/ 1229621 w 3327399"/>
              <a:gd name="connsiteY11" fmla="*/ 6686564 h 6686564"/>
              <a:gd name="connsiteX12" fmla="*/ 1223239 w 3327399"/>
              <a:gd name="connsiteY12" fmla="*/ 6651981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1672035 w 3327399"/>
              <a:gd name="connsiteY9" fmla="*/ 5911868 h 6686564"/>
              <a:gd name="connsiteX10" fmla="*/ 1500284 w 3327399"/>
              <a:gd name="connsiteY10" fmla="*/ 5857264 h 6686564"/>
              <a:gd name="connsiteX11" fmla="*/ 1229621 w 3327399"/>
              <a:gd name="connsiteY11" fmla="*/ 6686564 h 6686564"/>
              <a:gd name="connsiteX12" fmla="*/ 1223239 w 3327399"/>
              <a:gd name="connsiteY12" fmla="*/ 6651981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3003392 w 3327399"/>
              <a:gd name="connsiteY9" fmla="*/ 5967313 h 6686564"/>
              <a:gd name="connsiteX10" fmla="*/ 1500284 w 3327399"/>
              <a:gd name="connsiteY10" fmla="*/ 5857264 h 6686564"/>
              <a:gd name="connsiteX11" fmla="*/ 1229621 w 3327399"/>
              <a:gd name="connsiteY11" fmla="*/ 6686564 h 6686564"/>
              <a:gd name="connsiteX12" fmla="*/ 1223239 w 3327399"/>
              <a:gd name="connsiteY12" fmla="*/ 6651981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3003392 w 3327399"/>
              <a:gd name="connsiteY9" fmla="*/ 5967313 h 6686564"/>
              <a:gd name="connsiteX10" fmla="*/ 2775780 w 3327399"/>
              <a:gd name="connsiteY10" fmla="*/ 5968154 h 6686564"/>
              <a:gd name="connsiteX11" fmla="*/ 1229621 w 3327399"/>
              <a:gd name="connsiteY11" fmla="*/ 6686564 h 6686564"/>
              <a:gd name="connsiteX12" fmla="*/ 1223239 w 3327399"/>
              <a:gd name="connsiteY12" fmla="*/ 6651981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686564"/>
              <a:gd name="connsiteX1" fmla="*/ 554567 w 3327399"/>
              <a:gd name="connsiteY1" fmla="*/ 0 h 6686564"/>
              <a:gd name="connsiteX2" fmla="*/ 554567 w 3327399"/>
              <a:gd name="connsiteY2" fmla="*/ 0 h 6686564"/>
              <a:gd name="connsiteX3" fmla="*/ 1386416 w 3327399"/>
              <a:gd name="connsiteY3" fmla="*/ 0 h 6686564"/>
              <a:gd name="connsiteX4" fmla="*/ 3327399 w 3327399"/>
              <a:gd name="connsiteY4" fmla="*/ 0 h 6686564"/>
              <a:gd name="connsiteX5" fmla="*/ 3327399 w 3327399"/>
              <a:gd name="connsiteY5" fmla="*/ 3459370 h 6686564"/>
              <a:gd name="connsiteX6" fmla="*/ 3327399 w 3327399"/>
              <a:gd name="connsiteY6" fmla="*/ 3459370 h 6686564"/>
              <a:gd name="connsiteX7" fmla="*/ 3327399 w 3327399"/>
              <a:gd name="connsiteY7" fmla="*/ 4941958 h 6686564"/>
              <a:gd name="connsiteX8" fmla="*/ 3327399 w 3327399"/>
              <a:gd name="connsiteY8" fmla="*/ 5930349 h 6686564"/>
              <a:gd name="connsiteX9" fmla="*/ 3003392 w 3327399"/>
              <a:gd name="connsiteY9" fmla="*/ 5967313 h 6686564"/>
              <a:gd name="connsiteX10" fmla="*/ 2775780 w 3327399"/>
              <a:gd name="connsiteY10" fmla="*/ 5968154 h 6686564"/>
              <a:gd name="connsiteX11" fmla="*/ 1229621 w 3327399"/>
              <a:gd name="connsiteY11" fmla="*/ 6686564 h 6686564"/>
              <a:gd name="connsiteX12" fmla="*/ 1986674 w 3327399"/>
              <a:gd name="connsiteY12" fmla="*/ 5968155 h 6686564"/>
              <a:gd name="connsiteX13" fmla="*/ 1103230 w 3327399"/>
              <a:gd name="connsiteY13" fmla="*/ 5931190 h 6686564"/>
              <a:gd name="connsiteX14" fmla="*/ 227995 w 3327399"/>
              <a:gd name="connsiteY14" fmla="*/ 5930349 h 6686564"/>
              <a:gd name="connsiteX15" fmla="*/ 0 w 3327399"/>
              <a:gd name="connsiteY15" fmla="*/ 5930349 h 6686564"/>
              <a:gd name="connsiteX16" fmla="*/ 0 w 3327399"/>
              <a:gd name="connsiteY16" fmla="*/ 4941958 h 6686564"/>
              <a:gd name="connsiteX17" fmla="*/ 0 w 3327399"/>
              <a:gd name="connsiteY17" fmla="*/ 3459370 h 6686564"/>
              <a:gd name="connsiteX18" fmla="*/ 0 w 3327399"/>
              <a:gd name="connsiteY18" fmla="*/ 3459370 h 6686564"/>
              <a:gd name="connsiteX19" fmla="*/ 0 w 3327399"/>
              <a:gd name="connsiteY19" fmla="*/ 0 h 6686564"/>
              <a:gd name="connsiteX0" fmla="*/ 0 w 3327399"/>
              <a:gd name="connsiteY0" fmla="*/ 0 h 6353890"/>
              <a:gd name="connsiteX1" fmla="*/ 554567 w 3327399"/>
              <a:gd name="connsiteY1" fmla="*/ 0 h 6353890"/>
              <a:gd name="connsiteX2" fmla="*/ 554567 w 3327399"/>
              <a:gd name="connsiteY2" fmla="*/ 0 h 6353890"/>
              <a:gd name="connsiteX3" fmla="*/ 1386416 w 3327399"/>
              <a:gd name="connsiteY3" fmla="*/ 0 h 6353890"/>
              <a:gd name="connsiteX4" fmla="*/ 3327399 w 3327399"/>
              <a:gd name="connsiteY4" fmla="*/ 0 h 6353890"/>
              <a:gd name="connsiteX5" fmla="*/ 3327399 w 3327399"/>
              <a:gd name="connsiteY5" fmla="*/ 3459370 h 6353890"/>
              <a:gd name="connsiteX6" fmla="*/ 3327399 w 3327399"/>
              <a:gd name="connsiteY6" fmla="*/ 3459370 h 6353890"/>
              <a:gd name="connsiteX7" fmla="*/ 3327399 w 3327399"/>
              <a:gd name="connsiteY7" fmla="*/ 4941958 h 6353890"/>
              <a:gd name="connsiteX8" fmla="*/ 3327399 w 3327399"/>
              <a:gd name="connsiteY8" fmla="*/ 5930349 h 6353890"/>
              <a:gd name="connsiteX9" fmla="*/ 3003392 w 3327399"/>
              <a:gd name="connsiteY9" fmla="*/ 5967313 h 6353890"/>
              <a:gd name="connsiteX10" fmla="*/ 2775780 w 3327399"/>
              <a:gd name="connsiteY10" fmla="*/ 5968154 h 6353890"/>
              <a:gd name="connsiteX11" fmla="*/ 2481841 w 3327399"/>
              <a:gd name="connsiteY11" fmla="*/ 6353890 h 6353890"/>
              <a:gd name="connsiteX12" fmla="*/ 1986674 w 3327399"/>
              <a:gd name="connsiteY12" fmla="*/ 5968155 h 6353890"/>
              <a:gd name="connsiteX13" fmla="*/ 1103230 w 3327399"/>
              <a:gd name="connsiteY13" fmla="*/ 5931190 h 6353890"/>
              <a:gd name="connsiteX14" fmla="*/ 227995 w 3327399"/>
              <a:gd name="connsiteY14" fmla="*/ 5930349 h 6353890"/>
              <a:gd name="connsiteX15" fmla="*/ 0 w 3327399"/>
              <a:gd name="connsiteY15" fmla="*/ 5930349 h 6353890"/>
              <a:gd name="connsiteX16" fmla="*/ 0 w 3327399"/>
              <a:gd name="connsiteY16" fmla="*/ 4941958 h 6353890"/>
              <a:gd name="connsiteX17" fmla="*/ 0 w 3327399"/>
              <a:gd name="connsiteY17" fmla="*/ 3459370 h 6353890"/>
              <a:gd name="connsiteX18" fmla="*/ 0 w 3327399"/>
              <a:gd name="connsiteY18" fmla="*/ 3459370 h 6353890"/>
              <a:gd name="connsiteX19" fmla="*/ 0 w 3327399"/>
              <a:gd name="connsiteY19" fmla="*/ 0 h 6353890"/>
              <a:gd name="connsiteX0" fmla="*/ 0 w 3327399"/>
              <a:gd name="connsiteY0" fmla="*/ 0 h 6353890"/>
              <a:gd name="connsiteX1" fmla="*/ 554567 w 3327399"/>
              <a:gd name="connsiteY1" fmla="*/ 0 h 6353890"/>
              <a:gd name="connsiteX2" fmla="*/ 554567 w 3327399"/>
              <a:gd name="connsiteY2" fmla="*/ 0 h 6353890"/>
              <a:gd name="connsiteX3" fmla="*/ 1386416 w 3327399"/>
              <a:gd name="connsiteY3" fmla="*/ 0 h 6353890"/>
              <a:gd name="connsiteX4" fmla="*/ 3327399 w 3327399"/>
              <a:gd name="connsiteY4" fmla="*/ 0 h 6353890"/>
              <a:gd name="connsiteX5" fmla="*/ 3327399 w 3327399"/>
              <a:gd name="connsiteY5" fmla="*/ 3459370 h 6353890"/>
              <a:gd name="connsiteX6" fmla="*/ 3327399 w 3327399"/>
              <a:gd name="connsiteY6" fmla="*/ 3459370 h 6353890"/>
              <a:gd name="connsiteX7" fmla="*/ 3327399 w 3327399"/>
              <a:gd name="connsiteY7" fmla="*/ 4941958 h 6353890"/>
              <a:gd name="connsiteX8" fmla="*/ 3327399 w 3327399"/>
              <a:gd name="connsiteY8" fmla="*/ 5930349 h 6353890"/>
              <a:gd name="connsiteX9" fmla="*/ 3003392 w 3327399"/>
              <a:gd name="connsiteY9" fmla="*/ 5967313 h 6353890"/>
              <a:gd name="connsiteX10" fmla="*/ 2775780 w 3327399"/>
              <a:gd name="connsiteY10" fmla="*/ 5968154 h 6353890"/>
              <a:gd name="connsiteX11" fmla="*/ 2481841 w 3327399"/>
              <a:gd name="connsiteY11" fmla="*/ 6353890 h 6353890"/>
              <a:gd name="connsiteX12" fmla="*/ 2400978 w 3327399"/>
              <a:gd name="connsiteY12" fmla="*/ 5931192 h 6353890"/>
              <a:gd name="connsiteX13" fmla="*/ 1103230 w 3327399"/>
              <a:gd name="connsiteY13" fmla="*/ 5931190 h 6353890"/>
              <a:gd name="connsiteX14" fmla="*/ 227995 w 3327399"/>
              <a:gd name="connsiteY14" fmla="*/ 5930349 h 6353890"/>
              <a:gd name="connsiteX15" fmla="*/ 0 w 3327399"/>
              <a:gd name="connsiteY15" fmla="*/ 5930349 h 6353890"/>
              <a:gd name="connsiteX16" fmla="*/ 0 w 3327399"/>
              <a:gd name="connsiteY16" fmla="*/ 4941958 h 6353890"/>
              <a:gd name="connsiteX17" fmla="*/ 0 w 3327399"/>
              <a:gd name="connsiteY17" fmla="*/ 3459370 h 6353890"/>
              <a:gd name="connsiteX18" fmla="*/ 0 w 3327399"/>
              <a:gd name="connsiteY18" fmla="*/ 3459370 h 6353890"/>
              <a:gd name="connsiteX19" fmla="*/ 0 w 3327399"/>
              <a:gd name="connsiteY19" fmla="*/ 0 h 6353890"/>
              <a:gd name="connsiteX0" fmla="*/ 0 w 3327399"/>
              <a:gd name="connsiteY0" fmla="*/ 0 h 6353890"/>
              <a:gd name="connsiteX1" fmla="*/ 554567 w 3327399"/>
              <a:gd name="connsiteY1" fmla="*/ 0 h 6353890"/>
              <a:gd name="connsiteX2" fmla="*/ 554567 w 3327399"/>
              <a:gd name="connsiteY2" fmla="*/ 0 h 6353890"/>
              <a:gd name="connsiteX3" fmla="*/ 1386416 w 3327399"/>
              <a:gd name="connsiteY3" fmla="*/ 0 h 6353890"/>
              <a:gd name="connsiteX4" fmla="*/ 3327399 w 3327399"/>
              <a:gd name="connsiteY4" fmla="*/ 0 h 6353890"/>
              <a:gd name="connsiteX5" fmla="*/ 3327399 w 3327399"/>
              <a:gd name="connsiteY5" fmla="*/ 3459370 h 6353890"/>
              <a:gd name="connsiteX6" fmla="*/ 3327399 w 3327399"/>
              <a:gd name="connsiteY6" fmla="*/ 3459370 h 6353890"/>
              <a:gd name="connsiteX7" fmla="*/ 3327399 w 3327399"/>
              <a:gd name="connsiteY7" fmla="*/ 4941958 h 6353890"/>
              <a:gd name="connsiteX8" fmla="*/ 3327399 w 3327399"/>
              <a:gd name="connsiteY8" fmla="*/ 5930349 h 6353890"/>
              <a:gd name="connsiteX9" fmla="*/ 2775780 w 3327399"/>
              <a:gd name="connsiteY9" fmla="*/ 5968154 h 6353890"/>
              <a:gd name="connsiteX10" fmla="*/ 2481841 w 3327399"/>
              <a:gd name="connsiteY10" fmla="*/ 6353890 h 6353890"/>
              <a:gd name="connsiteX11" fmla="*/ 2400978 w 3327399"/>
              <a:gd name="connsiteY11" fmla="*/ 5931192 h 6353890"/>
              <a:gd name="connsiteX12" fmla="*/ 1103230 w 3327399"/>
              <a:gd name="connsiteY12" fmla="*/ 5931190 h 6353890"/>
              <a:gd name="connsiteX13" fmla="*/ 227995 w 3327399"/>
              <a:gd name="connsiteY13" fmla="*/ 5930349 h 6353890"/>
              <a:gd name="connsiteX14" fmla="*/ 0 w 3327399"/>
              <a:gd name="connsiteY14" fmla="*/ 5930349 h 6353890"/>
              <a:gd name="connsiteX15" fmla="*/ 0 w 3327399"/>
              <a:gd name="connsiteY15" fmla="*/ 4941958 h 6353890"/>
              <a:gd name="connsiteX16" fmla="*/ 0 w 3327399"/>
              <a:gd name="connsiteY16" fmla="*/ 3459370 h 6353890"/>
              <a:gd name="connsiteX17" fmla="*/ 0 w 3327399"/>
              <a:gd name="connsiteY17" fmla="*/ 3459370 h 6353890"/>
              <a:gd name="connsiteX18" fmla="*/ 0 w 3327399"/>
              <a:gd name="connsiteY18" fmla="*/ 0 h 6353890"/>
              <a:gd name="connsiteX0" fmla="*/ 0 w 3327399"/>
              <a:gd name="connsiteY0" fmla="*/ 0 h 6353890"/>
              <a:gd name="connsiteX1" fmla="*/ 554567 w 3327399"/>
              <a:gd name="connsiteY1" fmla="*/ 0 h 6353890"/>
              <a:gd name="connsiteX2" fmla="*/ 554567 w 3327399"/>
              <a:gd name="connsiteY2" fmla="*/ 0 h 6353890"/>
              <a:gd name="connsiteX3" fmla="*/ 1386416 w 3327399"/>
              <a:gd name="connsiteY3" fmla="*/ 0 h 6353890"/>
              <a:gd name="connsiteX4" fmla="*/ 3327399 w 3327399"/>
              <a:gd name="connsiteY4" fmla="*/ 0 h 6353890"/>
              <a:gd name="connsiteX5" fmla="*/ 3327399 w 3327399"/>
              <a:gd name="connsiteY5" fmla="*/ 3459370 h 6353890"/>
              <a:gd name="connsiteX6" fmla="*/ 3327399 w 3327399"/>
              <a:gd name="connsiteY6" fmla="*/ 3459370 h 6353890"/>
              <a:gd name="connsiteX7" fmla="*/ 3327399 w 3327399"/>
              <a:gd name="connsiteY7" fmla="*/ 4941958 h 6353890"/>
              <a:gd name="connsiteX8" fmla="*/ 3327399 w 3327399"/>
              <a:gd name="connsiteY8" fmla="*/ 5930349 h 6353890"/>
              <a:gd name="connsiteX9" fmla="*/ 3031810 w 3327399"/>
              <a:gd name="connsiteY9" fmla="*/ 5931190 h 6353890"/>
              <a:gd name="connsiteX10" fmla="*/ 2481841 w 3327399"/>
              <a:gd name="connsiteY10" fmla="*/ 6353890 h 6353890"/>
              <a:gd name="connsiteX11" fmla="*/ 2400978 w 3327399"/>
              <a:gd name="connsiteY11" fmla="*/ 5931192 h 6353890"/>
              <a:gd name="connsiteX12" fmla="*/ 1103230 w 3327399"/>
              <a:gd name="connsiteY12" fmla="*/ 5931190 h 6353890"/>
              <a:gd name="connsiteX13" fmla="*/ 227995 w 3327399"/>
              <a:gd name="connsiteY13" fmla="*/ 5930349 h 6353890"/>
              <a:gd name="connsiteX14" fmla="*/ 0 w 3327399"/>
              <a:gd name="connsiteY14" fmla="*/ 5930349 h 6353890"/>
              <a:gd name="connsiteX15" fmla="*/ 0 w 3327399"/>
              <a:gd name="connsiteY15" fmla="*/ 4941958 h 6353890"/>
              <a:gd name="connsiteX16" fmla="*/ 0 w 3327399"/>
              <a:gd name="connsiteY16" fmla="*/ 3459370 h 6353890"/>
              <a:gd name="connsiteX17" fmla="*/ 0 w 3327399"/>
              <a:gd name="connsiteY17" fmla="*/ 3459370 h 6353890"/>
              <a:gd name="connsiteX18" fmla="*/ 0 w 3327399"/>
              <a:gd name="connsiteY18" fmla="*/ 0 h 6353890"/>
              <a:gd name="connsiteX0" fmla="*/ 0 w 3327399"/>
              <a:gd name="connsiteY0" fmla="*/ 0 h 6335408"/>
              <a:gd name="connsiteX1" fmla="*/ 554567 w 3327399"/>
              <a:gd name="connsiteY1" fmla="*/ 0 h 6335408"/>
              <a:gd name="connsiteX2" fmla="*/ 554567 w 3327399"/>
              <a:gd name="connsiteY2" fmla="*/ 0 h 6335408"/>
              <a:gd name="connsiteX3" fmla="*/ 1386416 w 3327399"/>
              <a:gd name="connsiteY3" fmla="*/ 0 h 6335408"/>
              <a:gd name="connsiteX4" fmla="*/ 3327399 w 3327399"/>
              <a:gd name="connsiteY4" fmla="*/ 0 h 6335408"/>
              <a:gd name="connsiteX5" fmla="*/ 3327399 w 3327399"/>
              <a:gd name="connsiteY5" fmla="*/ 3459370 h 6335408"/>
              <a:gd name="connsiteX6" fmla="*/ 3327399 w 3327399"/>
              <a:gd name="connsiteY6" fmla="*/ 3459370 h 6335408"/>
              <a:gd name="connsiteX7" fmla="*/ 3327399 w 3327399"/>
              <a:gd name="connsiteY7" fmla="*/ 4941958 h 6335408"/>
              <a:gd name="connsiteX8" fmla="*/ 3327399 w 3327399"/>
              <a:gd name="connsiteY8" fmla="*/ 5930349 h 6335408"/>
              <a:gd name="connsiteX9" fmla="*/ 3031810 w 3327399"/>
              <a:gd name="connsiteY9" fmla="*/ 5931190 h 6335408"/>
              <a:gd name="connsiteX10" fmla="*/ 3012522 w 3327399"/>
              <a:gd name="connsiteY10" fmla="*/ 6335408 h 6335408"/>
              <a:gd name="connsiteX11" fmla="*/ 2400978 w 3327399"/>
              <a:gd name="connsiteY11" fmla="*/ 5931192 h 6335408"/>
              <a:gd name="connsiteX12" fmla="*/ 1103230 w 3327399"/>
              <a:gd name="connsiteY12" fmla="*/ 5931190 h 6335408"/>
              <a:gd name="connsiteX13" fmla="*/ 227995 w 3327399"/>
              <a:gd name="connsiteY13" fmla="*/ 5930349 h 6335408"/>
              <a:gd name="connsiteX14" fmla="*/ 0 w 3327399"/>
              <a:gd name="connsiteY14" fmla="*/ 5930349 h 6335408"/>
              <a:gd name="connsiteX15" fmla="*/ 0 w 3327399"/>
              <a:gd name="connsiteY15" fmla="*/ 4941958 h 6335408"/>
              <a:gd name="connsiteX16" fmla="*/ 0 w 3327399"/>
              <a:gd name="connsiteY16" fmla="*/ 3459370 h 6335408"/>
              <a:gd name="connsiteX17" fmla="*/ 0 w 3327399"/>
              <a:gd name="connsiteY17" fmla="*/ 3459370 h 6335408"/>
              <a:gd name="connsiteX18" fmla="*/ 0 w 3327399"/>
              <a:gd name="connsiteY18" fmla="*/ 0 h 6335408"/>
              <a:gd name="connsiteX0" fmla="*/ 0 w 3327399"/>
              <a:gd name="connsiteY0" fmla="*/ 0 h 6335408"/>
              <a:gd name="connsiteX1" fmla="*/ 554567 w 3327399"/>
              <a:gd name="connsiteY1" fmla="*/ 0 h 6335408"/>
              <a:gd name="connsiteX2" fmla="*/ 554567 w 3327399"/>
              <a:gd name="connsiteY2" fmla="*/ 0 h 6335408"/>
              <a:gd name="connsiteX3" fmla="*/ 1386416 w 3327399"/>
              <a:gd name="connsiteY3" fmla="*/ 0 h 6335408"/>
              <a:gd name="connsiteX4" fmla="*/ 3327399 w 3327399"/>
              <a:gd name="connsiteY4" fmla="*/ 0 h 6335408"/>
              <a:gd name="connsiteX5" fmla="*/ 3327399 w 3327399"/>
              <a:gd name="connsiteY5" fmla="*/ 3459370 h 6335408"/>
              <a:gd name="connsiteX6" fmla="*/ 3327399 w 3327399"/>
              <a:gd name="connsiteY6" fmla="*/ 3459370 h 6335408"/>
              <a:gd name="connsiteX7" fmla="*/ 3327399 w 3327399"/>
              <a:gd name="connsiteY7" fmla="*/ 4941958 h 6335408"/>
              <a:gd name="connsiteX8" fmla="*/ 3327399 w 3327399"/>
              <a:gd name="connsiteY8" fmla="*/ 5930349 h 6335408"/>
              <a:gd name="connsiteX9" fmla="*/ 3031810 w 3327399"/>
              <a:gd name="connsiteY9" fmla="*/ 5931190 h 6335408"/>
              <a:gd name="connsiteX10" fmla="*/ 3012522 w 3327399"/>
              <a:gd name="connsiteY10" fmla="*/ 6335408 h 6335408"/>
              <a:gd name="connsiteX11" fmla="*/ 2801316 w 3327399"/>
              <a:gd name="connsiteY11" fmla="*/ 5911281 h 6335408"/>
              <a:gd name="connsiteX12" fmla="*/ 1103230 w 3327399"/>
              <a:gd name="connsiteY12" fmla="*/ 5931190 h 6335408"/>
              <a:gd name="connsiteX13" fmla="*/ 227995 w 3327399"/>
              <a:gd name="connsiteY13" fmla="*/ 5930349 h 6335408"/>
              <a:gd name="connsiteX14" fmla="*/ 0 w 3327399"/>
              <a:gd name="connsiteY14" fmla="*/ 5930349 h 6335408"/>
              <a:gd name="connsiteX15" fmla="*/ 0 w 3327399"/>
              <a:gd name="connsiteY15" fmla="*/ 4941958 h 6335408"/>
              <a:gd name="connsiteX16" fmla="*/ 0 w 3327399"/>
              <a:gd name="connsiteY16" fmla="*/ 3459370 h 6335408"/>
              <a:gd name="connsiteX17" fmla="*/ 0 w 3327399"/>
              <a:gd name="connsiteY17" fmla="*/ 3459370 h 6335408"/>
              <a:gd name="connsiteX18" fmla="*/ 0 w 3327399"/>
              <a:gd name="connsiteY18" fmla="*/ 0 h 6335408"/>
              <a:gd name="connsiteX0" fmla="*/ 0 w 3327399"/>
              <a:gd name="connsiteY0" fmla="*/ 0 h 6335408"/>
              <a:gd name="connsiteX1" fmla="*/ 554567 w 3327399"/>
              <a:gd name="connsiteY1" fmla="*/ 0 h 6335408"/>
              <a:gd name="connsiteX2" fmla="*/ 554567 w 3327399"/>
              <a:gd name="connsiteY2" fmla="*/ 0 h 6335408"/>
              <a:gd name="connsiteX3" fmla="*/ 1386416 w 3327399"/>
              <a:gd name="connsiteY3" fmla="*/ 0 h 6335408"/>
              <a:gd name="connsiteX4" fmla="*/ 3327399 w 3327399"/>
              <a:gd name="connsiteY4" fmla="*/ 0 h 6335408"/>
              <a:gd name="connsiteX5" fmla="*/ 3327399 w 3327399"/>
              <a:gd name="connsiteY5" fmla="*/ 3459370 h 6335408"/>
              <a:gd name="connsiteX6" fmla="*/ 3327399 w 3327399"/>
              <a:gd name="connsiteY6" fmla="*/ 3459370 h 6335408"/>
              <a:gd name="connsiteX7" fmla="*/ 3327399 w 3327399"/>
              <a:gd name="connsiteY7" fmla="*/ 4941958 h 6335408"/>
              <a:gd name="connsiteX8" fmla="*/ 3327399 w 3327399"/>
              <a:gd name="connsiteY8" fmla="*/ 5930349 h 6335408"/>
              <a:gd name="connsiteX9" fmla="*/ 3031810 w 3327399"/>
              <a:gd name="connsiteY9" fmla="*/ 5931190 h 6335408"/>
              <a:gd name="connsiteX10" fmla="*/ 3012522 w 3327399"/>
              <a:gd name="connsiteY10" fmla="*/ 6335408 h 6335408"/>
              <a:gd name="connsiteX11" fmla="*/ 2066335 w 3327399"/>
              <a:gd name="connsiteY11" fmla="*/ 5886194 h 6335408"/>
              <a:gd name="connsiteX12" fmla="*/ 1103230 w 3327399"/>
              <a:gd name="connsiteY12" fmla="*/ 5931190 h 6335408"/>
              <a:gd name="connsiteX13" fmla="*/ 227995 w 3327399"/>
              <a:gd name="connsiteY13" fmla="*/ 5930349 h 6335408"/>
              <a:gd name="connsiteX14" fmla="*/ 0 w 3327399"/>
              <a:gd name="connsiteY14" fmla="*/ 5930349 h 6335408"/>
              <a:gd name="connsiteX15" fmla="*/ 0 w 3327399"/>
              <a:gd name="connsiteY15" fmla="*/ 4941958 h 6335408"/>
              <a:gd name="connsiteX16" fmla="*/ 0 w 3327399"/>
              <a:gd name="connsiteY16" fmla="*/ 3459370 h 6335408"/>
              <a:gd name="connsiteX17" fmla="*/ 0 w 3327399"/>
              <a:gd name="connsiteY17" fmla="*/ 3459370 h 6335408"/>
              <a:gd name="connsiteX18" fmla="*/ 0 w 3327399"/>
              <a:gd name="connsiteY18" fmla="*/ 0 h 6335408"/>
              <a:gd name="connsiteX0" fmla="*/ 0 w 3327399"/>
              <a:gd name="connsiteY0" fmla="*/ 0 h 5931190"/>
              <a:gd name="connsiteX1" fmla="*/ 554567 w 3327399"/>
              <a:gd name="connsiteY1" fmla="*/ 0 h 5931190"/>
              <a:gd name="connsiteX2" fmla="*/ 554567 w 3327399"/>
              <a:gd name="connsiteY2" fmla="*/ 0 h 5931190"/>
              <a:gd name="connsiteX3" fmla="*/ 1386416 w 3327399"/>
              <a:gd name="connsiteY3" fmla="*/ 0 h 5931190"/>
              <a:gd name="connsiteX4" fmla="*/ 3327399 w 3327399"/>
              <a:gd name="connsiteY4" fmla="*/ 0 h 5931190"/>
              <a:gd name="connsiteX5" fmla="*/ 3327399 w 3327399"/>
              <a:gd name="connsiteY5" fmla="*/ 3459370 h 5931190"/>
              <a:gd name="connsiteX6" fmla="*/ 3327399 w 3327399"/>
              <a:gd name="connsiteY6" fmla="*/ 3459370 h 5931190"/>
              <a:gd name="connsiteX7" fmla="*/ 3327399 w 3327399"/>
              <a:gd name="connsiteY7" fmla="*/ 4941958 h 5931190"/>
              <a:gd name="connsiteX8" fmla="*/ 3327399 w 3327399"/>
              <a:gd name="connsiteY8" fmla="*/ 5930349 h 5931190"/>
              <a:gd name="connsiteX9" fmla="*/ 3031810 w 3327399"/>
              <a:gd name="connsiteY9" fmla="*/ 5931190 h 5931190"/>
              <a:gd name="connsiteX10" fmla="*/ 2418444 w 3327399"/>
              <a:gd name="connsiteY10" fmla="*/ 5908928 h 5931190"/>
              <a:gd name="connsiteX11" fmla="*/ 2066335 w 3327399"/>
              <a:gd name="connsiteY11" fmla="*/ 5886194 h 5931190"/>
              <a:gd name="connsiteX12" fmla="*/ 1103230 w 3327399"/>
              <a:gd name="connsiteY12" fmla="*/ 5931190 h 5931190"/>
              <a:gd name="connsiteX13" fmla="*/ 227995 w 3327399"/>
              <a:gd name="connsiteY13" fmla="*/ 5930349 h 5931190"/>
              <a:gd name="connsiteX14" fmla="*/ 0 w 3327399"/>
              <a:gd name="connsiteY14" fmla="*/ 5930349 h 5931190"/>
              <a:gd name="connsiteX15" fmla="*/ 0 w 3327399"/>
              <a:gd name="connsiteY15" fmla="*/ 4941958 h 5931190"/>
              <a:gd name="connsiteX16" fmla="*/ 0 w 3327399"/>
              <a:gd name="connsiteY16" fmla="*/ 3459370 h 5931190"/>
              <a:gd name="connsiteX17" fmla="*/ 0 w 3327399"/>
              <a:gd name="connsiteY17" fmla="*/ 3459370 h 5931190"/>
              <a:gd name="connsiteX18" fmla="*/ 0 w 3327399"/>
              <a:gd name="connsiteY18" fmla="*/ 0 h 5931190"/>
              <a:gd name="connsiteX0" fmla="*/ 0 w 3327399"/>
              <a:gd name="connsiteY0" fmla="*/ 0 h 5931190"/>
              <a:gd name="connsiteX1" fmla="*/ 554567 w 3327399"/>
              <a:gd name="connsiteY1" fmla="*/ 0 h 5931190"/>
              <a:gd name="connsiteX2" fmla="*/ 554567 w 3327399"/>
              <a:gd name="connsiteY2" fmla="*/ 0 h 5931190"/>
              <a:gd name="connsiteX3" fmla="*/ 1386416 w 3327399"/>
              <a:gd name="connsiteY3" fmla="*/ 0 h 5931190"/>
              <a:gd name="connsiteX4" fmla="*/ 3327399 w 3327399"/>
              <a:gd name="connsiteY4" fmla="*/ 0 h 5931190"/>
              <a:gd name="connsiteX5" fmla="*/ 3327399 w 3327399"/>
              <a:gd name="connsiteY5" fmla="*/ 3459370 h 5931190"/>
              <a:gd name="connsiteX6" fmla="*/ 3327399 w 3327399"/>
              <a:gd name="connsiteY6" fmla="*/ 3459370 h 5931190"/>
              <a:gd name="connsiteX7" fmla="*/ 3327399 w 3327399"/>
              <a:gd name="connsiteY7" fmla="*/ 4941958 h 5931190"/>
              <a:gd name="connsiteX8" fmla="*/ 3327399 w 3327399"/>
              <a:gd name="connsiteY8" fmla="*/ 5930349 h 5931190"/>
              <a:gd name="connsiteX9" fmla="*/ 2559594 w 3327399"/>
              <a:gd name="connsiteY9" fmla="*/ 5906103 h 5931190"/>
              <a:gd name="connsiteX10" fmla="*/ 2418444 w 3327399"/>
              <a:gd name="connsiteY10" fmla="*/ 5908928 h 5931190"/>
              <a:gd name="connsiteX11" fmla="*/ 2066335 w 3327399"/>
              <a:gd name="connsiteY11" fmla="*/ 5886194 h 5931190"/>
              <a:gd name="connsiteX12" fmla="*/ 1103230 w 3327399"/>
              <a:gd name="connsiteY12" fmla="*/ 5931190 h 5931190"/>
              <a:gd name="connsiteX13" fmla="*/ 227995 w 3327399"/>
              <a:gd name="connsiteY13" fmla="*/ 5930349 h 5931190"/>
              <a:gd name="connsiteX14" fmla="*/ 0 w 3327399"/>
              <a:gd name="connsiteY14" fmla="*/ 5930349 h 5931190"/>
              <a:gd name="connsiteX15" fmla="*/ 0 w 3327399"/>
              <a:gd name="connsiteY15" fmla="*/ 4941958 h 5931190"/>
              <a:gd name="connsiteX16" fmla="*/ 0 w 3327399"/>
              <a:gd name="connsiteY16" fmla="*/ 3459370 h 5931190"/>
              <a:gd name="connsiteX17" fmla="*/ 0 w 3327399"/>
              <a:gd name="connsiteY17" fmla="*/ 3459370 h 5931190"/>
              <a:gd name="connsiteX18" fmla="*/ 0 w 3327399"/>
              <a:gd name="connsiteY18" fmla="*/ 0 h 5931190"/>
              <a:gd name="connsiteX0" fmla="*/ 0 w 3327399"/>
              <a:gd name="connsiteY0" fmla="*/ 0 h 6736798"/>
              <a:gd name="connsiteX1" fmla="*/ 554567 w 3327399"/>
              <a:gd name="connsiteY1" fmla="*/ 0 h 6736798"/>
              <a:gd name="connsiteX2" fmla="*/ 554567 w 3327399"/>
              <a:gd name="connsiteY2" fmla="*/ 0 h 6736798"/>
              <a:gd name="connsiteX3" fmla="*/ 1386416 w 3327399"/>
              <a:gd name="connsiteY3" fmla="*/ 0 h 6736798"/>
              <a:gd name="connsiteX4" fmla="*/ 3327399 w 3327399"/>
              <a:gd name="connsiteY4" fmla="*/ 0 h 6736798"/>
              <a:gd name="connsiteX5" fmla="*/ 3327399 w 3327399"/>
              <a:gd name="connsiteY5" fmla="*/ 3459370 h 6736798"/>
              <a:gd name="connsiteX6" fmla="*/ 3327399 w 3327399"/>
              <a:gd name="connsiteY6" fmla="*/ 3459370 h 6736798"/>
              <a:gd name="connsiteX7" fmla="*/ 3327399 w 3327399"/>
              <a:gd name="connsiteY7" fmla="*/ 4941958 h 6736798"/>
              <a:gd name="connsiteX8" fmla="*/ 3327399 w 3327399"/>
              <a:gd name="connsiteY8" fmla="*/ 5930349 h 6736798"/>
              <a:gd name="connsiteX9" fmla="*/ 2559594 w 3327399"/>
              <a:gd name="connsiteY9" fmla="*/ 5906103 h 6736798"/>
              <a:gd name="connsiteX10" fmla="*/ 2365129 w 3327399"/>
              <a:gd name="connsiteY10" fmla="*/ 6736798 h 6736798"/>
              <a:gd name="connsiteX11" fmla="*/ 2066335 w 3327399"/>
              <a:gd name="connsiteY11" fmla="*/ 5886194 h 6736798"/>
              <a:gd name="connsiteX12" fmla="*/ 1103230 w 3327399"/>
              <a:gd name="connsiteY12" fmla="*/ 5931190 h 6736798"/>
              <a:gd name="connsiteX13" fmla="*/ 227995 w 3327399"/>
              <a:gd name="connsiteY13" fmla="*/ 5930349 h 6736798"/>
              <a:gd name="connsiteX14" fmla="*/ 0 w 3327399"/>
              <a:gd name="connsiteY14" fmla="*/ 5930349 h 6736798"/>
              <a:gd name="connsiteX15" fmla="*/ 0 w 3327399"/>
              <a:gd name="connsiteY15" fmla="*/ 4941958 h 6736798"/>
              <a:gd name="connsiteX16" fmla="*/ 0 w 3327399"/>
              <a:gd name="connsiteY16" fmla="*/ 3459370 h 6736798"/>
              <a:gd name="connsiteX17" fmla="*/ 0 w 3327399"/>
              <a:gd name="connsiteY17" fmla="*/ 3459370 h 6736798"/>
              <a:gd name="connsiteX18" fmla="*/ 0 w 3327399"/>
              <a:gd name="connsiteY18" fmla="*/ 0 h 6736798"/>
              <a:gd name="connsiteX0" fmla="*/ 0 w 3327399"/>
              <a:gd name="connsiteY0" fmla="*/ 0 h 6736798"/>
              <a:gd name="connsiteX1" fmla="*/ 554567 w 3327399"/>
              <a:gd name="connsiteY1" fmla="*/ 0 h 6736798"/>
              <a:gd name="connsiteX2" fmla="*/ 554567 w 3327399"/>
              <a:gd name="connsiteY2" fmla="*/ 0 h 6736798"/>
              <a:gd name="connsiteX3" fmla="*/ 1386416 w 3327399"/>
              <a:gd name="connsiteY3" fmla="*/ 0 h 6736798"/>
              <a:gd name="connsiteX4" fmla="*/ 3327399 w 3327399"/>
              <a:gd name="connsiteY4" fmla="*/ 0 h 6736798"/>
              <a:gd name="connsiteX5" fmla="*/ 3327399 w 3327399"/>
              <a:gd name="connsiteY5" fmla="*/ 3459370 h 6736798"/>
              <a:gd name="connsiteX6" fmla="*/ 3327399 w 3327399"/>
              <a:gd name="connsiteY6" fmla="*/ 3459370 h 6736798"/>
              <a:gd name="connsiteX7" fmla="*/ 3327399 w 3327399"/>
              <a:gd name="connsiteY7" fmla="*/ 4941958 h 6736798"/>
              <a:gd name="connsiteX8" fmla="*/ 3327399 w 3327399"/>
              <a:gd name="connsiteY8" fmla="*/ 5930349 h 6736798"/>
              <a:gd name="connsiteX9" fmla="*/ 2559594 w 3327399"/>
              <a:gd name="connsiteY9" fmla="*/ 5906103 h 6736798"/>
              <a:gd name="connsiteX10" fmla="*/ 2365129 w 3327399"/>
              <a:gd name="connsiteY10" fmla="*/ 6736798 h 6736798"/>
              <a:gd name="connsiteX11" fmla="*/ 2275786 w 3327399"/>
              <a:gd name="connsiteY11" fmla="*/ 5961453 h 6736798"/>
              <a:gd name="connsiteX12" fmla="*/ 1103230 w 3327399"/>
              <a:gd name="connsiteY12" fmla="*/ 5931190 h 6736798"/>
              <a:gd name="connsiteX13" fmla="*/ 227995 w 3327399"/>
              <a:gd name="connsiteY13" fmla="*/ 5930349 h 6736798"/>
              <a:gd name="connsiteX14" fmla="*/ 0 w 3327399"/>
              <a:gd name="connsiteY14" fmla="*/ 5930349 h 6736798"/>
              <a:gd name="connsiteX15" fmla="*/ 0 w 3327399"/>
              <a:gd name="connsiteY15" fmla="*/ 4941958 h 6736798"/>
              <a:gd name="connsiteX16" fmla="*/ 0 w 3327399"/>
              <a:gd name="connsiteY16" fmla="*/ 3459370 h 6736798"/>
              <a:gd name="connsiteX17" fmla="*/ 0 w 3327399"/>
              <a:gd name="connsiteY17" fmla="*/ 3459370 h 6736798"/>
              <a:gd name="connsiteX18" fmla="*/ 0 w 3327399"/>
              <a:gd name="connsiteY18" fmla="*/ 0 h 673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27399" h="6736798">
                <a:moveTo>
                  <a:pt x="0" y="0"/>
                </a:moveTo>
                <a:lnTo>
                  <a:pt x="554567" y="0"/>
                </a:lnTo>
                <a:lnTo>
                  <a:pt x="554567" y="0"/>
                </a:lnTo>
                <a:lnTo>
                  <a:pt x="1386416" y="0"/>
                </a:lnTo>
                <a:lnTo>
                  <a:pt x="3327399" y="0"/>
                </a:lnTo>
                <a:lnTo>
                  <a:pt x="3327399" y="3459370"/>
                </a:lnTo>
                <a:lnTo>
                  <a:pt x="3327399" y="3459370"/>
                </a:lnTo>
                <a:lnTo>
                  <a:pt x="3327399" y="4941958"/>
                </a:lnTo>
                <a:lnTo>
                  <a:pt x="3327399" y="5930349"/>
                </a:lnTo>
                <a:lnTo>
                  <a:pt x="2559594" y="5906103"/>
                </a:lnTo>
                <a:lnTo>
                  <a:pt x="2365129" y="6736798"/>
                </a:lnTo>
                <a:lnTo>
                  <a:pt x="2275786" y="5961453"/>
                </a:lnTo>
                <a:lnTo>
                  <a:pt x="1103230" y="5931190"/>
                </a:lnTo>
                <a:lnTo>
                  <a:pt x="227995" y="5930349"/>
                </a:lnTo>
                <a:lnTo>
                  <a:pt x="0" y="5930349"/>
                </a:lnTo>
                <a:lnTo>
                  <a:pt x="0" y="4941958"/>
                </a:lnTo>
                <a:lnTo>
                  <a:pt x="0" y="3459370"/>
                </a:lnTo>
                <a:lnTo>
                  <a:pt x="0" y="3459370"/>
                </a:lnTo>
                <a:lnTo>
                  <a:pt x="0" y="0"/>
                </a:lnTo>
                <a:close/>
              </a:path>
            </a:pathLst>
          </a:custGeom>
          <a:solidFill>
            <a:srgbClr val="FFF2C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a:extLst>
              <a:ext uri="{FF2B5EF4-FFF2-40B4-BE49-F238E27FC236}">
                <a16:creationId xmlns:a16="http://schemas.microsoft.com/office/drawing/2014/main" id="{38AE4B6C-0828-C24B-8E10-7100D080EAA3}"/>
              </a:ext>
            </a:extLst>
          </p:cNvPr>
          <p:cNvSpPr/>
          <p:nvPr/>
        </p:nvSpPr>
        <p:spPr>
          <a:xfrm>
            <a:off x="6298040" y="3279138"/>
            <a:ext cx="477486"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Content Placeholder 2">
            <a:extLst>
              <a:ext uri="{FF2B5EF4-FFF2-40B4-BE49-F238E27FC236}">
                <a16:creationId xmlns:a16="http://schemas.microsoft.com/office/drawing/2014/main" id="{8F0D9181-6CB9-D541-83CB-57FD9F2D62D5}"/>
              </a:ext>
            </a:extLst>
          </p:cNvPr>
          <p:cNvSpPr txBox="1">
            <a:spLocks/>
          </p:cNvSpPr>
          <p:nvPr/>
        </p:nvSpPr>
        <p:spPr>
          <a:xfrm>
            <a:off x="4265240" y="3695818"/>
            <a:ext cx="1176919" cy="399534"/>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chemeClr val="accent5">
                    <a:lumMod val="75000"/>
                  </a:schemeClr>
                </a:solidFill>
                <a:latin typeface="Courier" pitchFamily="2" charset="0"/>
              </a:rPr>
              <a:t>SPANISH</a:t>
            </a:r>
          </a:p>
        </p:txBody>
      </p:sp>
      <p:sp>
        <p:nvSpPr>
          <p:cNvPr id="58" name="Content Placeholder 2">
            <a:extLst>
              <a:ext uri="{FF2B5EF4-FFF2-40B4-BE49-F238E27FC236}">
                <a16:creationId xmlns:a16="http://schemas.microsoft.com/office/drawing/2014/main" id="{B81E9E73-4035-2445-B879-C93A62C6B7DA}"/>
              </a:ext>
            </a:extLst>
          </p:cNvPr>
          <p:cNvSpPr txBox="1">
            <a:spLocks/>
          </p:cNvSpPr>
          <p:nvPr/>
        </p:nvSpPr>
        <p:spPr>
          <a:xfrm>
            <a:off x="7473526" y="3684030"/>
            <a:ext cx="1215553" cy="390728"/>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b="1" dirty="0">
                <a:solidFill>
                  <a:schemeClr val="accent5">
                    <a:lumMod val="75000"/>
                  </a:schemeClr>
                </a:solidFill>
                <a:latin typeface="Courier" pitchFamily="2" charset="0"/>
              </a:rPr>
              <a:t>ENGLISH</a:t>
            </a:r>
          </a:p>
        </p:txBody>
      </p:sp>
      <p:sp>
        <p:nvSpPr>
          <p:cNvPr id="59" name="Content Placeholder 2">
            <a:extLst>
              <a:ext uri="{FF2B5EF4-FFF2-40B4-BE49-F238E27FC236}">
                <a16:creationId xmlns:a16="http://schemas.microsoft.com/office/drawing/2014/main" id="{74D3DA52-DB53-4A4F-A888-8E1151408379}"/>
              </a:ext>
            </a:extLst>
          </p:cNvPr>
          <p:cNvSpPr txBox="1">
            <a:spLocks/>
          </p:cNvSpPr>
          <p:nvPr/>
        </p:nvSpPr>
        <p:spPr>
          <a:xfrm>
            <a:off x="6818427" y="3207912"/>
            <a:ext cx="2489668" cy="40430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solidFill>
                  <a:schemeClr val="tx1"/>
                </a:solidFill>
                <a:sym typeface="Wingdings" pitchFamily="2" charset="2"/>
              </a:rPr>
              <a:t>The brown dog</a:t>
            </a:r>
          </a:p>
        </p:txBody>
      </p:sp>
      <p:sp>
        <p:nvSpPr>
          <p:cNvPr id="60" name="Content Placeholder 2">
            <a:extLst>
              <a:ext uri="{FF2B5EF4-FFF2-40B4-BE49-F238E27FC236}">
                <a16:creationId xmlns:a16="http://schemas.microsoft.com/office/drawing/2014/main" id="{BFE8FA47-A432-7842-B1F2-839949B0C963}"/>
              </a:ext>
            </a:extLst>
          </p:cNvPr>
          <p:cNvSpPr txBox="1">
            <a:spLocks/>
          </p:cNvSpPr>
          <p:nvPr/>
        </p:nvSpPr>
        <p:spPr>
          <a:xfrm>
            <a:off x="3549948" y="3231276"/>
            <a:ext cx="2804332" cy="40430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Avenir Next" panose="020B0503020202020204" pitchFamily="34" charset="0"/>
                <a:ea typeface="+mn-ea"/>
                <a:cs typeface="Avenir Next" panose="020B0503020202020204" pitchFamily="34" charset="0"/>
              </a:defRPr>
            </a:lvl1pPr>
            <a:lvl2pPr marL="742920" indent="-285738" algn="l" defTabSz="457182" rtl="0" eaLnBrk="1" latinLnBrk="0" hangingPunct="1">
              <a:spcBef>
                <a:spcPct val="20000"/>
              </a:spcBef>
              <a:buFont typeface="Arial"/>
              <a:buChar char="–"/>
              <a:defRPr sz="2400" kern="1200">
                <a:solidFill>
                  <a:srgbClr val="464646"/>
                </a:solidFill>
                <a:latin typeface="Avenir Next" panose="020B0503020202020204" pitchFamily="34" charset="0"/>
                <a:ea typeface="+mn-ea"/>
                <a:cs typeface="Avenir Next" panose="020B0503020202020204" pitchFamily="34" charset="0"/>
              </a:defRPr>
            </a:lvl2pPr>
            <a:lvl3pPr marL="1142954" indent="-228590" algn="l" defTabSz="457182" rtl="0" eaLnBrk="1" latinLnBrk="0" hangingPunct="1">
              <a:spcBef>
                <a:spcPct val="20000"/>
              </a:spcBef>
              <a:buFont typeface="Arial"/>
              <a:buChar char="•"/>
              <a:defRPr sz="2000" kern="1200">
                <a:solidFill>
                  <a:srgbClr val="464646"/>
                </a:solidFill>
                <a:latin typeface="Avenir Next" panose="020B0503020202020204" pitchFamily="34" charset="0"/>
                <a:ea typeface="+mn-ea"/>
                <a:cs typeface="Avenir Next" panose="020B0503020202020204" pitchFamily="34" charset="0"/>
              </a:defRPr>
            </a:lvl3pPr>
            <a:lvl4pPr marL="1600136"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4pPr>
            <a:lvl5pPr marL="2057317" indent="-228590" algn="l" defTabSz="457182" rtl="0" eaLnBrk="1" latinLnBrk="0" hangingPunct="1">
              <a:spcBef>
                <a:spcPct val="20000"/>
              </a:spcBef>
              <a:buFont typeface="Arial"/>
              <a:buChar char="»"/>
              <a:defRPr sz="1800" kern="1200">
                <a:solidFill>
                  <a:srgbClr val="464646"/>
                </a:solidFill>
                <a:latin typeface="Avenir Next" panose="020B0503020202020204" pitchFamily="34" charset="0"/>
                <a:ea typeface="+mn-ea"/>
                <a:cs typeface="Avenir Next" panose="020B0503020202020204" pitchFamily="34" charset="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solidFill>
                  <a:schemeClr val="tx1"/>
                </a:solidFill>
                <a:sym typeface="Wingdings" pitchFamily="2" charset="2"/>
              </a:rPr>
              <a:t>El </a:t>
            </a:r>
            <a:r>
              <a:rPr lang="en-US" sz="2400" dirty="0" err="1">
                <a:solidFill>
                  <a:schemeClr val="tx1"/>
                </a:solidFill>
                <a:sym typeface="Wingdings" pitchFamily="2" charset="2"/>
              </a:rPr>
              <a:t>perro</a:t>
            </a:r>
            <a:r>
              <a:rPr lang="en-US" sz="2400" dirty="0">
                <a:solidFill>
                  <a:schemeClr val="tx1"/>
                </a:solidFill>
                <a:sym typeface="Wingdings" pitchFamily="2" charset="2"/>
              </a:rPr>
              <a:t> </a:t>
            </a:r>
            <a:r>
              <a:rPr lang="en-US" sz="2400" dirty="0" err="1">
                <a:solidFill>
                  <a:schemeClr val="tx1"/>
                </a:solidFill>
                <a:sym typeface="Wingdings" pitchFamily="2" charset="2"/>
              </a:rPr>
              <a:t>marrón</a:t>
            </a:r>
            <a:endParaRPr lang="en-US" sz="2400" dirty="0">
              <a:solidFill>
                <a:schemeClr val="tx1"/>
              </a:solidFill>
              <a:sym typeface="Wingdings" pitchFamily="2" charset="2"/>
            </a:endParaRPr>
          </a:p>
        </p:txBody>
      </p:sp>
      <p:sp>
        <p:nvSpPr>
          <p:cNvPr id="61" name="Rectangle 60">
            <a:extLst>
              <a:ext uri="{FF2B5EF4-FFF2-40B4-BE49-F238E27FC236}">
                <a16:creationId xmlns:a16="http://schemas.microsoft.com/office/drawing/2014/main" id="{AC55C323-C810-A941-860B-C00DB38DDB0F}"/>
              </a:ext>
            </a:extLst>
          </p:cNvPr>
          <p:cNvSpPr/>
          <p:nvPr/>
        </p:nvSpPr>
        <p:spPr>
          <a:xfrm>
            <a:off x="2650360" y="710377"/>
            <a:ext cx="6125339" cy="77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Tree>
    <p:extLst>
      <p:ext uri="{BB962C8B-B14F-4D97-AF65-F5344CB8AC3E}">
        <p14:creationId xmlns:p14="http://schemas.microsoft.com/office/powerpoint/2010/main" val="24597613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5456044" cy="750215"/>
          </a:xfrm>
        </p:spPr>
        <p:txBody>
          <a:bodyPr/>
          <a:lstStyle/>
          <a:p>
            <a:r>
              <a:rPr lang="en-US" b="1" dirty="0">
                <a:solidFill>
                  <a:srgbClr val="C00000"/>
                </a:solidFill>
              </a:rPr>
              <a:t>Very brief history of NLP</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67</a:t>
            </a:fld>
            <a:endParaRPr lang="en-US"/>
          </a:p>
        </p:txBody>
      </p:sp>
      <p:sp>
        <p:nvSpPr>
          <p:cNvPr id="6" name="Subtitle 2">
            <a:extLst>
              <a:ext uri="{FF2B5EF4-FFF2-40B4-BE49-F238E27FC236}">
                <a16:creationId xmlns:a16="http://schemas.microsoft.com/office/drawing/2014/main" id="{CAE20D59-0C8D-2642-B571-CEC46A7239E9}"/>
              </a:ext>
            </a:extLst>
          </p:cNvPr>
          <p:cNvSpPr txBox="1">
            <a:spLocks/>
          </p:cNvSpPr>
          <p:nvPr/>
        </p:nvSpPr>
        <p:spPr>
          <a:xfrm>
            <a:off x="659326" y="1133865"/>
            <a:ext cx="11302015" cy="5496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solidFill>
                  <a:srgbClr val="C00000"/>
                </a:solidFill>
                <a:latin typeface="Avenir Medium" panose="02000503020000020003" pitchFamily="2" charset="0"/>
              </a:rPr>
              <a:t>1960s</a:t>
            </a:r>
            <a:r>
              <a:rPr lang="en-US" sz="2400" dirty="0">
                <a:solidFill>
                  <a:schemeClr val="bg2">
                    <a:lumMod val="25000"/>
                  </a:schemeClr>
                </a:solidFill>
                <a:latin typeface="Avenir Medium" panose="02000503020000020003" pitchFamily="2" charset="0"/>
              </a:rPr>
              <a:t>: pattern-matching and rules (highly limiting)</a:t>
            </a:r>
          </a:p>
          <a:p>
            <a:pPr>
              <a:lnSpc>
                <a:spcPct val="150000"/>
              </a:lnSpc>
            </a:pPr>
            <a:r>
              <a:rPr lang="en-US" sz="2400" dirty="0">
                <a:solidFill>
                  <a:srgbClr val="C00000"/>
                </a:solidFill>
                <a:latin typeface="Avenir Medium" panose="02000503020000020003" pitchFamily="2" charset="0"/>
              </a:rPr>
              <a:t>1970s – 1980s</a:t>
            </a:r>
            <a:r>
              <a:rPr lang="en-US" sz="2400" dirty="0">
                <a:solidFill>
                  <a:schemeClr val="bg2">
                    <a:lumMod val="25000"/>
                  </a:schemeClr>
                </a:solidFill>
                <a:latin typeface="Avenir Medium" panose="02000503020000020003" pitchFamily="2" charset="0"/>
              </a:rPr>
              <a:t>: linguistically rich, logic-driven systems; labor-intensive successes on a few, very specific tasks</a:t>
            </a:r>
          </a:p>
          <a:p>
            <a:pPr>
              <a:lnSpc>
                <a:spcPct val="150000"/>
              </a:lnSpc>
            </a:pPr>
            <a:r>
              <a:rPr lang="en-US" sz="2400" dirty="0">
                <a:solidFill>
                  <a:srgbClr val="C00000"/>
                </a:solidFill>
                <a:latin typeface="Avenir Medium" panose="02000503020000020003" pitchFamily="2" charset="0"/>
              </a:rPr>
              <a:t>1990s – 2000s</a:t>
            </a:r>
            <a:r>
              <a:rPr lang="en-US" sz="2400" dirty="0">
                <a:solidFill>
                  <a:schemeClr val="bg2">
                    <a:lumMod val="25000"/>
                  </a:schemeClr>
                </a:solidFill>
                <a:latin typeface="Avenir Medium" panose="02000503020000020003" pitchFamily="2" charset="0"/>
              </a:rPr>
              <a:t>: statistical modelling takeover! ML becomes a central component; some systems are deployed for practical use (e.g., speech to text)</a:t>
            </a:r>
          </a:p>
          <a:p>
            <a:pPr>
              <a:lnSpc>
                <a:spcPct val="150000"/>
              </a:lnSpc>
            </a:pPr>
            <a:r>
              <a:rPr lang="en-US" sz="2400" dirty="0">
                <a:solidFill>
                  <a:srgbClr val="C00000"/>
                </a:solidFill>
                <a:latin typeface="Avenir Medium" panose="02000503020000020003" pitchFamily="2" charset="0"/>
              </a:rPr>
              <a:t>2010s – 2020s</a:t>
            </a:r>
            <a:r>
              <a:rPr lang="en-US" sz="2400" dirty="0">
                <a:solidFill>
                  <a:schemeClr val="bg2">
                    <a:lumMod val="25000"/>
                  </a:schemeClr>
                </a:solidFill>
                <a:latin typeface="Avenir Medium" panose="02000503020000020003" pitchFamily="2" charset="0"/>
              </a:rPr>
              <a:t>: Deep Learning (neural nets) yields astronomical progress on nearly every NLP task; systems become fairly useful for consumers</a:t>
            </a:r>
          </a:p>
          <a:p>
            <a:pPr>
              <a:lnSpc>
                <a:spcPct val="150000"/>
              </a:lnSpc>
            </a:pPr>
            <a:r>
              <a:rPr lang="en-US" sz="2400" dirty="0">
                <a:solidFill>
                  <a:srgbClr val="C00000"/>
                </a:solidFill>
                <a:latin typeface="Avenir Medium" panose="02000503020000020003" pitchFamily="2" charset="0"/>
              </a:rPr>
              <a:t>2020s – 2030s</a:t>
            </a:r>
            <a:r>
              <a:rPr lang="en-US" sz="2400" dirty="0">
                <a:solidFill>
                  <a:schemeClr val="bg2">
                    <a:lumMod val="25000"/>
                  </a:schemeClr>
                </a:solidFill>
                <a:latin typeface="Avenir Medium" panose="02000503020000020003" pitchFamily="2" charset="0"/>
              </a:rPr>
              <a:t>?: you can help drive the change</a:t>
            </a:r>
          </a:p>
        </p:txBody>
      </p:sp>
      <p:sp>
        <p:nvSpPr>
          <p:cNvPr id="7" name="Rectangle 6">
            <a:extLst>
              <a:ext uri="{FF2B5EF4-FFF2-40B4-BE49-F238E27FC236}">
                <a16:creationId xmlns:a16="http://schemas.microsoft.com/office/drawing/2014/main" id="{94567F9D-8E37-2F41-B147-50FEAE92DA1F}"/>
              </a:ext>
            </a:extLst>
          </p:cNvPr>
          <p:cNvSpPr/>
          <p:nvPr/>
        </p:nvSpPr>
        <p:spPr>
          <a:xfrm>
            <a:off x="754392" y="789056"/>
            <a:ext cx="3855707" cy="8724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Content Placeholder 2">
            <a:extLst>
              <a:ext uri="{FF2B5EF4-FFF2-40B4-BE49-F238E27FC236}">
                <a16:creationId xmlns:a16="http://schemas.microsoft.com/office/drawing/2014/main" id="{89D372A0-ABB4-2849-AF95-CAA58A368A9A}"/>
              </a:ext>
            </a:extLst>
          </p:cNvPr>
          <p:cNvSpPr txBox="1">
            <a:spLocks/>
          </p:cNvSpPr>
          <p:nvPr/>
        </p:nvSpPr>
        <p:spPr>
          <a:xfrm>
            <a:off x="1396169" y="6446377"/>
            <a:ext cx="9399662" cy="367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400" dirty="0">
                <a:solidFill>
                  <a:srgbClr val="FF0000"/>
                </a:solidFill>
                <a:latin typeface="Avenir Light" panose="020B0402020203020204" pitchFamily="34" charset="77"/>
              </a:rPr>
              <a:t>Slide adapted from or inspired by Sam Bowman</a:t>
            </a:r>
          </a:p>
        </p:txBody>
      </p:sp>
    </p:spTree>
    <p:extLst>
      <p:ext uri="{BB962C8B-B14F-4D97-AF65-F5344CB8AC3E}">
        <p14:creationId xmlns:p14="http://schemas.microsoft.com/office/powerpoint/2010/main" val="71555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5456044" cy="750215"/>
          </a:xfrm>
        </p:spPr>
        <p:txBody>
          <a:bodyPr/>
          <a:lstStyle/>
          <a:p>
            <a:r>
              <a:rPr lang="en-US" b="1" dirty="0">
                <a:solidFill>
                  <a:srgbClr val="C00000"/>
                </a:solidFill>
              </a:rPr>
              <a:t>Very brief history of NLP</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68</a:t>
            </a:fld>
            <a:endParaRPr lang="en-US"/>
          </a:p>
        </p:txBody>
      </p:sp>
      <p:sp>
        <p:nvSpPr>
          <p:cNvPr id="6" name="Subtitle 2">
            <a:extLst>
              <a:ext uri="{FF2B5EF4-FFF2-40B4-BE49-F238E27FC236}">
                <a16:creationId xmlns:a16="http://schemas.microsoft.com/office/drawing/2014/main" id="{CAE20D59-0C8D-2642-B571-CEC46A7239E9}"/>
              </a:ext>
            </a:extLst>
          </p:cNvPr>
          <p:cNvSpPr txBox="1">
            <a:spLocks/>
          </p:cNvSpPr>
          <p:nvPr/>
        </p:nvSpPr>
        <p:spPr>
          <a:xfrm>
            <a:off x="659327" y="1133865"/>
            <a:ext cx="8725974" cy="1317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dirty="0">
                <a:latin typeface="Avenir Medium" panose="02000503020000020003" pitchFamily="2" charset="0"/>
              </a:rPr>
              <a:t>First huge revolution: early 1990s (statistical approaches)</a:t>
            </a:r>
          </a:p>
        </p:txBody>
      </p:sp>
      <p:sp>
        <p:nvSpPr>
          <p:cNvPr id="7" name="Rectangle 6">
            <a:extLst>
              <a:ext uri="{FF2B5EF4-FFF2-40B4-BE49-F238E27FC236}">
                <a16:creationId xmlns:a16="http://schemas.microsoft.com/office/drawing/2014/main" id="{94567F9D-8E37-2F41-B147-50FEAE92DA1F}"/>
              </a:ext>
            </a:extLst>
          </p:cNvPr>
          <p:cNvSpPr/>
          <p:nvPr/>
        </p:nvSpPr>
        <p:spPr>
          <a:xfrm>
            <a:off x="754392" y="789056"/>
            <a:ext cx="3855707" cy="8724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9" name="Subtitle 2">
            <a:extLst>
              <a:ext uri="{FF2B5EF4-FFF2-40B4-BE49-F238E27FC236}">
                <a16:creationId xmlns:a16="http://schemas.microsoft.com/office/drawing/2014/main" id="{9B3B6114-6F25-4F43-B939-29D6C6718406}"/>
              </a:ext>
            </a:extLst>
          </p:cNvPr>
          <p:cNvSpPr txBox="1">
            <a:spLocks/>
          </p:cNvSpPr>
          <p:nvPr/>
        </p:nvSpPr>
        <p:spPr>
          <a:xfrm>
            <a:off x="754392" y="2170306"/>
            <a:ext cx="10116808" cy="1317235"/>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dirty="0">
                <a:latin typeface="Avenir Medium" panose="02000503020000020003" pitchFamily="2" charset="0"/>
              </a:rPr>
              <a:t>“But it must be recognized that the notion ‘probability of a sentence’ is an entirely useless one, under any known interpretation of this term”</a:t>
            </a:r>
          </a:p>
        </p:txBody>
      </p:sp>
      <p:sp>
        <p:nvSpPr>
          <p:cNvPr id="10" name="Subtitle 2">
            <a:extLst>
              <a:ext uri="{FF2B5EF4-FFF2-40B4-BE49-F238E27FC236}">
                <a16:creationId xmlns:a16="http://schemas.microsoft.com/office/drawing/2014/main" id="{AC07BD55-69E9-5A49-9D3E-9EAFB3EC242D}"/>
              </a:ext>
            </a:extLst>
          </p:cNvPr>
          <p:cNvSpPr txBox="1">
            <a:spLocks/>
          </p:cNvSpPr>
          <p:nvPr/>
        </p:nvSpPr>
        <p:spPr>
          <a:xfrm>
            <a:off x="754392" y="4523982"/>
            <a:ext cx="10116808" cy="766871"/>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dirty="0">
                <a:latin typeface="Avenir Medium" panose="02000503020000020003" pitchFamily="2" charset="0"/>
              </a:rPr>
              <a:t>“Anytime a linguist leaves the group, the recognition rate goes up”</a:t>
            </a:r>
          </a:p>
        </p:txBody>
      </p:sp>
      <p:sp>
        <p:nvSpPr>
          <p:cNvPr id="11" name="Subtitle 2">
            <a:extLst>
              <a:ext uri="{FF2B5EF4-FFF2-40B4-BE49-F238E27FC236}">
                <a16:creationId xmlns:a16="http://schemas.microsoft.com/office/drawing/2014/main" id="{9A4EA1D5-767C-B249-9C6F-CA44BBD3D58C}"/>
              </a:ext>
            </a:extLst>
          </p:cNvPr>
          <p:cNvSpPr txBox="1">
            <a:spLocks/>
          </p:cNvSpPr>
          <p:nvPr/>
        </p:nvSpPr>
        <p:spPr>
          <a:xfrm>
            <a:off x="7911564" y="3516597"/>
            <a:ext cx="2947473" cy="623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rgbClr val="C00000"/>
                </a:solidFill>
                <a:latin typeface="Avenir Medium" panose="02000503020000020003" pitchFamily="2" charset="0"/>
              </a:rPr>
              <a:t>-- Noam Chomsky (1969)</a:t>
            </a:r>
          </a:p>
        </p:txBody>
      </p:sp>
      <p:sp>
        <p:nvSpPr>
          <p:cNvPr id="12" name="Subtitle 2">
            <a:extLst>
              <a:ext uri="{FF2B5EF4-FFF2-40B4-BE49-F238E27FC236}">
                <a16:creationId xmlns:a16="http://schemas.microsoft.com/office/drawing/2014/main" id="{D5121B17-206F-544F-933E-F983D795D55D}"/>
              </a:ext>
            </a:extLst>
          </p:cNvPr>
          <p:cNvSpPr txBox="1">
            <a:spLocks/>
          </p:cNvSpPr>
          <p:nvPr/>
        </p:nvSpPr>
        <p:spPr>
          <a:xfrm>
            <a:off x="7771864" y="5319909"/>
            <a:ext cx="2947473" cy="623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rgbClr val="C00000"/>
                </a:solidFill>
                <a:latin typeface="Avenir Medium" panose="02000503020000020003" pitchFamily="2" charset="0"/>
              </a:rPr>
              <a:t>-- Fredrick Jelinek (1988)</a:t>
            </a:r>
          </a:p>
        </p:txBody>
      </p:sp>
    </p:spTree>
    <p:extLst>
      <p:ext uri="{BB962C8B-B14F-4D97-AF65-F5344CB8AC3E}">
        <p14:creationId xmlns:p14="http://schemas.microsoft.com/office/powerpoint/2010/main" val="1209925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5456044" cy="750215"/>
          </a:xfrm>
        </p:spPr>
        <p:txBody>
          <a:bodyPr/>
          <a:lstStyle/>
          <a:p>
            <a:r>
              <a:rPr lang="en-US" b="1" dirty="0">
                <a:solidFill>
                  <a:srgbClr val="C00000"/>
                </a:solidFill>
              </a:rPr>
              <a:t>Very brief history of NLP</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69</a:t>
            </a:fld>
            <a:endParaRPr lang="en-US"/>
          </a:p>
        </p:txBody>
      </p:sp>
      <p:sp>
        <p:nvSpPr>
          <p:cNvPr id="6" name="Subtitle 2">
            <a:extLst>
              <a:ext uri="{FF2B5EF4-FFF2-40B4-BE49-F238E27FC236}">
                <a16:creationId xmlns:a16="http://schemas.microsoft.com/office/drawing/2014/main" id="{CAE20D59-0C8D-2642-B571-CEC46A7239E9}"/>
              </a:ext>
            </a:extLst>
          </p:cNvPr>
          <p:cNvSpPr txBox="1">
            <a:spLocks/>
          </p:cNvSpPr>
          <p:nvPr/>
        </p:nvSpPr>
        <p:spPr>
          <a:xfrm>
            <a:off x="659327" y="1133865"/>
            <a:ext cx="8725974" cy="1317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dirty="0">
                <a:latin typeface="Avenir Medium" panose="02000503020000020003" pitchFamily="2" charset="0"/>
              </a:rPr>
              <a:t>First huge revolution: early 1990s (statistical approaches)</a:t>
            </a:r>
          </a:p>
        </p:txBody>
      </p:sp>
      <p:sp>
        <p:nvSpPr>
          <p:cNvPr id="7" name="Rectangle 6">
            <a:extLst>
              <a:ext uri="{FF2B5EF4-FFF2-40B4-BE49-F238E27FC236}">
                <a16:creationId xmlns:a16="http://schemas.microsoft.com/office/drawing/2014/main" id="{94567F9D-8E37-2F41-B147-50FEAE92DA1F}"/>
              </a:ext>
            </a:extLst>
          </p:cNvPr>
          <p:cNvSpPr/>
          <p:nvPr/>
        </p:nvSpPr>
        <p:spPr>
          <a:xfrm>
            <a:off x="754392" y="789056"/>
            <a:ext cx="3855707" cy="8724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9" name="Subtitle 2">
            <a:extLst>
              <a:ext uri="{FF2B5EF4-FFF2-40B4-BE49-F238E27FC236}">
                <a16:creationId xmlns:a16="http://schemas.microsoft.com/office/drawing/2014/main" id="{9B3B6114-6F25-4F43-B939-29D6C6718406}"/>
              </a:ext>
            </a:extLst>
          </p:cNvPr>
          <p:cNvSpPr txBox="1">
            <a:spLocks/>
          </p:cNvSpPr>
          <p:nvPr/>
        </p:nvSpPr>
        <p:spPr>
          <a:xfrm>
            <a:off x="859796" y="4036599"/>
            <a:ext cx="10116808" cy="1317235"/>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dirty="0">
                <a:latin typeface="Avenir Medium" panose="02000503020000020003" pitchFamily="2" charset="0"/>
              </a:rPr>
              <a:t>“I refer to all of my work before ~1990 as the B.S. era. That is, ‘before statistics’”</a:t>
            </a:r>
          </a:p>
        </p:txBody>
      </p:sp>
      <p:sp>
        <p:nvSpPr>
          <p:cNvPr id="11" name="Subtitle 2">
            <a:extLst>
              <a:ext uri="{FF2B5EF4-FFF2-40B4-BE49-F238E27FC236}">
                <a16:creationId xmlns:a16="http://schemas.microsoft.com/office/drawing/2014/main" id="{9A4EA1D5-767C-B249-9C6F-CA44BBD3D58C}"/>
              </a:ext>
            </a:extLst>
          </p:cNvPr>
          <p:cNvSpPr txBox="1">
            <a:spLocks/>
          </p:cNvSpPr>
          <p:nvPr/>
        </p:nvSpPr>
        <p:spPr>
          <a:xfrm>
            <a:off x="754392" y="5412289"/>
            <a:ext cx="10222213" cy="623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dirty="0">
                <a:solidFill>
                  <a:srgbClr val="C00000"/>
                </a:solidFill>
                <a:latin typeface="Avenir Medium" panose="02000503020000020003" pitchFamily="2" charset="0"/>
              </a:rPr>
              <a:t>-- paraphrasing my PhD adviser, Eugene </a:t>
            </a:r>
            <a:r>
              <a:rPr lang="en-US" sz="1800" dirty="0" err="1">
                <a:solidFill>
                  <a:srgbClr val="C00000"/>
                </a:solidFill>
                <a:latin typeface="Avenir Medium" panose="02000503020000020003" pitchFamily="2" charset="0"/>
              </a:rPr>
              <a:t>Charniak</a:t>
            </a:r>
            <a:r>
              <a:rPr lang="en-US" sz="1800" dirty="0">
                <a:solidFill>
                  <a:srgbClr val="C00000"/>
                </a:solidFill>
                <a:latin typeface="Avenir Medium" panose="02000503020000020003" pitchFamily="2" charset="0"/>
              </a:rPr>
              <a:t> at his ACL Lifetime Achievement Award (2011)</a:t>
            </a:r>
          </a:p>
        </p:txBody>
      </p:sp>
      <p:pic>
        <p:nvPicPr>
          <p:cNvPr id="3" name="Picture 2">
            <a:extLst>
              <a:ext uri="{FF2B5EF4-FFF2-40B4-BE49-F238E27FC236}">
                <a16:creationId xmlns:a16="http://schemas.microsoft.com/office/drawing/2014/main" id="{1DA6C629-78F5-3446-9E10-EA6A8D0B3B9F}"/>
              </a:ext>
            </a:extLst>
          </p:cNvPr>
          <p:cNvPicPr>
            <a:picLocks noChangeAspect="1"/>
          </p:cNvPicPr>
          <p:nvPr/>
        </p:nvPicPr>
        <p:blipFill>
          <a:blip r:embed="rId3"/>
          <a:stretch>
            <a:fillRect/>
          </a:stretch>
        </p:blipFill>
        <p:spPr>
          <a:xfrm>
            <a:off x="9144000" y="1252255"/>
            <a:ext cx="1676400" cy="2514600"/>
          </a:xfrm>
          <a:prstGeom prst="rect">
            <a:avLst/>
          </a:prstGeom>
        </p:spPr>
      </p:pic>
    </p:spTree>
    <p:extLst>
      <p:ext uri="{BB962C8B-B14F-4D97-AF65-F5344CB8AC3E}">
        <p14:creationId xmlns:p14="http://schemas.microsoft.com/office/powerpoint/2010/main" val="185863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What is this course?</a:t>
            </a:r>
          </a:p>
        </p:txBody>
      </p:sp>
      <p:sp>
        <p:nvSpPr>
          <p:cNvPr id="25" name="Content Placeholder 2">
            <a:extLst>
              <a:ext uri="{FF2B5EF4-FFF2-40B4-BE49-F238E27FC236}">
                <a16:creationId xmlns:a16="http://schemas.microsoft.com/office/drawing/2014/main" id="{72689F53-65B1-6845-9EEA-F9AFC149B62E}"/>
              </a:ext>
            </a:extLst>
          </p:cNvPr>
          <p:cNvSpPr txBox="1">
            <a:spLocks/>
          </p:cNvSpPr>
          <p:nvPr/>
        </p:nvSpPr>
        <p:spPr>
          <a:xfrm>
            <a:off x="1181099" y="1290098"/>
            <a:ext cx="9829801" cy="28570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2400" dirty="0">
              <a:latin typeface="Avenir Light" panose="020B0402020203020204" pitchFamily="34" charset="77"/>
            </a:endParaRP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44DE1E3-3F33-B84A-9C0D-15AC9A26A9C7}"/>
              </a:ext>
            </a:extLst>
          </p:cNvPr>
          <p:cNvSpPr>
            <a:spLocks noGrp="1"/>
          </p:cNvSpPr>
          <p:nvPr>
            <p:ph idx="1"/>
          </p:nvPr>
        </p:nvSpPr>
        <p:spPr>
          <a:xfrm>
            <a:off x="838201" y="1004792"/>
            <a:ext cx="10802112" cy="1461451"/>
          </a:xfrm>
        </p:spPr>
        <p:txBody>
          <a:bodyPr>
            <a:noAutofit/>
          </a:bodyPr>
          <a:lstStyle/>
          <a:p>
            <a:pPr marL="0" indent="0">
              <a:lnSpc>
                <a:spcPct val="150000"/>
              </a:lnSpc>
              <a:buNone/>
            </a:pPr>
            <a:r>
              <a:rPr lang="en-US" sz="2400" b="1" dirty="0">
                <a:latin typeface="Avenir Light" panose="020B0402020203020204" pitchFamily="34" charset="77"/>
              </a:rPr>
              <a:t>Natural Language Processing (NLP) </a:t>
            </a:r>
            <a:r>
              <a:rPr lang="en-US" sz="2400" dirty="0">
                <a:latin typeface="Avenir Light" panose="020B0402020203020204" pitchFamily="34" charset="77"/>
              </a:rPr>
              <a:t>is the study of how to get computers to process, “understand”, and leverage human language data.</a:t>
            </a:r>
          </a:p>
        </p:txBody>
      </p:sp>
      <p:pic>
        <p:nvPicPr>
          <p:cNvPr id="3074" name="Picture 2">
            <a:extLst>
              <a:ext uri="{FF2B5EF4-FFF2-40B4-BE49-F238E27FC236}">
                <a16:creationId xmlns:a16="http://schemas.microsoft.com/office/drawing/2014/main" id="{A1DA2692-75E1-3146-AB84-785EF13AB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47" y="3471509"/>
            <a:ext cx="3429703" cy="12249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BE869F-8CED-5243-A518-98F35D1CBA79}"/>
              </a:ext>
            </a:extLst>
          </p:cNvPr>
          <p:cNvPicPr>
            <a:picLocks noChangeAspect="1"/>
          </p:cNvPicPr>
          <p:nvPr/>
        </p:nvPicPr>
        <p:blipFill>
          <a:blip r:embed="rId3"/>
          <a:stretch>
            <a:fillRect/>
          </a:stretch>
        </p:blipFill>
        <p:spPr>
          <a:xfrm>
            <a:off x="8604506" y="2833436"/>
            <a:ext cx="3035807" cy="2318959"/>
          </a:xfrm>
          <a:prstGeom prst="rect">
            <a:avLst/>
          </a:prstGeom>
        </p:spPr>
      </p:pic>
      <p:pic>
        <p:nvPicPr>
          <p:cNvPr id="4" name="Picture 3">
            <a:extLst>
              <a:ext uri="{FF2B5EF4-FFF2-40B4-BE49-F238E27FC236}">
                <a16:creationId xmlns:a16="http://schemas.microsoft.com/office/drawing/2014/main" id="{966C930F-F0B9-5D4F-BED0-2297432C788B}"/>
              </a:ext>
            </a:extLst>
          </p:cNvPr>
          <p:cNvPicPr>
            <a:picLocks noChangeAspect="1"/>
          </p:cNvPicPr>
          <p:nvPr/>
        </p:nvPicPr>
        <p:blipFill>
          <a:blip r:embed="rId4"/>
          <a:stretch>
            <a:fillRect/>
          </a:stretch>
        </p:blipFill>
        <p:spPr>
          <a:xfrm>
            <a:off x="4343400" y="2399830"/>
            <a:ext cx="3139317" cy="2752565"/>
          </a:xfrm>
          <a:prstGeom prst="rect">
            <a:avLst/>
          </a:prstGeom>
        </p:spPr>
      </p:pic>
      <p:sp>
        <p:nvSpPr>
          <p:cNvPr id="18" name="Content Placeholder 2">
            <a:extLst>
              <a:ext uri="{FF2B5EF4-FFF2-40B4-BE49-F238E27FC236}">
                <a16:creationId xmlns:a16="http://schemas.microsoft.com/office/drawing/2014/main" id="{BA88B3E6-A79C-824E-95B6-1FFA4DB00E53}"/>
              </a:ext>
            </a:extLst>
          </p:cNvPr>
          <p:cNvSpPr txBox="1">
            <a:spLocks/>
          </p:cNvSpPr>
          <p:nvPr/>
        </p:nvSpPr>
        <p:spPr>
          <a:xfrm>
            <a:off x="425223" y="5152395"/>
            <a:ext cx="3654553" cy="1298615"/>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rgbClr val="C00000"/>
                </a:solidFill>
                <a:latin typeface="Avenir Light" panose="020B0402020203020204" pitchFamily="34" charset="77"/>
              </a:rPr>
              <a:t>Speech Audio</a:t>
            </a:r>
          </a:p>
          <a:p>
            <a:pPr marL="0" indent="0" algn="ctr">
              <a:lnSpc>
                <a:spcPct val="150000"/>
              </a:lnSpc>
              <a:buNone/>
            </a:pPr>
            <a:r>
              <a:rPr lang="en-US" sz="1500" b="1" dirty="0">
                <a:latin typeface="Avenir Light" panose="020B0402020203020204" pitchFamily="34" charset="77"/>
              </a:rPr>
              <a:t>(Signal Processing work is a cousin community and often done by EE folks)</a:t>
            </a:r>
          </a:p>
        </p:txBody>
      </p:sp>
      <p:sp>
        <p:nvSpPr>
          <p:cNvPr id="19" name="Content Placeholder 2">
            <a:extLst>
              <a:ext uri="{FF2B5EF4-FFF2-40B4-BE49-F238E27FC236}">
                <a16:creationId xmlns:a16="http://schemas.microsoft.com/office/drawing/2014/main" id="{54BF3797-DE92-A94F-990F-DB6C9530FF4E}"/>
              </a:ext>
            </a:extLst>
          </p:cNvPr>
          <p:cNvSpPr txBox="1">
            <a:spLocks/>
          </p:cNvSpPr>
          <p:nvPr/>
        </p:nvSpPr>
        <p:spPr>
          <a:xfrm>
            <a:off x="4343399" y="5111893"/>
            <a:ext cx="3139317" cy="57339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rgbClr val="C00000"/>
                </a:solidFill>
                <a:latin typeface="Avenir Light" panose="020B0402020203020204" pitchFamily="34" charset="77"/>
              </a:rPr>
              <a:t>Written Text</a:t>
            </a:r>
          </a:p>
        </p:txBody>
      </p:sp>
      <p:sp>
        <p:nvSpPr>
          <p:cNvPr id="5" name="Rectangle 4">
            <a:extLst>
              <a:ext uri="{FF2B5EF4-FFF2-40B4-BE49-F238E27FC236}">
                <a16:creationId xmlns:a16="http://schemas.microsoft.com/office/drawing/2014/main" id="{4DD94C31-1634-FD42-B8B1-4E0785FFC2B1}"/>
              </a:ext>
            </a:extLst>
          </p:cNvPr>
          <p:cNvSpPr/>
          <p:nvPr/>
        </p:nvSpPr>
        <p:spPr>
          <a:xfrm>
            <a:off x="4411980" y="5782330"/>
            <a:ext cx="3654553" cy="523220"/>
          </a:xfrm>
          <a:prstGeom prst="rect">
            <a:avLst/>
          </a:prstGeom>
        </p:spPr>
        <p:txBody>
          <a:bodyPr wrap="square">
            <a:spAutoFit/>
          </a:bodyPr>
          <a:lstStyle/>
          <a:p>
            <a:r>
              <a:rPr lang="en-US" sz="1400" dirty="0">
                <a:solidFill>
                  <a:srgbClr val="446E9B"/>
                </a:solidFill>
                <a:latin typeface="-apple-system"/>
                <a:hlinkClick r:id="rId5"/>
              </a:rPr>
              <a:t>Neural Decipherment via Minimum-Cost Flow: From Ugaritic to Linear B</a:t>
            </a:r>
            <a:r>
              <a:rPr lang="en-US" sz="1400" dirty="0">
                <a:solidFill>
                  <a:srgbClr val="446E9B"/>
                </a:solidFill>
                <a:latin typeface="-apple-system"/>
              </a:rPr>
              <a:t> </a:t>
            </a:r>
            <a:r>
              <a:rPr lang="en-US" sz="1400" dirty="0">
                <a:latin typeface="-apple-system"/>
              </a:rPr>
              <a:t>Luo, et al. (2019)</a:t>
            </a:r>
            <a:endParaRPr lang="en-US" sz="1400" b="0" i="0" dirty="0">
              <a:effectLst/>
              <a:latin typeface="-apple-system"/>
            </a:endParaRPr>
          </a:p>
        </p:txBody>
      </p:sp>
      <p:sp>
        <p:nvSpPr>
          <p:cNvPr id="21" name="Content Placeholder 2">
            <a:extLst>
              <a:ext uri="{FF2B5EF4-FFF2-40B4-BE49-F238E27FC236}">
                <a16:creationId xmlns:a16="http://schemas.microsoft.com/office/drawing/2014/main" id="{18BBFBD2-A64A-424D-96F2-E6B7FA132B74}"/>
              </a:ext>
            </a:extLst>
          </p:cNvPr>
          <p:cNvSpPr txBox="1">
            <a:spLocks/>
          </p:cNvSpPr>
          <p:nvPr/>
        </p:nvSpPr>
        <p:spPr>
          <a:xfrm>
            <a:off x="8604506" y="5111893"/>
            <a:ext cx="3139317" cy="57339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rgbClr val="C00000"/>
                </a:solidFill>
                <a:latin typeface="Avenir Light" panose="020B0402020203020204" pitchFamily="34" charset="77"/>
              </a:rPr>
              <a:t>Sign Language</a:t>
            </a:r>
          </a:p>
        </p:txBody>
      </p:sp>
      <p:sp>
        <p:nvSpPr>
          <p:cNvPr id="6" name="Rectangle 5">
            <a:extLst>
              <a:ext uri="{FF2B5EF4-FFF2-40B4-BE49-F238E27FC236}">
                <a16:creationId xmlns:a16="http://schemas.microsoft.com/office/drawing/2014/main" id="{EC586D8C-A9F2-5D4D-BEDB-13C80FC9838D}"/>
              </a:ext>
            </a:extLst>
          </p:cNvPr>
          <p:cNvSpPr/>
          <p:nvPr/>
        </p:nvSpPr>
        <p:spPr>
          <a:xfrm>
            <a:off x="8593778" y="5759210"/>
            <a:ext cx="3326643" cy="523220"/>
          </a:xfrm>
          <a:prstGeom prst="rect">
            <a:avLst/>
          </a:prstGeom>
        </p:spPr>
        <p:txBody>
          <a:bodyPr wrap="square">
            <a:spAutoFit/>
          </a:bodyPr>
          <a:lstStyle/>
          <a:p>
            <a:r>
              <a:rPr lang="en-US" sz="1400" dirty="0">
                <a:solidFill>
                  <a:srgbClr val="446E9B"/>
                </a:solidFill>
                <a:latin typeface="-apple-system"/>
                <a:hlinkClick r:id="rId6"/>
              </a:rPr>
              <a:t>Including Signed Languages in Natural Language Processing</a:t>
            </a:r>
            <a:r>
              <a:rPr lang="en-US" sz="1400" dirty="0">
                <a:solidFill>
                  <a:srgbClr val="446E9B"/>
                </a:solidFill>
                <a:latin typeface="-apple-system"/>
              </a:rPr>
              <a:t> Yin, et al. (2021)</a:t>
            </a:r>
            <a:endParaRPr lang="en-US" sz="1400" b="0" i="0" dirty="0">
              <a:solidFill>
                <a:srgbClr val="212529"/>
              </a:solidFill>
              <a:effectLst/>
              <a:latin typeface="-apple-system"/>
            </a:endParaRPr>
          </a:p>
        </p:txBody>
      </p:sp>
      <p:sp>
        <p:nvSpPr>
          <p:cNvPr id="23" name="Slide Number Placeholder 9">
            <a:extLst>
              <a:ext uri="{FF2B5EF4-FFF2-40B4-BE49-F238E27FC236}">
                <a16:creationId xmlns:a16="http://schemas.microsoft.com/office/drawing/2014/main" id="{CEB07E81-1A75-9044-BC85-6AB7D25C4397}"/>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a:t>
            </a:fld>
            <a:endParaRPr lang="en-US"/>
          </a:p>
        </p:txBody>
      </p:sp>
    </p:spTree>
    <p:extLst>
      <p:ext uri="{BB962C8B-B14F-4D97-AF65-F5344CB8AC3E}">
        <p14:creationId xmlns:p14="http://schemas.microsoft.com/office/powerpoint/2010/main" val="3751369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5456044" cy="750215"/>
          </a:xfrm>
        </p:spPr>
        <p:txBody>
          <a:bodyPr/>
          <a:lstStyle/>
          <a:p>
            <a:r>
              <a:rPr lang="en-US" b="1" dirty="0">
                <a:solidFill>
                  <a:srgbClr val="C00000"/>
                </a:solidFill>
              </a:rPr>
              <a:t>NLP nowadays</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70</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flipV="1">
            <a:off x="754392" y="681021"/>
            <a:ext cx="10955008" cy="10803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10" name="Rectangle 9">
            <a:extLst>
              <a:ext uri="{FF2B5EF4-FFF2-40B4-BE49-F238E27FC236}">
                <a16:creationId xmlns:a16="http://schemas.microsoft.com/office/drawing/2014/main" id="{5C136BD9-19FE-C142-8398-4D06D72FFB33}"/>
              </a:ext>
            </a:extLst>
          </p:cNvPr>
          <p:cNvSpPr/>
          <p:nvPr/>
        </p:nvSpPr>
        <p:spPr>
          <a:xfrm>
            <a:off x="3523128" y="109255"/>
            <a:ext cx="8300708" cy="598434"/>
          </a:xfrm>
          <a:prstGeom prst="rect">
            <a:avLst/>
          </a:prstGeom>
        </p:spPr>
        <p:txBody>
          <a:bodyPr wrap="square">
            <a:spAutoFit/>
          </a:bodyPr>
          <a:lstStyle/>
          <a:p>
            <a:pPr>
              <a:lnSpc>
                <a:spcPct val="150000"/>
              </a:lnSpc>
              <a:spcBef>
                <a:spcPts val="3000"/>
              </a:spcBef>
            </a:pPr>
            <a:r>
              <a:rPr lang="en-US" sz="2400" dirty="0">
                <a:latin typeface="Avenir Medium" panose="02000503020000020003" pitchFamily="2" charset="0"/>
              </a:rPr>
              <a:t>GPT-2 (generates text and can fine-tune on your own data)</a:t>
            </a:r>
          </a:p>
        </p:txBody>
      </p:sp>
      <p:sp>
        <p:nvSpPr>
          <p:cNvPr id="12" name="Rectangle 11">
            <a:extLst>
              <a:ext uri="{FF2B5EF4-FFF2-40B4-BE49-F238E27FC236}">
                <a16:creationId xmlns:a16="http://schemas.microsoft.com/office/drawing/2014/main" id="{8339612F-4710-3F4F-A150-1CB01F33FBAA}"/>
              </a:ext>
            </a:extLst>
          </p:cNvPr>
          <p:cNvSpPr/>
          <p:nvPr/>
        </p:nvSpPr>
        <p:spPr>
          <a:xfrm>
            <a:off x="903804" y="1564980"/>
            <a:ext cx="10805596" cy="5016758"/>
          </a:xfrm>
          <a:prstGeom prst="rect">
            <a:avLst/>
          </a:prstGeom>
        </p:spPr>
        <p:txBody>
          <a:bodyPr wrap="square">
            <a:spAutoFit/>
          </a:bodyPr>
          <a:lstStyle/>
          <a:p>
            <a:pPr fontAlgn="base"/>
            <a:r>
              <a:rPr lang="en-US" sz="2000" b="1" cap="all" dirty="0">
                <a:solidFill>
                  <a:srgbClr val="0070C0"/>
                </a:solidFill>
                <a:latin typeface="Avenir Book" panose="02000503020000020003" pitchFamily="2" charset="0"/>
              </a:rPr>
              <a:t>SYSTEM PROMPT (HUMAN-WRITTEN</a:t>
            </a:r>
            <a:r>
              <a:rPr lang="en-US" sz="2000" b="1" cap="all" dirty="0">
                <a:solidFill>
                  <a:schemeClr val="bg2">
                    <a:lumMod val="25000"/>
                  </a:schemeClr>
                </a:solidFill>
                <a:latin typeface="Avenir Book" panose="02000503020000020003" pitchFamily="2" charset="0"/>
              </a:rPr>
              <a:t>)</a:t>
            </a:r>
          </a:p>
          <a:p>
            <a:pPr fontAlgn="base"/>
            <a:r>
              <a:rPr lang="en-US" sz="2000" dirty="0">
                <a:solidFill>
                  <a:schemeClr val="bg2">
                    <a:lumMod val="25000"/>
                  </a:schemeClr>
                </a:solidFill>
                <a:latin typeface="Times" pitchFamily="2" charset="0"/>
              </a:rPr>
              <a:t>A train carriage containing controlled nuclear materials was stolen in Cincinnati today. Its whereabouts are unknown.</a:t>
            </a:r>
          </a:p>
          <a:p>
            <a:pPr fontAlgn="base"/>
            <a:endParaRPr lang="en-US" sz="2000" i="1" dirty="0">
              <a:solidFill>
                <a:schemeClr val="bg2">
                  <a:lumMod val="25000"/>
                </a:schemeClr>
              </a:solidFill>
              <a:latin typeface="Avenir Book" panose="02000503020000020003" pitchFamily="2" charset="0"/>
            </a:endParaRPr>
          </a:p>
          <a:p>
            <a:pPr fontAlgn="base"/>
            <a:r>
              <a:rPr lang="en-US" sz="2000" b="1" cap="all" dirty="0">
                <a:solidFill>
                  <a:srgbClr val="0070C0"/>
                </a:solidFill>
                <a:latin typeface="Avenir Book" panose="02000503020000020003" pitchFamily="2" charset="0"/>
              </a:rPr>
              <a:t>MODEL COMPLETION (MACHINE-WRITTEN, FIRST TRY)</a:t>
            </a:r>
          </a:p>
          <a:p>
            <a:pPr fontAlgn="base"/>
            <a:r>
              <a:rPr lang="en-US" sz="2000" dirty="0">
                <a:solidFill>
                  <a:schemeClr val="bg2">
                    <a:lumMod val="25000"/>
                  </a:schemeClr>
                </a:solidFill>
                <a:latin typeface="Times" pitchFamily="2" charset="0"/>
              </a:rPr>
              <a:t>The incident occurred on the downtown train line, which runs from Covington and Ashland stations.</a:t>
            </a:r>
          </a:p>
          <a:p>
            <a:pPr fontAlgn="base"/>
            <a:endParaRPr lang="en-US" sz="2000" dirty="0">
              <a:solidFill>
                <a:schemeClr val="bg2">
                  <a:lumMod val="25000"/>
                </a:schemeClr>
              </a:solidFill>
              <a:latin typeface="Times" pitchFamily="2" charset="0"/>
            </a:endParaRPr>
          </a:p>
          <a:p>
            <a:pPr fontAlgn="base"/>
            <a:r>
              <a:rPr lang="en-US" sz="2000" dirty="0">
                <a:solidFill>
                  <a:schemeClr val="bg2">
                    <a:lumMod val="25000"/>
                  </a:schemeClr>
                </a:solidFill>
                <a:latin typeface="Times" pitchFamily="2" charset="0"/>
              </a:rPr>
              <a:t>In an email to Ohio news outlets, the U.S. Department of Energy said it is working with the Federal Railroad Administration to find the thief.</a:t>
            </a:r>
          </a:p>
          <a:p>
            <a:pPr fontAlgn="base"/>
            <a:endParaRPr lang="en-US" sz="2000" dirty="0">
              <a:solidFill>
                <a:schemeClr val="bg2">
                  <a:lumMod val="25000"/>
                </a:schemeClr>
              </a:solidFill>
              <a:latin typeface="Times" pitchFamily="2" charset="0"/>
            </a:endParaRPr>
          </a:p>
          <a:p>
            <a:pPr fontAlgn="base"/>
            <a:r>
              <a:rPr lang="en-US" sz="2000" dirty="0">
                <a:solidFill>
                  <a:schemeClr val="bg2">
                    <a:lumMod val="25000"/>
                  </a:schemeClr>
                </a:solidFill>
                <a:latin typeface="Times" pitchFamily="2" charset="0"/>
              </a:rPr>
              <a:t>“The theft of this nuclear material will have significant negative consequences on public and environmental health, our workforce and the economy of our nation,” said Tom Hicks, the U.S. Energy Secretary, in a statement. “Our top priority is to secure the theft and ensure it doesn’t happen again.”</a:t>
            </a:r>
          </a:p>
          <a:p>
            <a:pPr fontAlgn="base"/>
            <a:r>
              <a:rPr lang="en-US" sz="2000" dirty="0">
                <a:solidFill>
                  <a:schemeClr val="bg2">
                    <a:lumMod val="25000"/>
                  </a:schemeClr>
                </a:solidFill>
                <a:latin typeface="Times" pitchFamily="2" charset="0"/>
              </a:rPr>
              <a:t>The stolen material was taken from the University of Cincinnati’s Research Triangle Park nuclear research site, according to a news release from Department officials.</a:t>
            </a:r>
          </a:p>
          <a:p>
            <a:pPr fontAlgn="base"/>
            <a:r>
              <a:rPr lang="en-US" sz="2000" dirty="0">
                <a:solidFill>
                  <a:schemeClr val="bg2">
                    <a:lumMod val="25000"/>
                  </a:schemeClr>
                </a:solidFill>
                <a:latin typeface="Times" pitchFamily="2" charset="0"/>
              </a:rPr>
              <a:t>The Nuclear Regulatory Commission did not immediately release any information.</a:t>
            </a:r>
            <a:endParaRPr lang="en-US" sz="2000" b="0" i="0" dirty="0">
              <a:solidFill>
                <a:schemeClr val="bg2">
                  <a:lumMod val="25000"/>
                </a:schemeClr>
              </a:solidFill>
              <a:effectLst/>
              <a:latin typeface="Times" pitchFamily="2" charset="0"/>
            </a:endParaRPr>
          </a:p>
        </p:txBody>
      </p:sp>
    </p:spTree>
    <p:extLst>
      <p:ext uri="{BB962C8B-B14F-4D97-AF65-F5344CB8AC3E}">
        <p14:creationId xmlns:p14="http://schemas.microsoft.com/office/powerpoint/2010/main" val="6773637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5456044" cy="750215"/>
          </a:xfrm>
        </p:spPr>
        <p:txBody>
          <a:bodyPr/>
          <a:lstStyle/>
          <a:p>
            <a:r>
              <a:rPr lang="en-US" b="1" dirty="0">
                <a:solidFill>
                  <a:srgbClr val="C00000"/>
                </a:solidFill>
              </a:rPr>
              <a:t>NLP nowadays</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71</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flipV="1">
            <a:off x="754392" y="681021"/>
            <a:ext cx="10955008" cy="10803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10" name="Rectangle 9">
            <a:extLst>
              <a:ext uri="{FF2B5EF4-FFF2-40B4-BE49-F238E27FC236}">
                <a16:creationId xmlns:a16="http://schemas.microsoft.com/office/drawing/2014/main" id="{5C136BD9-19FE-C142-8398-4D06D72FFB33}"/>
              </a:ext>
            </a:extLst>
          </p:cNvPr>
          <p:cNvSpPr/>
          <p:nvPr/>
        </p:nvSpPr>
        <p:spPr>
          <a:xfrm>
            <a:off x="3523128" y="109255"/>
            <a:ext cx="8300708" cy="598434"/>
          </a:xfrm>
          <a:prstGeom prst="rect">
            <a:avLst/>
          </a:prstGeom>
        </p:spPr>
        <p:txBody>
          <a:bodyPr wrap="square">
            <a:spAutoFit/>
          </a:bodyPr>
          <a:lstStyle/>
          <a:p>
            <a:pPr>
              <a:lnSpc>
                <a:spcPct val="150000"/>
              </a:lnSpc>
              <a:spcBef>
                <a:spcPts val="3000"/>
              </a:spcBef>
            </a:pPr>
            <a:r>
              <a:rPr lang="en-US" sz="2400" dirty="0">
                <a:latin typeface="Avenir Medium" panose="02000503020000020003" pitchFamily="2" charset="0"/>
              </a:rPr>
              <a:t>GPT-2 (generates text and can fine-tune on your own data)</a:t>
            </a:r>
          </a:p>
        </p:txBody>
      </p:sp>
      <p:pic>
        <p:nvPicPr>
          <p:cNvPr id="8" name="Picture 7">
            <a:extLst>
              <a:ext uri="{FF2B5EF4-FFF2-40B4-BE49-F238E27FC236}">
                <a16:creationId xmlns:a16="http://schemas.microsoft.com/office/drawing/2014/main" id="{F322EEC3-7341-F84B-ABCB-9FCF669C6C9A}"/>
              </a:ext>
            </a:extLst>
          </p:cNvPr>
          <p:cNvPicPr>
            <a:picLocks noChangeAspect="1"/>
          </p:cNvPicPr>
          <p:nvPr/>
        </p:nvPicPr>
        <p:blipFill>
          <a:blip r:embed="rId3"/>
          <a:stretch>
            <a:fillRect/>
          </a:stretch>
        </p:blipFill>
        <p:spPr>
          <a:xfrm>
            <a:off x="165100" y="1737753"/>
            <a:ext cx="11861800" cy="4445296"/>
          </a:xfrm>
          <a:prstGeom prst="rect">
            <a:avLst/>
          </a:prstGeom>
        </p:spPr>
      </p:pic>
    </p:spTree>
    <p:extLst>
      <p:ext uri="{BB962C8B-B14F-4D97-AF65-F5344CB8AC3E}">
        <p14:creationId xmlns:p14="http://schemas.microsoft.com/office/powerpoint/2010/main" val="1819556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5456044" cy="750215"/>
          </a:xfrm>
        </p:spPr>
        <p:txBody>
          <a:bodyPr/>
          <a:lstStyle/>
          <a:p>
            <a:r>
              <a:rPr lang="en-US" b="1" dirty="0">
                <a:solidFill>
                  <a:srgbClr val="C00000"/>
                </a:solidFill>
              </a:rPr>
              <a:t>NLP nowadays</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72</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flipV="1">
            <a:off x="754392" y="681020"/>
            <a:ext cx="2382508" cy="7464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10" name="Rectangle 9">
            <a:extLst>
              <a:ext uri="{FF2B5EF4-FFF2-40B4-BE49-F238E27FC236}">
                <a16:creationId xmlns:a16="http://schemas.microsoft.com/office/drawing/2014/main" id="{5C136BD9-19FE-C142-8398-4D06D72FFB33}"/>
              </a:ext>
            </a:extLst>
          </p:cNvPr>
          <p:cNvSpPr/>
          <p:nvPr/>
        </p:nvSpPr>
        <p:spPr>
          <a:xfrm>
            <a:off x="455874" y="6214643"/>
            <a:ext cx="11552044" cy="386196"/>
          </a:xfrm>
          <a:prstGeom prst="rect">
            <a:avLst/>
          </a:prstGeom>
        </p:spPr>
        <p:txBody>
          <a:bodyPr wrap="square">
            <a:spAutoFit/>
          </a:bodyPr>
          <a:lstStyle/>
          <a:p>
            <a:pPr>
              <a:lnSpc>
                <a:spcPct val="150000"/>
              </a:lnSpc>
              <a:spcBef>
                <a:spcPts val="3000"/>
              </a:spcBef>
            </a:pPr>
            <a:r>
              <a:rPr lang="en-US" sz="1400" dirty="0" err="1">
                <a:solidFill>
                  <a:srgbClr val="C00000"/>
                </a:solidFill>
                <a:latin typeface="Avenir Book" panose="02000503020000020003" pitchFamily="2" charset="0"/>
              </a:rPr>
              <a:t>VideoBERT</a:t>
            </a:r>
            <a:r>
              <a:rPr lang="en-US" sz="1400" dirty="0">
                <a:solidFill>
                  <a:srgbClr val="C00000"/>
                </a:solidFill>
                <a:latin typeface="Avenir Book" panose="02000503020000020003" pitchFamily="2" charset="0"/>
              </a:rPr>
              <a:t>: A Joint Model for Video and Language Representation Learning. Sun, et al. ICCV 2019.</a:t>
            </a:r>
          </a:p>
        </p:txBody>
      </p:sp>
      <p:pic>
        <p:nvPicPr>
          <p:cNvPr id="3" name="Picture 2">
            <a:extLst>
              <a:ext uri="{FF2B5EF4-FFF2-40B4-BE49-F238E27FC236}">
                <a16:creationId xmlns:a16="http://schemas.microsoft.com/office/drawing/2014/main" id="{A23FE714-63DA-EC44-AC0E-34ECB838E040}"/>
              </a:ext>
            </a:extLst>
          </p:cNvPr>
          <p:cNvPicPr>
            <a:picLocks noChangeAspect="1"/>
          </p:cNvPicPr>
          <p:nvPr/>
        </p:nvPicPr>
        <p:blipFill>
          <a:blip r:embed="rId3"/>
          <a:stretch>
            <a:fillRect/>
          </a:stretch>
        </p:blipFill>
        <p:spPr>
          <a:xfrm>
            <a:off x="1809750" y="876300"/>
            <a:ext cx="8572500" cy="5105400"/>
          </a:xfrm>
          <a:prstGeom prst="rect">
            <a:avLst/>
          </a:prstGeom>
        </p:spPr>
      </p:pic>
    </p:spTree>
    <p:extLst>
      <p:ext uri="{BB962C8B-B14F-4D97-AF65-F5344CB8AC3E}">
        <p14:creationId xmlns:p14="http://schemas.microsoft.com/office/powerpoint/2010/main" val="33397419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173844" cy="750215"/>
          </a:xfrm>
        </p:spPr>
        <p:txBody>
          <a:bodyPr/>
          <a:lstStyle/>
          <a:p>
            <a:r>
              <a:rPr lang="en-US" b="1" dirty="0">
                <a:solidFill>
                  <a:srgbClr val="C00000"/>
                </a:solidFill>
              </a:rPr>
              <a:t>Deep Learning (breakthrough moment)</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73</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flipV="1">
            <a:off x="754392" y="681019"/>
            <a:ext cx="6217908" cy="11095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8" name="Title 1">
            <a:extLst>
              <a:ext uri="{FF2B5EF4-FFF2-40B4-BE49-F238E27FC236}">
                <a16:creationId xmlns:a16="http://schemas.microsoft.com/office/drawing/2014/main" id="{D20CB77A-34CC-0D4F-9666-583799DD63D7}"/>
              </a:ext>
            </a:extLst>
          </p:cNvPr>
          <p:cNvSpPr txBox="1">
            <a:spLocks/>
          </p:cNvSpPr>
          <p:nvPr/>
        </p:nvSpPr>
        <p:spPr>
          <a:xfrm>
            <a:off x="7171696" y="1724829"/>
            <a:ext cx="2877808" cy="4591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b="1" dirty="0" err="1">
                <a:solidFill>
                  <a:srgbClr val="C00000"/>
                </a:solidFill>
              </a:rPr>
              <a:t>AlexNet</a:t>
            </a:r>
            <a:r>
              <a:rPr lang="en-US" b="1" dirty="0">
                <a:solidFill>
                  <a:srgbClr val="C00000"/>
                </a:solidFill>
              </a:rPr>
              <a:t> Model</a:t>
            </a:r>
            <a:endParaRPr lang="en-US" dirty="0">
              <a:solidFill>
                <a:srgbClr val="C00000"/>
              </a:solidFill>
            </a:endParaRPr>
          </a:p>
        </p:txBody>
      </p:sp>
      <p:sp>
        <p:nvSpPr>
          <p:cNvPr id="5" name="Rectangle 4">
            <a:extLst>
              <a:ext uri="{FF2B5EF4-FFF2-40B4-BE49-F238E27FC236}">
                <a16:creationId xmlns:a16="http://schemas.microsoft.com/office/drawing/2014/main" id="{3F174366-13C2-B74F-BEFE-BF4ECEB2721E}"/>
              </a:ext>
            </a:extLst>
          </p:cNvPr>
          <p:cNvSpPr/>
          <p:nvPr/>
        </p:nvSpPr>
        <p:spPr>
          <a:xfrm>
            <a:off x="1939296" y="5645654"/>
            <a:ext cx="9359900" cy="369332"/>
          </a:xfrm>
          <a:prstGeom prst="rect">
            <a:avLst/>
          </a:prstGeom>
        </p:spPr>
        <p:txBody>
          <a:bodyPr wrap="square">
            <a:spAutoFit/>
          </a:bodyPr>
          <a:lstStyle/>
          <a:p>
            <a:r>
              <a:rPr lang="en-US" dirty="0"/>
              <a:t>ImageNet Classification with Deep Convolutional Neural Networks. </a:t>
            </a:r>
            <a:r>
              <a:rPr lang="en-US" dirty="0" err="1"/>
              <a:t>Krizhevsky</a:t>
            </a:r>
            <a:r>
              <a:rPr lang="en-US" dirty="0"/>
              <a:t>, et al. (2012)</a:t>
            </a:r>
          </a:p>
        </p:txBody>
      </p:sp>
      <p:sp>
        <p:nvSpPr>
          <p:cNvPr id="11" name="Title 1">
            <a:extLst>
              <a:ext uri="{FF2B5EF4-FFF2-40B4-BE49-F238E27FC236}">
                <a16:creationId xmlns:a16="http://schemas.microsoft.com/office/drawing/2014/main" id="{567BD7C9-A897-E045-A385-EC1C81A9C837}"/>
              </a:ext>
            </a:extLst>
          </p:cNvPr>
          <p:cNvSpPr txBox="1">
            <a:spLocks/>
          </p:cNvSpPr>
          <p:nvPr/>
        </p:nvSpPr>
        <p:spPr>
          <a:xfrm>
            <a:off x="1050296" y="1495261"/>
            <a:ext cx="2877808" cy="4591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b="1" dirty="0">
                <a:solidFill>
                  <a:srgbClr val="C00000"/>
                </a:solidFill>
              </a:rPr>
              <a:t>Data</a:t>
            </a:r>
            <a:endParaRPr lang="en-US" dirty="0">
              <a:solidFill>
                <a:srgbClr val="C00000"/>
              </a:solidFill>
            </a:endParaRPr>
          </a:p>
        </p:txBody>
      </p:sp>
      <p:sp>
        <p:nvSpPr>
          <p:cNvPr id="12" name="Title 1">
            <a:extLst>
              <a:ext uri="{FF2B5EF4-FFF2-40B4-BE49-F238E27FC236}">
                <a16:creationId xmlns:a16="http://schemas.microsoft.com/office/drawing/2014/main" id="{BF84D62A-6CE2-D047-A6DD-401F041A394F}"/>
              </a:ext>
            </a:extLst>
          </p:cNvPr>
          <p:cNvSpPr txBox="1">
            <a:spLocks/>
          </p:cNvSpPr>
          <p:nvPr/>
        </p:nvSpPr>
        <p:spPr>
          <a:xfrm>
            <a:off x="1050296" y="1994623"/>
            <a:ext cx="3534404" cy="12438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sz="2400" dirty="0"/>
              <a:t>14 million images. 20,000 distinct categories (e.g., shoes).</a:t>
            </a:r>
          </a:p>
        </p:txBody>
      </p:sp>
      <p:sp>
        <p:nvSpPr>
          <p:cNvPr id="13" name="Title 1">
            <a:extLst>
              <a:ext uri="{FF2B5EF4-FFF2-40B4-BE49-F238E27FC236}">
                <a16:creationId xmlns:a16="http://schemas.microsoft.com/office/drawing/2014/main" id="{0BB121D0-5E0A-B54E-9051-CCE126BAC22D}"/>
              </a:ext>
            </a:extLst>
          </p:cNvPr>
          <p:cNvSpPr txBox="1">
            <a:spLocks/>
          </p:cNvSpPr>
          <p:nvPr/>
        </p:nvSpPr>
        <p:spPr>
          <a:xfrm>
            <a:off x="1050296" y="3442423"/>
            <a:ext cx="2877808" cy="4591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b="1" dirty="0">
                <a:solidFill>
                  <a:srgbClr val="C00000"/>
                </a:solidFill>
              </a:rPr>
              <a:t>Task</a:t>
            </a:r>
            <a:endParaRPr lang="en-US" dirty="0">
              <a:solidFill>
                <a:srgbClr val="C00000"/>
              </a:solidFill>
            </a:endParaRPr>
          </a:p>
        </p:txBody>
      </p:sp>
      <p:sp>
        <p:nvSpPr>
          <p:cNvPr id="14" name="Title 1">
            <a:extLst>
              <a:ext uri="{FF2B5EF4-FFF2-40B4-BE49-F238E27FC236}">
                <a16:creationId xmlns:a16="http://schemas.microsoft.com/office/drawing/2014/main" id="{D35F3BE9-BBCA-9247-83C8-787D7803F64C}"/>
              </a:ext>
            </a:extLst>
          </p:cNvPr>
          <p:cNvSpPr txBox="1">
            <a:spLocks/>
          </p:cNvSpPr>
          <p:nvPr/>
        </p:nvSpPr>
        <p:spPr>
          <a:xfrm>
            <a:off x="1050296" y="3941785"/>
            <a:ext cx="3534404" cy="12438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sz="2400" dirty="0"/>
              <a:t>Given an image, correctly predict which category it belongs to</a:t>
            </a:r>
          </a:p>
        </p:txBody>
      </p:sp>
      <p:sp>
        <p:nvSpPr>
          <p:cNvPr id="6" name="Rectangle 5">
            <a:extLst>
              <a:ext uri="{FF2B5EF4-FFF2-40B4-BE49-F238E27FC236}">
                <a16:creationId xmlns:a16="http://schemas.microsoft.com/office/drawing/2014/main" id="{96F723CC-A290-6E47-8BD6-EEBC2CCF5499}"/>
              </a:ext>
            </a:extLst>
          </p:cNvPr>
          <p:cNvSpPr/>
          <p:nvPr/>
        </p:nvSpPr>
        <p:spPr>
          <a:xfrm>
            <a:off x="7171696" y="2183964"/>
            <a:ext cx="2877808" cy="2677656"/>
          </a:xfrm>
          <a:prstGeom prst="rect">
            <a:avLst/>
          </a:prstGeom>
        </p:spPr>
        <p:txBody>
          <a:bodyPr wrap="square">
            <a:spAutoFit/>
          </a:bodyPr>
          <a:lstStyle/>
          <a:p>
            <a:r>
              <a:rPr lang="en-US" sz="2400" dirty="0">
                <a:solidFill>
                  <a:srgbClr val="202122"/>
                </a:solidFill>
                <a:latin typeface="Avenir Book" panose="02000503020000020003" pitchFamily="2" charset="0"/>
              </a:rPr>
              <a:t>The network achieved a top-5 error of 15.3%, more than 10.8 percentage points lower than that of the runner up.</a:t>
            </a:r>
            <a:endParaRPr lang="en-US" sz="2400" dirty="0">
              <a:latin typeface="Avenir Book" panose="02000503020000020003" pitchFamily="2" charset="0"/>
            </a:endParaRPr>
          </a:p>
        </p:txBody>
      </p:sp>
    </p:spTree>
    <p:extLst>
      <p:ext uri="{BB962C8B-B14F-4D97-AF65-F5344CB8AC3E}">
        <p14:creationId xmlns:p14="http://schemas.microsoft.com/office/powerpoint/2010/main" val="3642402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173844" cy="750215"/>
          </a:xfrm>
        </p:spPr>
        <p:txBody>
          <a:bodyPr/>
          <a:lstStyle/>
          <a:p>
            <a:r>
              <a:rPr lang="en-US" b="1" dirty="0">
                <a:solidFill>
                  <a:srgbClr val="C00000"/>
                </a:solidFill>
              </a:rPr>
              <a:t>Deep Learning (recent breakthrough)</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74</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flipV="1">
            <a:off x="754392" y="681019"/>
            <a:ext cx="6217908" cy="11095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pic>
        <p:nvPicPr>
          <p:cNvPr id="3" name="Picture 2">
            <a:extLst>
              <a:ext uri="{FF2B5EF4-FFF2-40B4-BE49-F238E27FC236}">
                <a16:creationId xmlns:a16="http://schemas.microsoft.com/office/drawing/2014/main" id="{E32B6DD1-4D32-124C-B2A1-F4740A1D2065}"/>
              </a:ext>
            </a:extLst>
          </p:cNvPr>
          <p:cNvPicPr>
            <a:picLocks noChangeAspect="1"/>
          </p:cNvPicPr>
          <p:nvPr/>
        </p:nvPicPr>
        <p:blipFill>
          <a:blip r:embed="rId3"/>
          <a:stretch>
            <a:fillRect/>
          </a:stretch>
        </p:blipFill>
        <p:spPr>
          <a:xfrm>
            <a:off x="639956" y="1027680"/>
            <a:ext cx="5041817" cy="1791720"/>
          </a:xfrm>
          <a:prstGeom prst="rect">
            <a:avLst/>
          </a:prstGeom>
        </p:spPr>
      </p:pic>
      <p:pic>
        <p:nvPicPr>
          <p:cNvPr id="9" name="Picture 8">
            <a:extLst>
              <a:ext uri="{FF2B5EF4-FFF2-40B4-BE49-F238E27FC236}">
                <a16:creationId xmlns:a16="http://schemas.microsoft.com/office/drawing/2014/main" id="{280F5986-3EB8-FF40-AFDE-F6E6C2BF2AF4}"/>
              </a:ext>
            </a:extLst>
          </p:cNvPr>
          <p:cNvPicPr>
            <a:picLocks noChangeAspect="1"/>
          </p:cNvPicPr>
          <p:nvPr/>
        </p:nvPicPr>
        <p:blipFill>
          <a:blip r:embed="rId4"/>
          <a:stretch>
            <a:fillRect/>
          </a:stretch>
        </p:blipFill>
        <p:spPr>
          <a:xfrm>
            <a:off x="6211238" y="1027680"/>
            <a:ext cx="5477717" cy="4103120"/>
          </a:xfrm>
          <a:prstGeom prst="rect">
            <a:avLst/>
          </a:prstGeom>
        </p:spPr>
      </p:pic>
    </p:spTree>
    <p:extLst>
      <p:ext uri="{BB962C8B-B14F-4D97-AF65-F5344CB8AC3E}">
        <p14:creationId xmlns:p14="http://schemas.microsoft.com/office/powerpoint/2010/main" val="631626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173844" cy="750215"/>
          </a:xfrm>
        </p:spPr>
        <p:txBody>
          <a:bodyPr/>
          <a:lstStyle/>
          <a:p>
            <a:r>
              <a:rPr lang="en-US" b="1" dirty="0">
                <a:solidFill>
                  <a:srgbClr val="C00000"/>
                </a:solidFill>
              </a:rPr>
              <a:t>Deep Learning (recent breakthrough)</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75</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flipV="1">
            <a:off x="754392" y="681019"/>
            <a:ext cx="6217908" cy="11095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pic>
        <p:nvPicPr>
          <p:cNvPr id="4" name="Picture 3">
            <a:extLst>
              <a:ext uri="{FF2B5EF4-FFF2-40B4-BE49-F238E27FC236}">
                <a16:creationId xmlns:a16="http://schemas.microsoft.com/office/drawing/2014/main" id="{A0DA72BC-D50D-6441-84BF-FD206DD18193}"/>
              </a:ext>
            </a:extLst>
          </p:cNvPr>
          <p:cNvPicPr>
            <a:picLocks noChangeAspect="1"/>
          </p:cNvPicPr>
          <p:nvPr/>
        </p:nvPicPr>
        <p:blipFill>
          <a:blip r:embed="rId3"/>
          <a:stretch>
            <a:fillRect/>
          </a:stretch>
        </p:blipFill>
        <p:spPr>
          <a:xfrm>
            <a:off x="1758950" y="1051882"/>
            <a:ext cx="8045450" cy="5407267"/>
          </a:xfrm>
          <a:prstGeom prst="rect">
            <a:avLst/>
          </a:prstGeom>
        </p:spPr>
      </p:pic>
    </p:spTree>
    <p:extLst>
      <p:ext uri="{BB962C8B-B14F-4D97-AF65-F5344CB8AC3E}">
        <p14:creationId xmlns:p14="http://schemas.microsoft.com/office/powerpoint/2010/main" val="2421345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173844" cy="750215"/>
          </a:xfrm>
        </p:spPr>
        <p:txBody>
          <a:bodyPr/>
          <a:lstStyle/>
          <a:p>
            <a:r>
              <a:rPr lang="en-US" b="1" dirty="0">
                <a:solidFill>
                  <a:srgbClr val="C00000"/>
                </a:solidFill>
              </a:rPr>
              <a:t>Deep Learning (recent breakthrough)</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76</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flipV="1">
            <a:off x="754392" y="681019"/>
            <a:ext cx="6217908" cy="11095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pic>
        <p:nvPicPr>
          <p:cNvPr id="3" name="Picture 2">
            <a:extLst>
              <a:ext uri="{FF2B5EF4-FFF2-40B4-BE49-F238E27FC236}">
                <a16:creationId xmlns:a16="http://schemas.microsoft.com/office/drawing/2014/main" id="{E0ED51D5-6E54-9243-BEB9-BC7B6AB5B013}"/>
              </a:ext>
            </a:extLst>
          </p:cNvPr>
          <p:cNvPicPr>
            <a:picLocks noChangeAspect="1"/>
          </p:cNvPicPr>
          <p:nvPr/>
        </p:nvPicPr>
        <p:blipFill>
          <a:blip r:embed="rId3"/>
          <a:stretch>
            <a:fillRect/>
          </a:stretch>
        </p:blipFill>
        <p:spPr>
          <a:xfrm>
            <a:off x="366712" y="2149475"/>
            <a:ext cx="11279188" cy="1866900"/>
          </a:xfrm>
          <a:prstGeom prst="rect">
            <a:avLst/>
          </a:prstGeom>
        </p:spPr>
      </p:pic>
    </p:spTree>
    <p:extLst>
      <p:ext uri="{BB962C8B-B14F-4D97-AF65-F5344CB8AC3E}">
        <p14:creationId xmlns:p14="http://schemas.microsoft.com/office/powerpoint/2010/main" val="1910841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8173844" cy="750215"/>
          </a:xfrm>
        </p:spPr>
        <p:txBody>
          <a:bodyPr/>
          <a:lstStyle/>
          <a:p>
            <a:r>
              <a:rPr lang="en-US" b="1" dirty="0">
                <a:solidFill>
                  <a:srgbClr val="C00000"/>
                </a:solidFill>
              </a:rPr>
              <a:t>Deep Learning</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77</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flipV="1">
            <a:off x="754392" y="681019"/>
            <a:ext cx="6217908" cy="11095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12" name="Title 1">
            <a:extLst>
              <a:ext uri="{FF2B5EF4-FFF2-40B4-BE49-F238E27FC236}">
                <a16:creationId xmlns:a16="http://schemas.microsoft.com/office/drawing/2014/main" id="{BF84D62A-6CE2-D047-A6DD-401F041A394F}"/>
              </a:ext>
            </a:extLst>
          </p:cNvPr>
          <p:cNvSpPr txBox="1">
            <a:spLocks/>
          </p:cNvSpPr>
          <p:nvPr/>
        </p:nvSpPr>
        <p:spPr>
          <a:xfrm>
            <a:off x="961396" y="1244408"/>
            <a:ext cx="9757404" cy="4661092"/>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342900" indent="-342900">
              <a:lnSpc>
                <a:spcPct val="150000"/>
              </a:lnSpc>
              <a:spcBef>
                <a:spcPts val="2000"/>
              </a:spcBef>
              <a:buFont typeface="Arial" panose="020B0604020202020204" pitchFamily="34" charset="0"/>
              <a:buChar char="•"/>
            </a:pPr>
            <a:r>
              <a:rPr lang="en-US" sz="2400" b="1" dirty="0"/>
              <a:t>Deep Learning </a:t>
            </a:r>
            <a:r>
              <a:rPr lang="en-US" sz="2400" dirty="0"/>
              <a:t>is just neural networks with more than 1 hidden layer (non-linear activation functions).</a:t>
            </a:r>
          </a:p>
          <a:p>
            <a:pPr marL="342900" indent="-342900">
              <a:lnSpc>
                <a:spcPct val="150000"/>
              </a:lnSpc>
              <a:spcBef>
                <a:spcPts val="2000"/>
              </a:spcBef>
              <a:buFont typeface="Arial" panose="020B0604020202020204" pitchFamily="34" charset="0"/>
              <a:buChar char="•"/>
            </a:pPr>
            <a:r>
              <a:rPr lang="en-US" sz="2400" dirty="0"/>
              <a:t>For the 1</a:t>
            </a:r>
            <a:r>
              <a:rPr lang="en-US" sz="2400" baseline="30000" dirty="0"/>
              <a:t>st</a:t>
            </a:r>
            <a:r>
              <a:rPr lang="en-US" sz="2400" dirty="0"/>
              <a:t> time ever, one paradigm of modelling (deep learning) yields the best results across nearly every domain of problems</a:t>
            </a:r>
          </a:p>
          <a:p>
            <a:pPr marL="342900" indent="-342900">
              <a:lnSpc>
                <a:spcPct val="150000"/>
              </a:lnSpc>
              <a:spcBef>
                <a:spcPts val="2000"/>
              </a:spcBef>
              <a:buFont typeface="Arial" panose="020B0604020202020204" pitchFamily="34" charset="0"/>
              <a:buChar char="•"/>
            </a:pPr>
            <a:r>
              <a:rPr lang="en-US" sz="2400" dirty="0"/>
              <a:t>Our understanding of why and how the results are so compelling is very surface-level.</a:t>
            </a:r>
          </a:p>
          <a:p>
            <a:pPr marL="342900" indent="-342900">
              <a:lnSpc>
                <a:spcPct val="150000"/>
              </a:lnSpc>
              <a:spcBef>
                <a:spcPts val="2000"/>
              </a:spcBef>
              <a:buFont typeface="Arial" panose="020B0604020202020204" pitchFamily="34" charset="0"/>
              <a:buChar char="•"/>
            </a:pPr>
            <a:r>
              <a:rPr lang="en-US" sz="2400" dirty="0"/>
              <a:t>Much work lies ahead (e.g., bias/fairness, </a:t>
            </a:r>
            <a:r>
              <a:rPr lang="en-US" sz="2400" dirty="0" err="1"/>
              <a:t>explainability</a:t>
            </a:r>
            <a:r>
              <a:rPr lang="en-US" sz="2400" dirty="0"/>
              <a:t>, robustness)</a:t>
            </a:r>
          </a:p>
          <a:p>
            <a:pPr marL="342900" indent="-342900">
              <a:lnSpc>
                <a:spcPct val="150000"/>
              </a:lnSpc>
              <a:spcBef>
                <a:spcPts val="2000"/>
              </a:spcBef>
              <a:buFont typeface="Arial" panose="020B0604020202020204" pitchFamily="34" charset="0"/>
              <a:buChar char="•"/>
            </a:pPr>
            <a:endParaRPr lang="en-US" sz="2400" dirty="0"/>
          </a:p>
          <a:p>
            <a:pPr marL="342900" indent="-342900">
              <a:lnSpc>
                <a:spcPct val="150000"/>
              </a:lnSpc>
              <a:spcBef>
                <a:spcPts val="20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3145791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639956" y="277465"/>
            <a:ext cx="5456044" cy="750215"/>
          </a:xfrm>
        </p:spPr>
        <p:txBody>
          <a:bodyPr/>
          <a:lstStyle/>
          <a:p>
            <a:r>
              <a:rPr lang="en-US" b="1" dirty="0">
                <a:solidFill>
                  <a:srgbClr val="C00000"/>
                </a:solidFill>
              </a:rPr>
              <a:t>The Two Cornerstones of NLP</a:t>
            </a:r>
            <a:endParaRPr lang="en-US" dirty="0">
              <a:solidFill>
                <a:srgbClr val="C00000"/>
              </a:solidFill>
            </a:endParaRP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78</a:t>
            </a:fld>
            <a:endParaRPr lang="en-US"/>
          </a:p>
        </p:txBody>
      </p:sp>
      <p:sp>
        <p:nvSpPr>
          <p:cNvPr id="7" name="Rectangle 6">
            <a:extLst>
              <a:ext uri="{FF2B5EF4-FFF2-40B4-BE49-F238E27FC236}">
                <a16:creationId xmlns:a16="http://schemas.microsoft.com/office/drawing/2014/main" id="{94567F9D-8E37-2F41-B147-50FEAE92DA1F}"/>
              </a:ext>
            </a:extLst>
          </p:cNvPr>
          <p:cNvSpPr/>
          <p:nvPr/>
        </p:nvSpPr>
        <p:spPr>
          <a:xfrm flipV="1">
            <a:off x="754392" y="681019"/>
            <a:ext cx="4782808" cy="14084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4921"/>
              </a:solidFill>
            </a:endParaRPr>
          </a:p>
        </p:txBody>
      </p:sp>
      <p:sp>
        <p:nvSpPr>
          <p:cNvPr id="12" name="Title 1">
            <a:extLst>
              <a:ext uri="{FF2B5EF4-FFF2-40B4-BE49-F238E27FC236}">
                <a16:creationId xmlns:a16="http://schemas.microsoft.com/office/drawing/2014/main" id="{BF84D62A-6CE2-D047-A6DD-401F041A394F}"/>
              </a:ext>
            </a:extLst>
          </p:cNvPr>
          <p:cNvSpPr txBox="1">
            <a:spLocks/>
          </p:cNvSpPr>
          <p:nvPr/>
        </p:nvSpPr>
        <p:spPr>
          <a:xfrm>
            <a:off x="821628" y="1431235"/>
            <a:ext cx="10548744" cy="750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r>
              <a:rPr lang="en-US" sz="2400" dirty="0"/>
              <a:t>How do we get </a:t>
            </a:r>
            <a:r>
              <a:rPr lang="en-US" sz="2400" i="1" dirty="0">
                <a:solidFill>
                  <a:srgbClr val="C00000"/>
                </a:solidFill>
              </a:rPr>
              <a:t>any</a:t>
            </a:r>
            <a:r>
              <a:rPr lang="en-US" sz="2400" dirty="0"/>
              <a:t> system to process, ”understand”, leverage language?</a:t>
            </a:r>
          </a:p>
        </p:txBody>
      </p:sp>
      <p:sp>
        <p:nvSpPr>
          <p:cNvPr id="16" name="Title 1">
            <a:extLst>
              <a:ext uri="{FF2B5EF4-FFF2-40B4-BE49-F238E27FC236}">
                <a16:creationId xmlns:a16="http://schemas.microsoft.com/office/drawing/2014/main" id="{691C42F2-7FE2-1A45-B7F0-60B113C9B374}"/>
              </a:ext>
            </a:extLst>
          </p:cNvPr>
          <p:cNvSpPr txBox="1">
            <a:spLocks/>
          </p:cNvSpPr>
          <p:nvPr/>
        </p:nvSpPr>
        <p:spPr>
          <a:xfrm>
            <a:off x="754392" y="2491896"/>
            <a:ext cx="10548744" cy="25048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a:solidFill>
                  <a:schemeClr val="tx1"/>
                </a:solidFill>
                <a:latin typeface="Avenir" panose="02000503020000020003" pitchFamily="2" charset="0"/>
                <a:ea typeface="+mj-ea"/>
                <a:cs typeface="+mj-cs"/>
              </a:defRPr>
            </a:lvl1pPr>
          </a:lstStyle>
          <a:p>
            <a:pPr marL="342900" indent="-342900">
              <a:lnSpc>
                <a:spcPct val="150000"/>
              </a:lnSpc>
              <a:spcBef>
                <a:spcPts val="2000"/>
              </a:spcBef>
              <a:buFont typeface="Arial" panose="020B0604020202020204" pitchFamily="34" charset="0"/>
              <a:buChar char="•"/>
            </a:pPr>
            <a:r>
              <a:rPr lang="en-US" sz="2400" b="1" dirty="0">
                <a:solidFill>
                  <a:srgbClr val="C00000"/>
                </a:solidFill>
              </a:rPr>
              <a:t>Representation</a:t>
            </a:r>
            <a:r>
              <a:rPr lang="en-US" sz="2400" dirty="0"/>
              <a:t>: how do we transform symbolic meaning (e.g., words, signs, braille, speech audio) into something the computer can use</a:t>
            </a:r>
          </a:p>
          <a:p>
            <a:pPr marL="342900" indent="-342900">
              <a:lnSpc>
                <a:spcPct val="150000"/>
              </a:lnSpc>
              <a:spcBef>
                <a:spcPts val="2000"/>
              </a:spcBef>
              <a:buFont typeface="Arial" panose="020B0604020202020204" pitchFamily="34" charset="0"/>
              <a:buChar char="•"/>
            </a:pPr>
            <a:r>
              <a:rPr lang="en-US" sz="2400" b="1" dirty="0">
                <a:solidFill>
                  <a:srgbClr val="C00000"/>
                </a:solidFill>
              </a:rPr>
              <a:t>Modelling</a:t>
            </a:r>
            <a:r>
              <a:rPr lang="en-US" sz="2400" dirty="0"/>
              <a:t>: given these represented symbols, how do we use them to model the task at hand?</a:t>
            </a:r>
          </a:p>
        </p:txBody>
      </p:sp>
    </p:spTree>
    <p:extLst>
      <p:ext uri="{BB962C8B-B14F-4D97-AF65-F5344CB8AC3E}">
        <p14:creationId xmlns:p14="http://schemas.microsoft.com/office/powerpoint/2010/main" val="17949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838201" y="276262"/>
            <a:ext cx="4623816" cy="612738"/>
          </a:xfrm>
        </p:spPr>
        <p:txBody>
          <a:bodyPr/>
          <a:lstStyle/>
          <a:p>
            <a:r>
              <a:rPr lang="en-US" dirty="0"/>
              <a:t>NLP Successes</a:t>
            </a:r>
          </a:p>
        </p:txBody>
      </p:sp>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44DE1E3-3F33-B84A-9C0D-15AC9A26A9C7}"/>
              </a:ext>
            </a:extLst>
          </p:cNvPr>
          <p:cNvSpPr>
            <a:spLocks noGrp="1"/>
          </p:cNvSpPr>
          <p:nvPr>
            <p:ph idx="1"/>
          </p:nvPr>
        </p:nvSpPr>
        <p:spPr>
          <a:xfrm>
            <a:off x="838201" y="892021"/>
            <a:ext cx="11189209" cy="1461451"/>
          </a:xfrm>
        </p:spPr>
        <p:txBody>
          <a:bodyPr>
            <a:noAutofit/>
          </a:bodyPr>
          <a:lstStyle/>
          <a:p>
            <a:pPr marL="0" indent="0">
              <a:lnSpc>
                <a:spcPct val="150000"/>
              </a:lnSpc>
              <a:buNone/>
            </a:pPr>
            <a:r>
              <a:rPr lang="en-US" sz="2400" dirty="0">
                <a:latin typeface="Avenir Light" panose="020B0402020203020204" pitchFamily="34" charset="77"/>
              </a:rPr>
              <a:t>NLP has been around since the 1960s, but the progress in the past 10 years has been astronomical. Models are becoming effective enough for consumer use.</a:t>
            </a: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8</a:t>
            </a:fld>
            <a:endParaRPr lang="en-US"/>
          </a:p>
        </p:txBody>
      </p:sp>
      <p:pic>
        <p:nvPicPr>
          <p:cNvPr id="11" name="Picture 10">
            <a:extLst>
              <a:ext uri="{FF2B5EF4-FFF2-40B4-BE49-F238E27FC236}">
                <a16:creationId xmlns:a16="http://schemas.microsoft.com/office/drawing/2014/main" id="{546594FF-D3F1-A64F-B26D-3AAE49B98848}"/>
              </a:ext>
            </a:extLst>
          </p:cNvPr>
          <p:cNvPicPr>
            <a:picLocks noChangeAspect="1"/>
          </p:cNvPicPr>
          <p:nvPr/>
        </p:nvPicPr>
        <p:blipFill>
          <a:blip r:embed="rId2"/>
          <a:stretch>
            <a:fillRect/>
          </a:stretch>
        </p:blipFill>
        <p:spPr>
          <a:xfrm>
            <a:off x="3696502" y="2353469"/>
            <a:ext cx="2204111" cy="3489135"/>
          </a:xfrm>
          <a:prstGeom prst="rect">
            <a:avLst/>
          </a:prstGeom>
        </p:spPr>
      </p:pic>
      <p:pic>
        <p:nvPicPr>
          <p:cNvPr id="12" name="Picture 11">
            <a:extLst>
              <a:ext uri="{FF2B5EF4-FFF2-40B4-BE49-F238E27FC236}">
                <a16:creationId xmlns:a16="http://schemas.microsoft.com/office/drawing/2014/main" id="{BE64862F-0328-8D4D-8AE3-360F7B5E6A3E}"/>
              </a:ext>
            </a:extLst>
          </p:cNvPr>
          <p:cNvPicPr>
            <a:picLocks noChangeAspect="1"/>
          </p:cNvPicPr>
          <p:nvPr/>
        </p:nvPicPr>
        <p:blipFill>
          <a:blip r:embed="rId3"/>
          <a:stretch>
            <a:fillRect/>
          </a:stretch>
        </p:blipFill>
        <p:spPr>
          <a:xfrm>
            <a:off x="6044435" y="2353470"/>
            <a:ext cx="3423861" cy="3489134"/>
          </a:xfrm>
          <a:prstGeom prst="rect">
            <a:avLst/>
          </a:prstGeom>
        </p:spPr>
      </p:pic>
      <p:pic>
        <p:nvPicPr>
          <p:cNvPr id="14" name="Picture 13">
            <a:extLst>
              <a:ext uri="{FF2B5EF4-FFF2-40B4-BE49-F238E27FC236}">
                <a16:creationId xmlns:a16="http://schemas.microsoft.com/office/drawing/2014/main" id="{6594EF1C-FF9B-884B-8510-D52528BA721A}"/>
              </a:ext>
            </a:extLst>
          </p:cNvPr>
          <p:cNvPicPr>
            <a:picLocks noChangeAspect="1"/>
          </p:cNvPicPr>
          <p:nvPr/>
        </p:nvPicPr>
        <p:blipFill>
          <a:blip r:embed="rId4"/>
          <a:stretch>
            <a:fillRect/>
          </a:stretch>
        </p:blipFill>
        <p:spPr>
          <a:xfrm>
            <a:off x="6930390" y="5965979"/>
            <a:ext cx="1796796" cy="646635"/>
          </a:xfrm>
          <a:prstGeom prst="rect">
            <a:avLst/>
          </a:prstGeom>
        </p:spPr>
      </p:pic>
      <p:pic>
        <p:nvPicPr>
          <p:cNvPr id="16" name="Picture 15">
            <a:extLst>
              <a:ext uri="{FF2B5EF4-FFF2-40B4-BE49-F238E27FC236}">
                <a16:creationId xmlns:a16="http://schemas.microsoft.com/office/drawing/2014/main" id="{E6764621-EDF3-6144-88D3-0ECD6ABEC983}"/>
              </a:ext>
            </a:extLst>
          </p:cNvPr>
          <p:cNvPicPr>
            <a:picLocks noChangeAspect="1"/>
          </p:cNvPicPr>
          <p:nvPr/>
        </p:nvPicPr>
        <p:blipFill>
          <a:blip r:embed="rId5"/>
          <a:stretch>
            <a:fillRect/>
          </a:stretch>
        </p:blipFill>
        <p:spPr>
          <a:xfrm>
            <a:off x="4618293" y="5863597"/>
            <a:ext cx="643318" cy="737562"/>
          </a:xfrm>
          <a:prstGeom prst="rect">
            <a:avLst/>
          </a:prstGeom>
        </p:spPr>
      </p:pic>
      <p:pic>
        <p:nvPicPr>
          <p:cNvPr id="17" name="Picture 16">
            <a:extLst>
              <a:ext uri="{FF2B5EF4-FFF2-40B4-BE49-F238E27FC236}">
                <a16:creationId xmlns:a16="http://schemas.microsoft.com/office/drawing/2014/main" id="{F8423FB4-AC45-0448-9FDF-7FBC2A249AEC}"/>
              </a:ext>
            </a:extLst>
          </p:cNvPr>
          <p:cNvPicPr>
            <a:picLocks noChangeAspect="1"/>
          </p:cNvPicPr>
          <p:nvPr/>
        </p:nvPicPr>
        <p:blipFill>
          <a:blip r:embed="rId6"/>
          <a:stretch>
            <a:fillRect/>
          </a:stretch>
        </p:blipFill>
        <p:spPr>
          <a:xfrm>
            <a:off x="9616691" y="2353471"/>
            <a:ext cx="1902464" cy="3489135"/>
          </a:xfrm>
          <a:prstGeom prst="rect">
            <a:avLst/>
          </a:prstGeom>
        </p:spPr>
      </p:pic>
      <p:pic>
        <p:nvPicPr>
          <p:cNvPr id="20" name="Picture 19">
            <a:extLst>
              <a:ext uri="{FF2B5EF4-FFF2-40B4-BE49-F238E27FC236}">
                <a16:creationId xmlns:a16="http://schemas.microsoft.com/office/drawing/2014/main" id="{3D5EB6C9-569B-884C-898C-E98ADE6B0455}"/>
              </a:ext>
            </a:extLst>
          </p:cNvPr>
          <p:cNvPicPr>
            <a:picLocks noChangeAspect="1"/>
          </p:cNvPicPr>
          <p:nvPr/>
        </p:nvPicPr>
        <p:blipFill>
          <a:blip r:embed="rId7"/>
          <a:stretch>
            <a:fillRect/>
          </a:stretch>
        </p:blipFill>
        <p:spPr>
          <a:xfrm>
            <a:off x="10075164" y="6022274"/>
            <a:ext cx="1057656" cy="381366"/>
          </a:xfrm>
          <a:prstGeom prst="rect">
            <a:avLst/>
          </a:prstGeom>
        </p:spPr>
      </p:pic>
      <p:sp>
        <p:nvSpPr>
          <p:cNvPr id="22" name="Rectangle 21">
            <a:extLst>
              <a:ext uri="{FF2B5EF4-FFF2-40B4-BE49-F238E27FC236}">
                <a16:creationId xmlns:a16="http://schemas.microsoft.com/office/drawing/2014/main" id="{A269210B-B601-3E44-9BC0-555BE8BC322B}"/>
              </a:ext>
            </a:extLst>
          </p:cNvPr>
          <p:cNvSpPr/>
          <p:nvPr/>
        </p:nvSpPr>
        <p:spPr>
          <a:xfrm>
            <a:off x="430005" y="3574818"/>
            <a:ext cx="2720104" cy="523220"/>
          </a:xfrm>
          <a:prstGeom prst="rect">
            <a:avLst/>
          </a:prstGeom>
        </p:spPr>
        <p:txBody>
          <a:bodyPr wrap="none">
            <a:spAutoFit/>
          </a:bodyPr>
          <a:lstStyle/>
          <a:p>
            <a:r>
              <a:rPr lang="en-US" sz="2800" b="1" dirty="0">
                <a:solidFill>
                  <a:srgbClr val="C00000"/>
                </a:solidFill>
                <a:latin typeface="Avenir Light" panose="020B0402020203020204" pitchFamily="34" charset="77"/>
              </a:rPr>
              <a:t>Voice Assistants</a:t>
            </a:r>
            <a:endParaRPr lang="en-US" sz="2800" b="1" dirty="0">
              <a:solidFill>
                <a:srgbClr val="C00000"/>
              </a:solidFill>
            </a:endParaRPr>
          </a:p>
        </p:txBody>
      </p:sp>
    </p:spTree>
    <p:extLst>
      <p:ext uri="{BB962C8B-B14F-4D97-AF65-F5344CB8AC3E}">
        <p14:creationId xmlns:p14="http://schemas.microsoft.com/office/powerpoint/2010/main" val="520998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D26D248-0AC7-5A40-B0F8-88F4BE4B76D7}"/>
              </a:ext>
            </a:extLst>
          </p:cNvPr>
          <p:cNvSpPr/>
          <p:nvPr/>
        </p:nvSpPr>
        <p:spPr>
          <a:xfrm>
            <a:off x="903804" y="771482"/>
            <a:ext cx="3439596" cy="1175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44DE1E3-3F33-B84A-9C0D-15AC9A26A9C7}"/>
              </a:ext>
            </a:extLst>
          </p:cNvPr>
          <p:cNvSpPr>
            <a:spLocks noGrp="1"/>
          </p:cNvSpPr>
          <p:nvPr>
            <p:ph idx="1"/>
          </p:nvPr>
        </p:nvSpPr>
        <p:spPr>
          <a:xfrm>
            <a:off x="838201" y="892021"/>
            <a:ext cx="11189209" cy="1461451"/>
          </a:xfrm>
        </p:spPr>
        <p:txBody>
          <a:bodyPr>
            <a:noAutofit/>
          </a:bodyPr>
          <a:lstStyle/>
          <a:p>
            <a:pPr marL="0" indent="0">
              <a:lnSpc>
                <a:spcPct val="150000"/>
              </a:lnSpc>
              <a:buNone/>
            </a:pPr>
            <a:r>
              <a:rPr lang="en-US" sz="2400" dirty="0">
                <a:latin typeface="Avenir Light" panose="020B0402020203020204" pitchFamily="34" charset="77"/>
              </a:rPr>
              <a:t>NLP has been around since the 1960s, but the progress in the past 10 years has been astronomical. Models are becoming effective enough for consumer use.</a:t>
            </a:r>
          </a:p>
        </p:txBody>
      </p:sp>
      <p:sp>
        <p:nvSpPr>
          <p:cNvPr id="15" name="Slide Number Placeholder 9">
            <a:extLst>
              <a:ext uri="{FF2B5EF4-FFF2-40B4-BE49-F238E27FC236}">
                <a16:creationId xmlns:a16="http://schemas.microsoft.com/office/drawing/2014/main" id="{CC4B7871-8570-9544-A628-29B6466CBD5E}"/>
              </a:ext>
            </a:extLst>
          </p:cNvPr>
          <p:cNvSpPr>
            <a:spLocks noGrp="1"/>
          </p:cNvSpPr>
          <p:nvPr>
            <p:ph type="sldNum" sz="quarter" idx="12"/>
          </p:nvPr>
        </p:nvSpPr>
        <p:spPr>
          <a:xfrm>
            <a:off x="9232392" y="6331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400E9-F1C7-9247-B747-5922BAF97538}" type="slidenum">
              <a:rPr lang="en-US" smtClean="0"/>
              <a:pPr/>
              <a:t>9</a:t>
            </a:fld>
            <a:endParaRPr lang="en-US"/>
          </a:p>
        </p:txBody>
      </p:sp>
      <p:sp>
        <p:nvSpPr>
          <p:cNvPr id="22" name="Rectangle 21">
            <a:extLst>
              <a:ext uri="{FF2B5EF4-FFF2-40B4-BE49-F238E27FC236}">
                <a16:creationId xmlns:a16="http://schemas.microsoft.com/office/drawing/2014/main" id="{A269210B-B601-3E44-9BC0-555BE8BC322B}"/>
              </a:ext>
            </a:extLst>
          </p:cNvPr>
          <p:cNvSpPr/>
          <p:nvPr/>
        </p:nvSpPr>
        <p:spPr>
          <a:xfrm>
            <a:off x="1393173" y="3557889"/>
            <a:ext cx="1912127" cy="523220"/>
          </a:xfrm>
          <a:prstGeom prst="rect">
            <a:avLst/>
          </a:prstGeom>
        </p:spPr>
        <p:txBody>
          <a:bodyPr wrap="none">
            <a:spAutoFit/>
          </a:bodyPr>
          <a:lstStyle/>
          <a:p>
            <a:r>
              <a:rPr lang="en-US" sz="2800" b="1" dirty="0">
                <a:solidFill>
                  <a:srgbClr val="C00000"/>
                </a:solidFill>
                <a:latin typeface="Avenir Light" panose="020B0402020203020204" pitchFamily="34" charset="77"/>
              </a:rPr>
              <a:t>Translation</a:t>
            </a:r>
            <a:endParaRPr lang="en-US" sz="2800" b="1" dirty="0">
              <a:solidFill>
                <a:srgbClr val="C00000"/>
              </a:solidFill>
            </a:endParaRPr>
          </a:p>
        </p:txBody>
      </p:sp>
      <p:pic>
        <p:nvPicPr>
          <p:cNvPr id="4" name="Picture 3">
            <a:extLst>
              <a:ext uri="{FF2B5EF4-FFF2-40B4-BE49-F238E27FC236}">
                <a16:creationId xmlns:a16="http://schemas.microsoft.com/office/drawing/2014/main" id="{2BADC1B7-CE46-484D-AEE6-DCF9C3EDEBFF}"/>
              </a:ext>
            </a:extLst>
          </p:cNvPr>
          <p:cNvPicPr>
            <a:picLocks noChangeAspect="1"/>
          </p:cNvPicPr>
          <p:nvPr/>
        </p:nvPicPr>
        <p:blipFill>
          <a:blip r:embed="rId2"/>
          <a:stretch>
            <a:fillRect/>
          </a:stretch>
        </p:blipFill>
        <p:spPr>
          <a:xfrm>
            <a:off x="4454653" y="2298642"/>
            <a:ext cx="2875823" cy="673065"/>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1D6EB340-EF03-0746-8F11-BCF013F70553}"/>
              </a:ext>
            </a:extLst>
          </p:cNvPr>
          <p:cNvPicPr>
            <a:picLocks noChangeAspect="1"/>
          </p:cNvPicPr>
          <p:nvPr/>
        </p:nvPicPr>
        <p:blipFill>
          <a:blip r:embed="rId3"/>
          <a:stretch>
            <a:fillRect/>
          </a:stretch>
        </p:blipFill>
        <p:spPr>
          <a:xfrm>
            <a:off x="4454653" y="2888367"/>
            <a:ext cx="7024493" cy="3232323"/>
          </a:xfrm>
          <a:prstGeom prst="rect">
            <a:avLst/>
          </a:prstGeom>
        </p:spPr>
      </p:pic>
      <p:sp>
        <p:nvSpPr>
          <p:cNvPr id="21" name="Title 1">
            <a:extLst>
              <a:ext uri="{FF2B5EF4-FFF2-40B4-BE49-F238E27FC236}">
                <a16:creationId xmlns:a16="http://schemas.microsoft.com/office/drawing/2014/main" id="{AB62EEC7-985B-DB43-A7E4-1AD80CFF71BB}"/>
              </a:ext>
            </a:extLst>
          </p:cNvPr>
          <p:cNvSpPr>
            <a:spLocks noGrp="1"/>
          </p:cNvSpPr>
          <p:nvPr>
            <p:ph type="title"/>
          </p:nvPr>
        </p:nvSpPr>
        <p:spPr>
          <a:xfrm>
            <a:off x="838201" y="276262"/>
            <a:ext cx="4623816" cy="612738"/>
          </a:xfrm>
        </p:spPr>
        <p:txBody>
          <a:bodyPr/>
          <a:lstStyle/>
          <a:p>
            <a:r>
              <a:rPr lang="en-US" dirty="0"/>
              <a:t>NLP Successes</a:t>
            </a:r>
          </a:p>
        </p:txBody>
      </p:sp>
    </p:spTree>
    <p:extLst>
      <p:ext uri="{BB962C8B-B14F-4D97-AF65-F5344CB8AC3E}">
        <p14:creationId xmlns:p14="http://schemas.microsoft.com/office/powerpoint/2010/main" val="1874011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9683</TotalTime>
  <Words>4305</Words>
  <Application>Microsoft Macintosh PowerPoint</Application>
  <PresentationFormat>Widescreen</PresentationFormat>
  <Paragraphs>708</Paragraphs>
  <Slides>78</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-apple-system</vt:lpstr>
      <vt:lpstr>Arial</vt:lpstr>
      <vt:lpstr>Avenir</vt:lpstr>
      <vt:lpstr>Avenir Black</vt:lpstr>
      <vt:lpstr>Avenir Book</vt:lpstr>
      <vt:lpstr>Avenir Light</vt:lpstr>
      <vt:lpstr>Avenir Medium</vt:lpstr>
      <vt:lpstr>Avenir Next</vt:lpstr>
      <vt:lpstr>Calibri</vt:lpstr>
      <vt:lpstr>Cambria Math</vt:lpstr>
      <vt:lpstr>Courier</vt:lpstr>
      <vt:lpstr>Times</vt:lpstr>
      <vt:lpstr>Office Theme</vt:lpstr>
      <vt:lpstr>Lecture 1: Introduction</vt:lpstr>
      <vt:lpstr>PowerPoint Presentation</vt:lpstr>
      <vt:lpstr>ANNOUNCEMENTS</vt:lpstr>
      <vt:lpstr>PowerPoint Presentation</vt:lpstr>
      <vt:lpstr>PowerPoint Presentation</vt:lpstr>
      <vt:lpstr>What is this course?</vt:lpstr>
      <vt:lpstr>What is this course?</vt:lpstr>
      <vt:lpstr>NLP Successes</vt:lpstr>
      <vt:lpstr>NLP Successes</vt:lpstr>
      <vt:lpstr>NLP Successes</vt:lpstr>
      <vt:lpstr>NLP Successes</vt:lpstr>
      <vt:lpstr>NLP Successes</vt:lpstr>
      <vt:lpstr>NLP Successes has room for improvement</vt:lpstr>
      <vt:lpstr>NLP Successes</vt:lpstr>
      <vt:lpstr>How do these systems work?!</vt:lpstr>
      <vt:lpstr>How do these systems work?!</vt:lpstr>
      <vt:lpstr>PowerPoint Presentation</vt:lpstr>
      <vt:lpstr>How do these systems work?!</vt:lpstr>
      <vt:lpstr>What’s in the box?!</vt:lpstr>
      <vt:lpstr>What’s in the box?!</vt:lpstr>
      <vt:lpstr>What’s in the box?!</vt:lpstr>
      <vt:lpstr>What is this course?</vt:lpstr>
      <vt:lpstr>Learning Objectives</vt:lpstr>
      <vt:lpstr>Learning Objectives</vt:lpstr>
      <vt:lpstr>Why so research-heavy?</vt:lpstr>
      <vt:lpstr>Why so research-heavy?</vt:lpstr>
      <vt:lpstr>Research Project</vt:lpstr>
      <vt:lpstr>Research Project</vt:lpstr>
      <vt:lpstr>Research Project</vt:lpstr>
      <vt:lpstr>Research Project</vt:lpstr>
      <vt:lpstr>What is this course NOT about?</vt:lpstr>
      <vt:lpstr>NLP vs Computational Linguistics</vt:lpstr>
      <vt:lpstr>CS287 vs CS187</vt:lpstr>
      <vt:lpstr>CS287 vs CS187</vt:lpstr>
      <vt:lpstr>CS287 Pre-requisites</vt:lpstr>
      <vt:lpstr>Expectations of you</vt:lpstr>
      <vt:lpstr>Expectations of me</vt:lpstr>
      <vt:lpstr>PowerPoint Presentation</vt:lpstr>
      <vt:lpstr>PowerPoint Presentation</vt:lpstr>
      <vt:lpstr>Student body</vt:lpstr>
      <vt:lpstr>Teaching Staff</vt:lpstr>
      <vt:lpstr>PowerPoint Presentation</vt:lpstr>
      <vt:lpstr>PowerPoint Presentation</vt:lpstr>
      <vt:lpstr>PowerPoint Presentation</vt:lpstr>
      <vt:lpstr>PowerPoint Presentation</vt:lpstr>
      <vt:lpstr>PowerPoint Presentation</vt:lpstr>
      <vt:lpstr>Times</vt:lpstr>
      <vt:lpstr>Assessment</vt:lpstr>
      <vt:lpstr>Assessment</vt:lpstr>
      <vt:lpstr>Homeworks</vt:lpstr>
      <vt:lpstr>Quizzes</vt:lpstr>
      <vt:lpstr>Exam</vt:lpstr>
      <vt:lpstr>Research Project</vt:lpstr>
      <vt:lpstr>Schedule</vt:lpstr>
      <vt:lpstr>PowerPoint Presentation</vt:lpstr>
      <vt:lpstr>PowerPoint Presentation</vt:lpstr>
      <vt:lpstr>Language</vt:lpstr>
      <vt:lpstr>Language</vt:lpstr>
      <vt:lpstr>Language</vt:lpstr>
      <vt:lpstr>Language is funny</vt:lpstr>
      <vt:lpstr>NLP: why</vt:lpstr>
      <vt:lpstr>PowerPoint Presentation</vt:lpstr>
      <vt:lpstr>PowerPoint Presentation</vt:lpstr>
      <vt:lpstr>PowerPoint Presentation</vt:lpstr>
      <vt:lpstr>PowerPoint Presentation</vt:lpstr>
      <vt:lpstr>PowerPoint Presentation</vt:lpstr>
      <vt:lpstr>Very brief history of NLP</vt:lpstr>
      <vt:lpstr>Very brief history of NLP</vt:lpstr>
      <vt:lpstr>Very brief history of NLP</vt:lpstr>
      <vt:lpstr>NLP nowadays</vt:lpstr>
      <vt:lpstr>NLP nowadays</vt:lpstr>
      <vt:lpstr>NLP nowadays</vt:lpstr>
      <vt:lpstr>Deep Learning (breakthrough moment)</vt:lpstr>
      <vt:lpstr>Deep Learning (recent breakthrough)</vt:lpstr>
      <vt:lpstr>Deep Learning (recent breakthrough)</vt:lpstr>
      <vt:lpstr>Deep Learning (recent breakthrough)</vt:lpstr>
      <vt:lpstr>Deep Learning</vt:lpstr>
      <vt:lpstr>The Two Cornerstones of NLP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Sequential Data with ELMo, BERT, Transformers, and other childhood heroes</dc:title>
  <dc:creator>Microsoft Office User</dc:creator>
  <cp:lastModifiedBy>Tanner, Christopher W.</cp:lastModifiedBy>
  <cp:revision>461</cp:revision>
  <cp:lastPrinted>2020-01-23T07:18:22Z</cp:lastPrinted>
  <dcterms:created xsi:type="dcterms:W3CDTF">2020-01-21T14:53:13Z</dcterms:created>
  <dcterms:modified xsi:type="dcterms:W3CDTF">2021-09-02T20:03:02Z</dcterms:modified>
</cp:coreProperties>
</file>